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ppt/notesSlides/notesSlide41.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notesSlides/notesSlide3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3"/>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4" d="100"/>
          <a:sy n="74" d="100"/>
        </p:scale>
        <p:origin x="-1038"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F7EABA8-9884-493B-BB1B-8F72B3F17E26}" type="datetimeFigureOut">
              <a:rPr lang="en-US" smtClean="0"/>
              <a:t>5/7/2012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60142FE-81C1-4700-824F-E74B62F89A9C}"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60142FE-81C1-4700-824F-E74B62F89A9C}" type="slidenum">
              <a:rPr lang="en-US" smtClean="0"/>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60142FE-81C1-4700-824F-E74B62F89A9C}" type="slidenum">
              <a:rPr lang="en-US" smtClean="0"/>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60142FE-81C1-4700-824F-E74B62F89A9C}" type="slidenum">
              <a:rPr lang="en-US" smtClean="0"/>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60142FE-81C1-4700-824F-E74B62F89A9C}" type="slidenum">
              <a:rPr lang="en-US" smtClean="0"/>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60142FE-81C1-4700-824F-E74B62F89A9C}" type="slidenum">
              <a:rPr lang="en-US" smtClean="0"/>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60142FE-81C1-4700-824F-E74B62F89A9C}" type="slidenum">
              <a:rPr lang="en-US" smtClean="0"/>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60142FE-81C1-4700-824F-E74B62F89A9C}" type="slidenum">
              <a:rPr lang="en-US" smtClean="0"/>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60142FE-81C1-4700-824F-E74B62F89A9C}" type="slidenum">
              <a:rPr lang="en-US" smtClean="0"/>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60142FE-81C1-4700-824F-E74B62F89A9C}" type="slidenum">
              <a:rPr lang="en-US" smtClean="0"/>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60142FE-81C1-4700-824F-E74B62F89A9C}" type="slidenum">
              <a:rPr lang="en-US" smtClean="0"/>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60142FE-81C1-4700-824F-E74B62F89A9C}" type="slidenum">
              <a:rPr lang="en-US" smtClean="0"/>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60142FE-81C1-4700-824F-E74B62F89A9C}" type="slidenum">
              <a:rPr lang="en-US" smtClean="0"/>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60142FE-81C1-4700-824F-E74B62F89A9C}" type="slidenum">
              <a:rPr lang="en-US" smtClean="0"/>
              <a:t>13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60142FE-81C1-4700-824F-E74B62F89A9C}" type="slidenum">
              <a:rPr lang="en-US" smtClean="0"/>
              <a:t>14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60142FE-81C1-4700-824F-E74B62F89A9C}" type="slidenum">
              <a:rPr lang="en-US" smtClean="0"/>
              <a:t>15</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60142FE-81C1-4700-824F-E74B62F89A9C}" type="slidenum">
              <a:rPr lang="en-US" smtClean="0"/>
              <a:t>16</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60142FE-81C1-4700-824F-E74B62F89A9C}" type="slidenum">
              <a:rPr lang="en-US" smtClean="0"/>
              <a:t>17</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60142FE-81C1-4700-824F-E74B62F89A9C}" type="slidenum">
              <a:rPr lang="en-US" smtClean="0"/>
              <a:t>18</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60142FE-81C1-4700-824F-E74B62F89A9C}" type="slidenum">
              <a:rPr lang="en-US" smtClean="0"/>
              <a:t>19</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60142FE-81C1-4700-824F-E74B62F89A9C}" type="slidenum">
              <a:rPr lang="en-US" smtClean="0"/>
              <a:t>20</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60142FE-81C1-4700-824F-E74B62F89A9C}" type="slidenum">
              <a:rPr lang="en-US" smtClean="0"/>
              <a:t>21</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60142FE-81C1-4700-824F-E74B62F89A9C}" type="slidenum">
              <a:rPr lang="en-US" smtClean="0"/>
              <a:t>22</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60142FE-81C1-4700-824F-E74B62F89A9C}" type="slidenum">
              <a:rPr lang="en-US" smtClean="0"/>
              <a:t>23</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60142FE-81C1-4700-824F-E74B62F89A9C}" type="slidenum">
              <a:rPr lang="en-US" smtClean="0"/>
              <a:t>24</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60142FE-81C1-4700-824F-E74B62F89A9C}" type="slidenum">
              <a:rPr lang="en-US" smtClean="0"/>
              <a:t>25</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60142FE-81C1-4700-824F-E74B62F89A9C}" type="slidenum">
              <a:rPr lang="en-US" smtClean="0"/>
              <a:t>26</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60142FE-81C1-4700-824F-E74B62F89A9C}" type="slidenum">
              <a:rPr lang="en-US" smtClean="0"/>
              <a:t>27</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60142FE-81C1-4700-824F-E74B62F89A9C}" type="slidenum">
              <a:rPr lang="en-US" smtClean="0"/>
              <a:t>28</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60142FE-81C1-4700-824F-E74B62F89A9C}" type="slidenum">
              <a:rPr lang="en-US" smtClean="0"/>
              <a:t>29</a:t>
            </a:fld>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60142FE-81C1-4700-824F-E74B62F89A9C}" type="slidenum">
              <a:rPr lang="en-US" smtClean="0"/>
              <a:t>30</a:t>
            </a:fld>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60142FE-81C1-4700-824F-E74B62F89A9C}" type="slidenum">
              <a:rPr lang="en-US" smtClean="0"/>
              <a:t>31</a:t>
            </a:fld>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60142FE-81C1-4700-824F-E74B62F89A9C}" type="slidenum">
              <a:rPr lang="en-US" smtClean="0"/>
              <a:t>32</a:t>
            </a:fld>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60142FE-81C1-4700-824F-E74B62F89A9C}" type="slidenum">
              <a:rPr lang="en-US" smtClean="0"/>
              <a:t>33</a:t>
            </a:fld>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60142FE-81C1-4700-824F-E74B62F89A9C}" type="slidenum">
              <a:rPr lang="en-US" smtClean="0"/>
              <a:t>34</a:t>
            </a:fld>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60142FE-81C1-4700-824F-E74B62F89A9C}" type="slidenum">
              <a:rPr lang="en-US" smtClean="0"/>
              <a:t>35</a:t>
            </a:fld>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60142FE-81C1-4700-824F-E74B62F89A9C}" type="slidenum">
              <a:rPr lang="en-US" smtClean="0"/>
              <a:t>36</a:t>
            </a:fld>
            <a:endParaRPr 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60142FE-81C1-4700-824F-E74B62F89A9C}" type="slidenum">
              <a:rPr lang="en-US" smtClean="0"/>
              <a:t>37</a:t>
            </a:fld>
            <a:endParaRPr 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60142FE-81C1-4700-824F-E74B62F89A9C}" type="slidenum">
              <a:rPr lang="en-US" smtClean="0"/>
              <a:t>38</a:t>
            </a:fld>
            <a:endParaRPr 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60142FE-81C1-4700-824F-E74B62F89A9C}" type="slidenum">
              <a:rPr lang="en-US" smtClean="0"/>
              <a:t>39</a:t>
            </a:fld>
            <a:endParaRPr 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60142FE-81C1-4700-824F-E74B62F89A9C}" type="slidenum">
              <a:rPr lang="en-US" smtClean="0"/>
              <a:t>40</a:t>
            </a:fld>
            <a:endParaRPr 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60142FE-81C1-4700-824F-E74B62F89A9C}" type="slidenum">
              <a:rPr lang="en-US" smtClean="0"/>
              <a:t>41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DC8659E-9A61-4E89-94D9-8DDD2FEA7DDC}" type="datetimeFigureOut">
              <a:rPr lang="en-US" smtClean="0"/>
              <a:t>5/7/2012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FAA09D-AE1A-4580-BAB7-8C95B7E31E3A}"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DC8659E-9A61-4E89-94D9-8DDD2FEA7DDC}" type="datetimeFigureOut">
              <a:rPr lang="en-US" smtClean="0"/>
              <a:t>5/7/2012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FAA09D-AE1A-4580-BAB7-8C95B7E31E3A}"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DC8659E-9A61-4E89-94D9-8DDD2FEA7DDC}" type="datetimeFigureOut">
              <a:rPr lang="en-US" smtClean="0"/>
              <a:t>5/7/2012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FAA09D-AE1A-4580-BAB7-8C95B7E31E3A}"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DC8659E-9A61-4E89-94D9-8DDD2FEA7DDC}" type="datetimeFigureOut">
              <a:rPr lang="en-US" smtClean="0"/>
              <a:t>5/7/2012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1FAA09D-AE1A-4580-BAB7-8C95B7E31E3A}"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DC8659E-9A61-4E89-94D9-8DDD2FEA7DDC}" type="datetimeFigureOut">
              <a:rPr lang="en-US" smtClean="0"/>
              <a:t>5/7/2012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1FAA09D-AE1A-4580-BAB7-8C95B7E31E3A}"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DC8659E-9A61-4E89-94D9-8DDD2FEA7DDC}" type="datetimeFigureOut">
              <a:rPr lang="en-US" smtClean="0"/>
              <a:t>5/7/2012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1FAA09D-AE1A-4580-BAB7-8C95B7E31E3A}"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DC8659E-9A61-4E89-94D9-8DDD2FEA7DDC}" type="datetimeFigureOut">
              <a:rPr lang="en-US" smtClean="0"/>
              <a:t>5/7/2012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1FAA09D-AE1A-4580-BAB7-8C95B7E31E3A}"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DC8659E-9A61-4E89-94D9-8DDD2FEA7DDC}" type="datetimeFigureOut">
              <a:rPr lang="en-US" smtClean="0"/>
              <a:t>5/7/2012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1FAA09D-AE1A-4580-BAB7-8C95B7E31E3A}"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DC8659E-9A61-4E89-94D9-8DDD2FEA7DDC}" type="datetimeFigureOut">
              <a:rPr lang="en-US" smtClean="0"/>
              <a:t>5/7/2012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1FAA09D-AE1A-4580-BAB7-8C95B7E31E3A}"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DC8659E-9A61-4E89-94D9-8DDD2FEA7DDC}" type="datetimeFigureOut">
              <a:rPr lang="en-US" smtClean="0"/>
              <a:t>5/7/2012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FAA09D-AE1A-4580-BAB7-8C95B7E31E3A}"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DC8659E-9A61-4E89-94D9-8DDD2FEA7DDC}" type="datetimeFigureOut">
              <a:rPr lang="en-US" smtClean="0"/>
              <a:t>5/7/2012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FAA09D-AE1A-4580-BAB7-8C95B7E31E3A}"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DC8659E-9A61-4E89-94D9-8DDD2FEA7DDC}" type="datetimeFigureOut">
              <a:rPr lang="en-US" smtClean="0"/>
              <a:t>5/7/2012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FAA09D-AE1A-4580-BAB7-8C95B7E31E3A}"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Final Exam Review</a:t>
            </a:r>
            <a:endParaRPr lang="en-US" dirty="0"/>
          </a:p>
        </p:txBody>
      </p:sp>
      <p:sp>
        <p:nvSpPr>
          <p:cNvPr id="3" name="Subtitle 2"/>
          <p:cNvSpPr>
            <a:spLocks noGrp="1"/>
          </p:cNvSpPr>
          <p:nvPr>
            <p:ph type="subTitle" idx="1"/>
          </p:nvPr>
        </p:nvSpPr>
        <p:spPr/>
        <p:txBody>
          <a:bodyPr/>
          <a:lstStyle/>
          <a:p>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t>True or False: Determining how much money you should set aside for retirement and how those funds should be invested should not be of concern for people until they near their retirement age.</a:t>
            </a:r>
            <a:endParaRPr lang="en-US" dirty="0"/>
          </a:p>
        </p:txBody>
      </p:sp>
      <p:sp>
        <p:nvSpPr>
          <p:cNvPr id="3" name="Subtitle 2"/>
          <p:cNvSpPr>
            <a:spLocks noGrp="1"/>
          </p:cNvSpPr>
          <p:nvPr>
            <p:ph type="subTitle" idx="1"/>
          </p:nvPr>
        </p:nvSpPr>
        <p:spPr/>
        <p:txBody>
          <a:bodyPr/>
          <a:lstStyle/>
          <a:p>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False</a:t>
            </a:r>
            <a:endParaRPr lang="en-US" dirty="0"/>
          </a:p>
        </p:txBody>
      </p:sp>
      <p:sp>
        <p:nvSpPr>
          <p:cNvPr id="3" name="Subtitle 2"/>
          <p:cNvSpPr>
            <a:spLocks noGrp="1"/>
          </p:cNvSpPr>
          <p:nvPr>
            <p:ph type="subTitle" idx="1"/>
          </p:nvPr>
        </p:nvSpPr>
        <p:spPr/>
        <p:txBody>
          <a:bodyPr/>
          <a:lstStyle/>
          <a:p>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t>_________ bonds are issued by state and local government agencies.</a:t>
            </a:r>
            <a:endParaRPr lang="en-US" dirty="0"/>
          </a:p>
        </p:txBody>
      </p:sp>
      <p:sp>
        <p:nvSpPr>
          <p:cNvPr id="3" name="Subtitle 2"/>
          <p:cNvSpPr>
            <a:spLocks noGrp="1"/>
          </p:cNvSpPr>
          <p:nvPr>
            <p:ph type="subTitle" idx="1"/>
          </p:nvPr>
        </p:nvSpPr>
        <p:spPr/>
        <p:txBody>
          <a:bodyPr/>
          <a:lstStyle/>
          <a:p>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Municipal</a:t>
            </a:r>
            <a:endParaRPr lang="en-US" dirty="0"/>
          </a:p>
        </p:txBody>
      </p:sp>
      <p:sp>
        <p:nvSpPr>
          <p:cNvPr id="3" name="Subtitle 2"/>
          <p:cNvSpPr>
            <a:spLocks noGrp="1"/>
          </p:cNvSpPr>
          <p:nvPr>
            <p:ph type="subTitle" idx="1"/>
          </p:nvPr>
        </p:nvSpPr>
        <p:spPr/>
        <p:txBody>
          <a:bodyPr/>
          <a:lstStyle/>
          <a:p>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In the loan repayment schedule, the term amortized refers to</a:t>
            </a:r>
            <a:endParaRPr lang="en-US" dirty="0"/>
          </a:p>
        </p:txBody>
      </p:sp>
      <p:sp>
        <p:nvSpPr>
          <p:cNvPr id="3" name="Subtitle 2"/>
          <p:cNvSpPr>
            <a:spLocks noGrp="1"/>
          </p:cNvSpPr>
          <p:nvPr>
            <p:ph type="subTitle" idx="1"/>
          </p:nvPr>
        </p:nvSpPr>
        <p:spPr/>
        <p:txBody>
          <a:bodyPr/>
          <a:lstStyle/>
          <a:p>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t>The repayment of the principal through a series of equal payments</a:t>
            </a:r>
            <a:endParaRPr lang="en-US" dirty="0"/>
          </a:p>
        </p:txBody>
      </p:sp>
      <p:sp>
        <p:nvSpPr>
          <p:cNvPr id="3" name="Subtitle 2"/>
          <p:cNvSpPr>
            <a:spLocks noGrp="1"/>
          </p:cNvSpPr>
          <p:nvPr>
            <p:ph type="subTitle" idx="1"/>
          </p:nvPr>
        </p:nvSpPr>
        <p:spPr/>
        <p:txBody>
          <a:bodyPr/>
          <a:lstStyle/>
          <a:p>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t>True or False: When money earns interest on interest, it is said to be compounding</a:t>
            </a:r>
            <a:endParaRPr lang="en-US" dirty="0"/>
          </a:p>
        </p:txBody>
      </p:sp>
      <p:sp>
        <p:nvSpPr>
          <p:cNvPr id="3" name="Subtitle 2"/>
          <p:cNvSpPr>
            <a:spLocks noGrp="1"/>
          </p:cNvSpPr>
          <p:nvPr>
            <p:ph type="subTitle" idx="1"/>
          </p:nvPr>
        </p:nvSpPr>
        <p:spPr/>
        <p:txBody>
          <a:bodyPr/>
          <a:lstStyle/>
          <a:p>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True</a:t>
            </a:r>
            <a:endParaRPr lang="en-US" dirty="0"/>
          </a:p>
        </p:txBody>
      </p:sp>
      <p:sp>
        <p:nvSpPr>
          <p:cNvPr id="3" name="Subtitle 2"/>
          <p:cNvSpPr>
            <a:spLocks noGrp="1"/>
          </p:cNvSpPr>
          <p:nvPr>
            <p:ph type="subTitle" idx="1"/>
          </p:nvPr>
        </p:nvSpPr>
        <p:spPr/>
        <p:txBody>
          <a:bodyPr/>
          <a:lstStyle/>
          <a:p>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pPr algn="l"/>
            <a:r>
              <a:rPr lang="en-US" dirty="0" smtClean="0"/>
              <a:t/>
            </a:r>
            <a:br>
              <a:rPr lang="en-US" dirty="0" smtClean="0"/>
            </a:br>
            <a:r>
              <a:rPr lang="en-US" dirty="0" smtClean="0"/>
              <a:t>Sandy had a beginning balance on her MasterCard statement of $300.  This month she had purchases of $400, payments of $300, and a $100 cash advance.  To avoid interest charges, Sandy must make a payment of:</a:t>
            </a:r>
            <a:br>
              <a:rPr lang="en-US" dirty="0" smtClean="0"/>
            </a:br>
            <a:r>
              <a:rPr lang="en-US" sz="2200" dirty="0" smtClean="0"/>
              <a:t>A. $500</a:t>
            </a:r>
            <a:br>
              <a:rPr lang="en-US" sz="2200" dirty="0" smtClean="0"/>
            </a:br>
            <a:r>
              <a:rPr lang="en-US" sz="2200" dirty="0" smtClean="0"/>
              <a:t>B. $400</a:t>
            </a:r>
            <a:br>
              <a:rPr lang="en-US" sz="2200" dirty="0" smtClean="0"/>
            </a:br>
            <a:r>
              <a:rPr lang="en-US" sz="2200" dirty="0" smtClean="0"/>
              <a:t>C. $100</a:t>
            </a:r>
            <a:br>
              <a:rPr lang="en-US" sz="2200" dirty="0" smtClean="0"/>
            </a:br>
            <a:r>
              <a:rPr lang="en-US" sz="2200" dirty="0" smtClean="0"/>
              <a:t>D. Sandy cannot avoid interest charges</a:t>
            </a:r>
            <a:endParaRPr lang="en-US" dirty="0"/>
          </a:p>
        </p:txBody>
      </p:sp>
      <p:sp>
        <p:nvSpPr>
          <p:cNvPr id="3" name="Subtitle 2"/>
          <p:cNvSpPr>
            <a:spLocks noGrp="1"/>
          </p:cNvSpPr>
          <p:nvPr>
            <p:ph type="subTitle" idx="1"/>
          </p:nvPr>
        </p:nvSpPr>
        <p:spPr/>
        <p:txBody>
          <a:bodyPr/>
          <a:lstStyle/>
          <a:p>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Sandy cannot avoid interest charges</a:t>
            </a:r>
            <a:endParaRPr lang="en-US" dirty="0"/>
          </a:p>
        </p:txBody>
      </p:sp>
      <p:sp>
        <p:nvSpPr>
          <p:cNvPr id="3" name="Subtitle 2"/>
          <p:cNvSpPr>
            <a:spLocks noGrp="1"/>
          </p:cNvSpPr>
          <p:nvPr>
            <p:ph type="subTitle" idx="1"/>
          </p:nvPr>
        </p:nvSpPr>
        <p:spPr/>
        <p:txBody>
          <a:bodyPr/>
          <a:lstStyle/>
          <a:p>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t>The security that represents equity or ownership of a corporation is </a:t>
            </a:r>
            <a:endParaRPr lang="en-US" dirty="0"/>
          </a:p>
        </p:txBody>
      </p:sp>
      <p:sp>
        <p:nvSpPr>
          <p:cNvPr id="3" name="Subtitle 2"/>
          <p:cNvSpPr>
            <a:spLocks noGrp="1"/>
          </p:cNvSpPr>
          <p:nvPr>
            <p:ph type="subTitle" idx="1"/>
          </p:nvPr>
        </p:nvSpPr>
        <p:spPr/>
        <p:txBody>
          <a:bodyPr/>
          <a:lstStyle/>
          <a:p>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Common Stock</a:t>
            </a:r>
            <a:endParaRPr lang="en-US" dirty="0"/>
          </a:p>
        </p:txBody>
      </p:sp>
      <p:sp>
        <p:nvSpPr>
          <p:cNvPr id="3" name="Subtitle 2"/>
          <p:cNvSpPr>
            <a:spLocks noGrp="1"/>
          </p:cNvSpPr>
          <p:nvPr>
            <p:ph type="subTitle" idx="1"/>
          </p:nvPr>
        </p:nvSpPr>
        <p:spPr/>
        <p:txBody>
          <a:bodyPr/>
          <a:lstStyle/>
          <a:p>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t>True or False: A personal loan is different from a credit card in that it is normally used to finance one large purchase</a:t>
            </a:r>
            <a:endParaRPr lang="en-US" dirty="0"/>
          </a:p>
        </p:txBody>
      </p:sp>
      <p:sp>
        <p:nvSpPr>
          <p:cNvPr id="3" name="Subtitle 2"/>
          <p:cNvSpPr>
            <a:spLocks noGrp="1"/>
          </p:cNvSpPr>
          <p:nvPr>
            <p:ph type="subTitle" idx="1"/>
          </p:nvPr>
        </p:nvSpPr>
        <p:spPr/>
        <p:txBody>
          <a:bodyPr/>
          <a:lstStyle/>
          <a:p>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True</a:t>
            </a:r>
            <a:endParaRPr lang="en-US" dirty="0"/>
          </a:p>
        </p:txBody>
      </p:sp>
      <p:sp>
        <p:nvSpPr>
          <p:cNvPr id="3" name="Subtitle 2"/>
          <p:cNvSpPr>
            <a:spLocks noGrp="1"/>
          </p:cNvSpPr>
          <p:nvPr>
            <p:ph type="subTitle" idx="1"/>
          </p:nvPr>
        </p:nvSpPr>
        <p:spPr/>
        <p:txBody>
          <a:bodyPr/>
          <a:lstStyle/>
          <a:p>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Which one thing do you always have with common stock?</a:t>
            </a:r>
            <a:endParaRPr lang="en-US" dirty="0"/>
          </a:p>
        </p:txBody>
      </p:sp>
      <p:sp>
        <p:nvSpPr>
          <p:cNvPr id="3" name="Subtitle 2"/>
          <p:cNvSpPr>
            <a:spLocks noGrp="1"/>
          </p:cNvSpPr>
          <p:nvPr>
            <p:ph type="subTitle" idx="1"/>
          </p:nvPr>
        </p:nvSpPr>
        <p:spPr/>
        <p:txBody>
          <a:bodyPr/>
          <a:lstStyle/>
          <a:p>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Voting Rights</a:t>
            </a:r>
            <a:endParaRPr lang="en-US" dirty="0"/>
          </a:p>
        </p:txBody>
      </p:sp>
      <p:sp>
        <p:nvSpPr>
          <p:cNvPr id="3" name="Subtitle 2"/>
          <p:cNvSpPr>
            <a:spLocks noGrp="1"/>
          </p:cNvSpPr>
          <p:nvPr>
            <p:ph type="subTitle" idx="1"/>
          </p:nvPr>
        </p:nvSpPr>
        <p:spPr/>
        <p:txBody>
          <a:bodyPr/>
          <a:lstStyle/>
          <a:p>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t>True or False: On an amortization schedule, more interest and less principle is paid each month as the loan matures.</a:t>
            </a:r>
            <a:endParaRPr lang="en-US" dirty="0"/>
          </a:p>
        </p:txBody>
      </p:sp>
      <p:sp>
        <p:nvSpPr>
          <p:cNvPr id="3" name="Subtitle 2"/>
          <p:cNvSpPr>
            <a:spLocks noGrp="1"/>
          </p:cNvSpPr>
          <p:nvPr>
            <p:ph type="subTitle" idx="1"/>
          </p:nvPr>
        </p:nvSpPr>
        <p:spPr/>
        <p:txBody>
          <a:bodyPr/>
          <a:lstStyle/>
          <a:p>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False</a:t>
            </a:r>
            <a:endParaRPr lang="en-US" dirty="0"/>
          </a:p>
        </p:txBody>
      </p:sp>
      <p:sp>
        <p:nvSpPr>
          <p:cNvPr id="3" name="Subtitle 2"/>
          <p:cNvSpPr>
            <a:spLocks noGrp="1"/>
          </p:cNvSpPr>
          <p:nvPr>
            <p:ph type="subTitle" idx="1"/>
          </p:nvPr>
        </p:nvSpPr>
        <p:spPr/>
        <p:txBody>
          <a:bodyPr/>
          <a:lstStyle/>
          <a:p>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t>True or False: Long-term liabilities are debts that will be paid at least three years into the future.  </a:t>
            </a:r>
            <a:endParaRPr lang="en-US" dirty="0"/>
          </a:p>
        </p:txBody>
      </p:sp>
      <p:sp>
        <p:nvSpPr>
          <p:cNvPr id="3" name="Subtitle 2"/>
          <p:cNvSpPr>
            <a:spLocks noGrp="1"/>
          </p:cNvSpPr>
          <p:nvPr>
            <p:ph type="subTitle" idx="1"/>
          </p:nvPr>
        </p:nvSpPr>
        <p:spPr/>
        <p:txBody>
          <a:bodyPr/>
          <a:lstStyle/>
          <a:p>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False</a:t>
            </a:r>
            <a:endParaRPr lang="en-US" dirty="0"/>
          </a:p>
        </p:txBody>
      </p:sp>
      <p:sp>
        <p:nvSpPr>
          <p:cNvPr id="3" name="Subtitle 2"/>
          <p:cNvSpPr>
            <a:spLocks noGrp="1"/>
          </p:cNvSpPr>
          <p:nvPr>
            <p:ph type="subTitle" idx="1"/>
          </p:nvPr>
        </p:nvSpPr>
        <p:spPr/>
        <p:txBody>
          <a:bodyPr/>
          <a:lstStyle/>
          <a:p>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t>True or False: Goals with a time frame five or more years into the future are called intermediate-term goals.</a:t>
            </a:r>
            <a:endParaRPr lang="en-US" dirty="0"/>
          </a:p>
        </p:txBody>
      </p:sp>
      <p:sp>
        <p:nvSpPr>
          <p:cNvPr id="3" name="Subtitle 2"/>
          <p:cNvSpPr>
            <a:spLocks noGrp="1"/>
          </p:cNvSpPr>
          <p:nvPr>
            <p:ph type="subTitle" idx="1"/>
          </p:nvPr>
        </p:nvSpPr>
        <p:spPr/>
        <p:txBody>
          <a:bodyPr/>
          <a:lstStyle/>
          <a:p>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False</a:t>
            </a:r>
            <a:endParaRPr lang="en-US" dirty="0"/>
          </a:p>
        </p:txBody>
      </p:sp>
      <p:sp>
        <p:nvSpPr>
          <p:cNvPr id="3" name="Subtitle 2"/>
          <p:cNvSpPr>
            <a:spLocks noGrp="1"/>
          </p:cNvSpPr>
          <p:nvPr>
            <p:ph type="subTitle" idx="1"/>
          </p:nvPr>
        </p:nvSpPr>
        <p:spPr/>
        <p:txBody>
          <a:bodyPr/>
          <a:lstStyle/>
          <a:p>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pPr algn="l"/>
            <a:r>
              <a:rPr lang="en-US" dirty="0" smtClean="0"/>
              <a:t/>
            </a:r>
            <a:br>
              <a:rPr lang="en-US" dirty="0" smtClean="0"/>
            </a:br>
            <a:r>
              <a:rPr lang="en-US" dirty="0" smtClean="0"/>
              <a:t>Wanda Clark expects interest rates to decline in the next few months.  To maximize her earnings, she should put her savings in a </a:t>
            </a:r>
            <a:br>
              <a:rPr lang="en-US" dirty="0" smtClean="0"/>
            </a:br>
            <a:r>
              <a:rPr lang="en-US" sz="2700" dirty="0" err="1" smtClean="0"/>
              <a:t>A</a:t>
            </a:r>
            <a:r>
              <a:rPr lang="en-US" sz="2700" dirty="0" smtClean="0"/>
              <a:t>.   Savings Account</a:t>
            </a:r>
            <a:br>
              <a:rPr lang="en-US" sz="2700" dirty="0" smtClean="0"/>
            </a:br>
            <a:r>
              <a:rPr lang="en-US" sz="2700" dirty="0" smtClean="0"/>
              <a:t>B.  Six Month CD</a:t>
            </a:r>
            <a:br>
              <a:rPr lang="en-US" sz="2700" dirty="0" smtClean="0"/>
            </a:br>
            <a:r>
              <a:rPr lang="en-US" sz="2700" dirty="0" smtClean="0"/>
              <a:t>C.  Money Market account</a:t>
            </a:r>
            <a:br>
              <a:rPr lang="en-US" sz="2700" dirty="0" smtClean="0"/>
            </a:br>
            <a:r>
              <a:rPr lang="en-US" sz="2700" dirty="0" smtClean="0"/>
              <a:t>D. Two-year CD</a:t>
            </a:r>
            <a:endParaRPr lang="en-US" dirty="0"/>
          </a:p>
        </p:txBody>
      </p:sp>
      <p:sp>
        <p:nvSpPr>
          <p:cNvPr id="3" name="Subtitle 2"/>
          <p:cNvSpPr>
            <a:spLocks noGrp="1"/>
          </p:cNvSpPr>
          <p:nvPr>
            <p:ph type="subTitle" idx="1"/>
          </p:nvPr>
        </p:nvSpPr>
        <p:spPr/>
        <p:txBody>
          <a:bodyPr/>
          <a:lstStyle/>
          <a:p>
            <a:endParaRPr 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Two-Year CD</a:t>
            </a:r>
            <a:endParaRPr lang="en-US" dirty="0"/>
          </a:p>
        </p:txBody>
      </p:sp>
      <p:sp>
        <p:nvSpPr>
          <p:cNvPr id="3" name="Subtitle 2"/>
          <p:cNvSpPr>
            <a:spLocks noGrp="1"/>
          </p:cNvSpPr>
          <p:nvPr>
            <p:ph type="subTitle" idx="1"/>
          </p:nvPr>
        </p:nvSpPr>
        <p:spPr/>
        <p:txBody>
          <a:bodyPr/>
          <a:lstStyle/>
          <a:p>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pPr algn="l"/>
            <a:r>
              <a:rPr lang="en-US" dirty="0" smtClean="0"/>
              <a:t>Which of the following will not protect you from identity theft while on vacation?</a:t>
            </a:r>
            <a:br>
              <a:rPr lang="en-US" dirty="0" smtClean="0"/>
            </a:br>
            <a:r>
              <a:rPr lang="en-US" sz="2200" dirty="0" smtClean="0"/>
              <a:t>A.  Do not leave credit slips in restaurants</a:t>
            </a:r>
            <a:br>
              <a:rPr lang="en-US" sz="2200" dirty="0" smtClean="0"/>
            </a:br>
            <a:r>
              <a:rPr lang="en-US" sz="2200" dirty="0" smtClean="0"/>
              <a:t>B.  Have your mail stopped</a:t>
            </a:r>
            <a:br>
              <a:rPr lang="en-US" sz="2200" dirty="0" smtClean="0"/>
            </a:br>
            <a:r>
              <a:rPr lang="en-US" sz="2200" dirty="0" smtClean="0"/>
              <a:t>C.  Carry all credit cards, passports, and birth certificates with you.</a:t>
            </a:r>
            <a:br>
              <a:rPr lang="en-US" sz="2200" dirty="0" smtClean="0"/>
            </a:br>
            <a:r>
              <a:rPr lang="en-US" sz="2200" dirty="0" smtClean="0"/>
              <a:t>D.  Do not leave sensitive info. In your hotel room when you are not there.</a:t>
            </a:r>
            <a:endParaRPr lang="en-US" dirty="0"/>
          </a:p>
        </p:txBody>
      </p:sp>
      <p:sp>
        <p:nvSpPr>
          <p:cNvPr id="3" name="Subtitle 2"/>
          <p:cNvSpPr>
            <a:spLocks noGrp="1"/>
          </p:cNvSpPr>
          <p:nvPr>
            <p:ph type="subTitle" idx="1"/>
          </p:nvPr>
        </p:nvSpPr>
        <p:spPr/>
        <p:txBody>
          <a:bodyPr/>
          <a:lstStyle/>
          <a:p>
            <a:endParaRPr lang="en-US"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Carry all credit cards, passports, and birth certificates with you.</a:t>
            </a:r>
            <a:endParaRPr lang="en-US" dirty="0"/>
          </a:p>
        </p:txBody>
      </p:sp>
      <p:sp>
        <p:nvSpPr>
          <p:cNvPr id="3" name="Subtitle 2"/>
          <p:cNvSpPr>
            <a:spLocks noGrp="1"/>
          </p:cNvSpPr>
          <p:nvPr>
            <p:ph type="subTitle" idx="1"/>
          </p:nvPr>
        </p:nvSpPr>
        <p:spPr/>
        <p:txBody>
          <a:bodyPr/>
          <a:lstStyle/>
          <a:p>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pPr algn="l"/>
            <a:r>
              <a:rPr lang="en-US" dirty="0" smtClean="0"/>
              <a:t>All of the following may qualify for an auto discount except:</a:t>
            </a:r>
            <a:br>
              <a:rPr lang="en-US" dirty="0" smtClean="0"/>
            </a:br>
            <a:r>
              <a:rPr lang="en-US" sz="3100" dirty="0" smtClean="0"/>
              <a:t>A. a driver training program</a:t>
            </a:r>
            <a:br>
              <a:rPr lang="en-US" sz="3100" dirty="0" smtClean="0"/>
            </a:br>
            <a:r>
              <a:rPr lang="en-US" sz="3100" dirty="0" smtClean="0"/>
              <a:t>B.  High grades</a:t>
            </a:r>
            <a:br>
              <a:rPr lang="en-US" sz="3100" dirty="0" smtClean="0"/>
            </a:br>
            <a:r>
              <a:rPr lang="en-US" sz="3100" dirty="0" smtClean="0"/>
              <a:t>C.  Several cars insured with the same company</a:t>
            </a:r>
            <a:br>
              <a:rPr lang="en-US" sz="3100" dirty="0" smtClean="0"/>
            </a:br>
            <a:r>
              <a:rPr lang="en-US" sz="3100" dirty="0" smtClean="0"/>
              <a:t>D. under 25 years old</a:t>
            </a:r>
            <a:endParaRPr lang="en-US" sz="3100" dirty="0"/>
          </a:p>
        </p:txBody>
      </p:sp>
      <p:sp>
        <p:nvSpPr>
          <p:cNvPr id="3" name="Subtitle 2"/>
          <p:cNvSpPr>
            <a:spLocks noGrp="1"/>
          </p:cNvSpPr>
          <p:nvPr>
            <p:ph type="subTitle" idx="1"/>
          </p:nvPr>
        </p:nvSpPr>
        <p:spPr/>
        <p:txBody>
          <a:bodyPr/>
          <a:lstStyle/>
          <a:p>
            <a:endParaRPr lang="en-US"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Under 25 years old</a:t>
            </a:r>
            <a:endParaRPr lang="en-US" dirty="0"/>
          </a:p>
        </p:txBody>
      </p:sp>
      <p:sp>
        <p:nvSpPr>
          <p:cNvPr id="3" name="Subtitle 2"/>
          <p:cNvSpPr>
            <a:spLocks noGrp="1"/>
          </p:cNvSpPr>
          <p:nvPr>
            <p:ph type="subTitle" idx="1"/>
          </p:nvPr>
        </p:nvSpPr>
        <p:spPr/>
        <p:txBody>
          <a:bodyPr/>
          <a:lstStyle/>
          <a:p>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dirty="0" smtClean="0"/>
              <a:t>A budget will not do which of the following?</a:t>
            </a:r>
            <a:endParaRPr lang="en-US" dirty="0"/>
          </a:p>
        </p:txBody>
      </p:sp>
      <p:sp>
        <p:nvSpPr>
          <p:cNvPr id="5" name="Content Placeholder 4"/>
          <p:cNvSpPr>
            <a:spLocks noGrp="1"/>
          </p:cNvSpPr>
          <p:nvPr>
            <p:ph idx="1"/>
          </p:nvPr>
        </p:nvSpPr>
        <p:spPr/>
        <p:txBody>
          <a:bodyPr/>
          <a:lstStyle/>
          <a:p>
            <a:r>
              <a:rPr lang="en-US" dirty="0" smtClean="0"/>
              <a:t>Anticipate cash shortages</a:t>
            </a:r>
          </a:p>
          <a:p>
            <a:r>
              <a:rPr lang="en-US" dirty="0" smtClean="0"/>
              <a:t>Determine the excess you have to invest</a:t>
            </a:r>
          </a:p>
          <a:p>
            <a:r>
              <a:rPr lang="en-US" dirty="0" smtClean="0"/>
              <a:t>Help determine if cash outflows will be </a:t>
            </a:r>
            <a:r>
              <a:rPr lang="en-US" dirty="0" err="1" smtClean="0"/>
              <a:t>suficient</a:t>
            </a:r>
            <a:r>
              <a:rPr lang="en-US" dirty="0" smtClean="0"/>
              <a:t> to cover cash inflows</a:t>
            </a:r>
          </a:p>
          <a:p>
            <a:r>
              <a:rPr lang="en-US" dirty="0" smtClean="0"/>
              <a:t>Determine the additional payments you can make to reduce personal debt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t>Help determine if cash outflows will be sufficient to cover cash inflows</a:t>
            </a:r>
            <a:endParaRPr lang="en-US" dirty="0"/>
          </a:p>
        </p:txBody>
      </p:sp>
      <p:sp>
        <p:nvSpPr>
          <p:cNvPr id="3" name="Subtitle 2"/>
          <p:cNvSpPr>
            <a:spLocks noGrp="1"/>
          </p:cNvSpPr>
          <p:nvPr>
            <p:ph type="subTitle" idx="1"/>
          </p:nvPr>
        </p:nvSpPr>
        <p:spPr/>
        <p:txBody>
          <a:bodyPr/>
          <a:lstStyle/>
          <a:p>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dirty="0" smtClean="0"/>
              <a:t>All of the following are correct statements about credit except</a:t>
            </a:r>
            <a:endParaRPr lang="en-US" dirty="0"/>
          </a:p>
        </p:txBody>
      </p:sp>
      <p:sp>
        <p:nvSpPr>
          <p:cNvPr id="5" name="Content Placeholder 4"/>
          <p:cNvSpPr>
            <a:spLocks noGrp="1"/>
          </p:cNvSpPr>
          <p:nvPr>
            <p:ph idx="1"/>
          </p:nvPr>
        </p:nvSpPr>
        <p:spPr/>
        <p:txBody>
          <a:bodyPr/>
          <a:lstStyle/>
          <a:p>
            <a:r>
              <a:rPr lang="en-US" dirty="0" smtClean="0"/>
              <a:t>Creditor provides funds</a:t>
            </a:r>
          </a:p>
          <a:p>
            <a:r>
              <a:rPr lang="en-US" dirty="0" smtClean="0"/>
              <a:t>The interest is the total amount to be repaid</a:t>
            </a:r>
          </a:p>
          <a:p>
            <a:r>
              <a:rPr lang="en-US" dirty="0" smtClean="0"/>
              <a:t>Repayment will include interest</a:t>
            </a:r>
          </a:p>
          <a:p>
            <a:r>
              <a:rPr lang="en-US" dirty="0" smtClean="0"/>
              <a:t>Credit needs to be paid back in the future</a:t>
            </a:r>
            <a:endParaRPr lang="en-US"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The interest is the total amount to be repaid</a:t>
            </a:r>
            <a:endParaRPr lang="en-US" dirty="0"/>
          </a:p>
        </p:txBody>
      </p:sp>
      <p:sp>
        <p:nvSpPr>
          <p:cNvPr id="3" name="Subtitle 2"/>
          <p:cNvSpPr>
            <a:spLocks noGrp="1"/>
          </p:cNvSpPr>
          <p:nvPr>
            <p:ph type="subTitle" idx="1"/>
          </p:nvPr>
        </p:nvSpPr>
        <p:spPr/>
        <p:txBody>
          <a:bodyPr/>
          <a:lstStyle/>
          <a:p>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dirty="0" smtClean="0"/>
              <a:t>Checking accounts may offer all of the following except</a:t>
            </a:r>
            <a:endParaRPr lang="en-US" dirty="0"/>
          </a:p>
        </p:txBody>
      </p:sp>
      <p:sp>
        <p:nvSpPr>
          <p:cNvPr id="5" name="Content Placeholder 4"/>
          <p:cNvSpPr>
            <a:spLocks noGrp="1"/>
          </p:cNvSpPr>
          <p:nvPr>
            <p:ph idx="1"/>
          </p:nvPr>
        </p:nvSpPr>
        <p:spPr/>
        <p:txBody>
          <a:bodyPr/>
          <a:lstStyle/>
          <a:p>
            <a:r>
              <a:rPr lang="en-US" dirty="0" smtClean="0"/>
              <a:t>Overdraft protection</a:t>
            </a:r>
          </a:p>
          <a:p>
            <a:r>
              <a:rPr lang="en-US" dirty="0" smtClean="0"/>
              <a:t>Stop payment services</a:t>
            </a:r>
          </a:p>
          <a:p>
            <a:r>
              <a:rPr lang="en-US" dirty="0" smtClean="0"/>
              <a:t>Account balance insurance in excess of $250,000</a:t>
            </a:r>
          </a:p>
          <a:p>
            <a:r>
              <a:rPr lang="en-US" dirty="0" smtClean="0"/>
              <a:t>ATM privileges</a:t>
            </a:r>
            <a:endParaRPr lang="en-US"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Account balances insurance in excess of $250,000</a:t>
            </a:r>
            <a:endParaRPr lang="en-US" dirty="0"/>
          </a:p>
        </p:txBody>
      </p:sp>
      <p:sp>
        <p:nvSpPr>
          <p:cNvPr id="3" name="Subtitle 2"/>
          <p:cNvSpPr>
            <a:spLocks noGrp="1"/>
          </p:cNvSpPr>
          <p:nvPr>
            <p:ph type="subTitle" idx="1"/>
          </p:nvPr>
        </p:nvSpPr>
        <p:spPr/>
        <p:txBody>
          <a:bodyPr/>
          <a:lstStyle/>
          <a:p>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t>True or False: The most important element in FICO credit scoring is your payment history</a:t>
            </a:r>
            <a:endParaRPr lang="en-US" dirty="0"/>
          </a:p>
        </p:txBody>
      </p:sp>
      <p:sp>
        <p:nvSpPr>
          <p:cNvPr id="3" name="Subtitle 2"/>
          <p:cNvSpPr>
            <a:spLocks noGrp="1"/>
          </p:cNvSpPr>
          <p:nvPr>
            <p:ph type="subTitle" idx="1"/>
          </p:nvPr>
        </p:nvSpPr>
        <p:spPr/>
        <p:txBody>
          <a:bodyPr/>
          <a:lstStyle/>
          <a:p>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True</a:t>
            </a:r>
            <a:endParaRPr lang="en-US" dirty="0"/>
          </a:p>
        </p:txBody>
      </p:sp>
      <p:sp>
        <p:nvSpPr>
          <p:cNvPr id="3" name="Subtitle 2"/>
          <p:cNvSpPr>
            <a:spLocks noGrp="1"/>
          </p:cNvSpPr>
          <p:nvPr>
            <p:ph type="subTitle" idx="1"/>
          </p:nvPr>
        </p:nvSpPr>
        <p:spPr/>
        <p:txBody>
          <a:bodyPr/>
          <a:lstStyle/>
          <a:p>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You can reduce your risk by</a:t>
            </a:r>
            <a:endParaRPr lang="en-US" dirty="0"/>
          </a:p>
        </p:txBody>
      </p:sp>
      <p:sp>
        <p:nvSpPr>
          <p:cNvPr id="3" name="Subtitle 2"/>
          <p:cNvSpPr>
            <a:spLocks noGrp="1"/>
          </p:cNvSpPr>
          <p:nvPr>
            <p:ph type="subTitle" idx="1"/>
          </p:nvPr>
        </p:nvSpPr>
        <p:spPr/>
        <p:txBody>
          <a:bodyPr/>
          <a:lstStyle/>
          <a:p>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Diversifying your investments</a:t>
            </a:r>
            <a:endParaRPr lang="en-US" dirty="0"/>
          </a:p>
        </p:txBody>
      </p:sp>
      <p:sp>
        <p:nvSpPr>
          <p:cNvPr id="3" name="Subtitle 2"/>
          <p:cNvSpPr>
            <a:spLocks noGrp="1"/>
          </p:cNvSpPr>
          <p:nvPr>
            <p:ph type="subTitle" idx="1"/>
          </p:nvPr>
        </p:nvSpPr>
        <p:spPr/>
        <p:txBody>
          <a:bodyPr/>
          <a:lstStyle/>
          <a:p>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dirty="0" smtClean="0"/>
              <a:t>Which of the following is not true about a CD</a:t>
            </a:r>
            <a:endParaRPr lang="en-US" dirty="0"/>
          </a:p>
        </p:txBody>
      </p:sp>
      <p:sp>
        <p:nvSpPr>
          <p:cNvPr id="5" name="Content Placeholder 4"/>
          <p:cNvSpPr>
            <a:spLocks noGrp="1"/>
          </p:cNvSpPr>
          <p:nvPr>
            <p:ph idx="1"/>
          </p:nvPr>
        </p:nvSpPr>
        <p:spPr/>
        <p:txBody>
          <a:bodyPr/>
          <a:lstStyle/>
          <a:p>
            <a:r>
              <a:rPr lang="en-US" dirty="0" smtClean="0"/>
              <a:t>They are long-term investments of two years or more</a:t>
            </a:r>
          </a:p>
          <a:p>
            <a:r>
              <a:rPr lang="en-US" dirty="0" smtClean="0"/>
              <a:t>They pay higher than T-bills</a:t>
            </a:r>
          </a:p>
          <a:p>
            <a:r>
              <a:rPr lang="en-US" dirty="0" smtClean="0"/>
              <a:t>Funds are locked in for specific periods of time</a:t>
            </a:r>
          </a:p>
          <a:p>
            <a:r>
              <a:rPr lang="en-US" dirty="0" smtClean="0"/>
              <a:t>A penalty is imposed for early withdrawal</a:t>
            </a:r>
            <a:endParaRPr lang="en-US"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They are long-term investments of two years or more</a:t>
            </a:r>
            <a:endParaRPr lang="en-US" dirty="0"/>
          </a:p>
        </p:txBody>
      </p:sp>
      <p:sp>
        <p:nvSpPr>
          <p:cNvPr id="3" name="Subtitle 2"/>
          <p:cNvSpPr>
            <a:spLocks noGrp="1"/>
          </p:cNvSpPr>
          <p:nvPr>
            <p:ph type="subTitle" idx="1"/>
          </p:nvPr>
        </p:nvSpPr>
        <p:spPr/>
        <p:txBody>
          <a:bodyPr/>
          <a:lstStyle/>
          <a:p>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50</TotalTime>
  <Words>507</Words>
  <Application>Microsoft Office PowerPoint</Application>
  <PresentationFormat>On-screen Show (4:3)</PresentationFormat>
  <Paragraphs>98</Paragraphs>
  <Slides>41</Slides>
  <Notes>41</Notes>
  <HiddenSlides>0</HiddenSlides>
  <MMClips>0</MMClips>
  <ScaleCrop>false</ScaleCrop>
  <HeadingPairs>
    <vt:vector size="4" baseType="variant">
      <vt:variant>
        <vt:lpstr>Theme</vt:lpstr>
      </vt:variant>
      <vt:variant>
        <vt:i4>1</vt:i4>
      </vt:variant>
      <vt:variant>
        <vt:lpstr>Slide Titles</vt:lpstr>
      </vt:variant>
      <vt:variant>
        <vt:i4>41</vt:i4>
      </vt:variant>
    </vt:vector>
  </HeadingPairs>
  <TitlesOfParts>
    <vt:vector size="42" baseType="lpstr">
      <vt:lpstr>Office Theme</vt:lpstr>
      <vt:lpstr>Final Exam Review</vt:lpstr>
      <vt:lpstr>True or False: Determining how much money you should set aside for retirement and how those funds should be invested should not be of concern for people until they near their retirement age.</vt:lpstr>
      <vt:lpstr>False</vt:lpstr>
      <vt:lpstr>_________ bonds are issued by state and local government agencies.</vt:lpstr>
      <vt:lpstr>Municipal</vt:lpstr>
      <vt:lpstr>In the loan repayment schedule, the term amortized refers to</vt:lpstr>
      <vt:lpstr>The repayment of the principal through a series of equal payments</vt:lpstr>
      <vt:lpstr>True or False: When money earns interest on interest, it is said to be compounding</vt:lpstr>
      <vt:lpstr>True</vt:lpstr>
      <vt:lpstr> Sandy had a beginning balance on her MasterCard statement of $300.  This month she had purchases of $400, payments of $300, and a $100 cash advance.  To avoid interest charges, Sandy must make a payment of: A. $500 B. $400 C. $100 D. Sandy cannot avoid interest charges</vt:lpstr>
      <vt:lpstr>Sandy cannot avoid interest charges</vt:lpstr>
      <vt:lpstr>The security that represents equity or ownership of a corporation is </vt:lpstr>
      <vt:lpstr>Common Stock</vt:lpstr>
      <vt:lpstr>True or False: A personal loan is different from a credit card in that it is normally used to finance one large purchase</vt:lpstr>
      <vt:lpstr>True</vt:lpstr>
      <vt:lpstr>Which one thing do you always have with common stock?</vt:lpstr>
      <vt:lpstr>Voting Rights</vt:lpstr>
      <vt:lpstr>True or False: On an amortization schedule, more interest and less principle is paid each month as the loan matures.</vt:lpstr>
      <vt:lpstr>False</vt:lpstr>
      <vt:lpstr>True or False: Long-term liabilities are debts that will be paid at least three years into the future.  </vt:lpstr>
      <vt:lpstr>False</vt:lpstr>
      <vt:lpstr>True or False: Goals with a time frame five or more years into the future are called intermediate-term goals.</vt:lpstr>
      <vt:lpstr>False</vt:lpstr>
      <vt:lpstr> Wanda Clark expects interest rates to decline in the next few months.  To maximize her earnings, she should put her savings in a  A.   Savings Account B.  Six Month CD C.  Money Market account D. Two-year CD</vt:lpstr>
      <vt:lpstr>Two-Year CD</vt:lpstr>
      <vt:lpstr>Which of the following will not protect you from identity theft while on vacation? A.  Do not leave credit slips in restaurants B.  Have your mail stopped C.  Carry all credit cards, passports, and birth certificates with you. D.  Do not leave sensitive info. In your hotel room when you are not there.</vt:lpstr>
      <vt:lpstr>Carry all credit cards, passports, and birth certificates with you.</vt:lpstr>
      <vt:lpstr>All of the following may qualify for an auto discount except: A. a driver training program B.  High grades C.  Several cars insured with the same company D. under 25 years old</vt:lpstr>
      <vt:lpstr>Under 25 years old</vt:lpstr>
      <vt:lpstr>A budget will not do which of the following?</vt:lpstr>
      <vt:lpstr>Help determine if cash outflows will be sufficient to cover cash inflows</vt:lpstr>
      <vt:lpstr>All of the following are correct statements about credit except</vt:lpstr>
      <vt:lpstr>The interest is the total amount to be repaid</vt:lpstr>
      <vt:lpstr>Checking accounts may offer all of the following except</vt:lpstr>
      <vt:lpstr>Account balances insurance in excess of $250,000</vt:lpstr>
      <vt:lpstr>True or False: The most important element in FICO credit scoring is your payment history</vt:lpstr>
      <vt:lpstr>True</vt:lpstr>
      <vt:lpstr>You can reduce your risk by</vt:lpstr>
      <vt:lpstr>Diversifying your investments</vt:lpstr>
      <vt:lpstr>Which of the following is not true about a CD</vt:lpstr>
      <vt:lpstr>They are long-term investments of two years or more</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Final Exam Review</dc:title>
  <dc:creator>Annie Vandiver</dc:creator>
  <cp:lastModifiedBy>Annie Vandiver</cp:lastModifiedBy>
  <cp:revision>6</cp:revision>
  <dcterms:created xsi:type="dcterms:W3CDTF">2012-05-08T00:47:58Z</dcterms:created>
  <dcterms:modified xsi:type="dcterms:W3CDTF">2012-05-08T01:38:36Z</dcterms:modified>
</cp:coreProperties>
</file>