
<file path=[Content_Types].xml><?xml version="1.0" encoding="utf-8"?>
<Types xmlns="http://schemas.openxmlformats.org/package/2006/content-types">
  <Default Extension="xml" ContentType="application/xml"/>
  <Default Extension="jpeg" ContentType="image/jpeg"/>
  <Default Extension="bin" ContentType="application/vnd.openxmlformats-officedocument.presentationml.printerSettings"/>
  <Default Extension="png" ContentType="image/png"/>
  <Default Extension="rels" ContentType="application/vnd.openxmlformats-package.relationships+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Masters/slideMaster4.xml" ContentType="application/vnd.openxmlformats-officedocument.presentationml.slideMaster+xml"/>
  <Override PartName="/ppt/slideMasters/slideMaster5.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theme/theme2.xml" ContentType="application/vnd.openxmlformats-officedocument.theme+xml"/>
  <Override PartName="/ppt/slideLayouts/slideLayout3.xml" ContentType="application/vnd.openxmlformats-officedocument.presentationml.slideLayout+xml"/>
  <Override PartName="/ppt/theme/theme3.xml" ContentType="application/vnd.openxmlformats-officedocument.theme+xml"/>
  <Override PartName="/ppt/slideLayouts/slideLayout4.xml" ContentType="application/vnd.openxmlformats-officedocument.presentationml.slideLayout+xml"/>
  <Override PartName="/ppt/theme/theme4.xml" ContentType="application/vnd.openxmlformats-officedocument.theme+xml"/>
  <Override PartName="/ppt/slideLayouts/slideLayout5.xml" ContentType="application/vnd.openxmlformats-officedocument.presentationml.slideLayout+xml"/>
  <Override PartName="/ppt/theme/theme5.xml" ContentType="application/vnd.openxmlformats-officedocument.theme+xml"/>
  <Override PartName="/ppt/theme/theme6.xml" ContentType="application/vnd.openxmlformats-officedocument.theme+xml"/>
  <Override PartName="/ppt/theme/theme7.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4" Type="http://schemas.openxmlformats.org/officeDocument/2006/relationships/extended-properties" Target="docProps/app.xml"/><Relationship Id="rId1" Type="http://schemas.openxmlformats.org/officeDocument/2006/relationships/officeDocument" Target="ppt/presentation.xml"/><Relationship Id="rId2" Type="http://schemas.openxmlformats.org/package/2006/relationships/metadata/thumbnail" Target="docProps/thumbnail.jpeg"/></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p:sldMasterIdLst>
    <p:sldMasterId id="2147483648" r:id="rId1"/>
    <p:sldMasterId id="2147483661" r:id="rId2"/>
    <p:sldMasterId id="2147483663" r:id="rId3"/>
    <p:sldMasterId id="2147483665" r:id="rId4"/>
    <p:sldMasterId id="2147483667" r:id="rId5"/>
  </p:sldMasterIdLst>
  <p:notesMasterIdLst>
    <p:notesMasterId r:id="rId27"/>
  </p:notesMasterIdLst>
  <p:handoutMasterIdLst>
    <p:handoutMasterId r:id="rId28"/>
  </p:handoutMasterIdLst>
  <p:sldIdLst>
    <p:sldId id="327" r:id="rId6"/>
    <p:sldId id="461" r:id="rId7"/>
    <p:sldId id="477" r:id="rId8"/>
    <p:sldId id="537" r:id="rId9"/>
    <p:sldId id="550" r:id="rId10"/>
    <p:sldId id="456" r:id="rId11"/>
    <p:sldId id="542" r:id="rId12"/>
    <p:sldId id="533" r:id="rId13"/>
    <p:sldId id="530" r:id="rId14"/>
    <p:sldId id="531" r:id="rId15"/>
    <p:sldId id="454" r:id="rId16"/>
    <p:sldId id="428" r:id="rId17"/>
    <p:sldId id="534" r:id="rId18"/>
    <p:sldId id="543" r:id="rId19"/>
    <p:sldId id="544" r:id="rId20"/>
    <p:sldId id="545" r:id="rId21"/>
    <p:sldId id="539" r:id="rId22"/>
    <p:sldId id="549" r:id="rId23"/>
    <p:sldId id="513" r:id="rId24"/>
    <p:sldId id="540" r:id="rId25"/>
    <p:sldId id="509" r:id="rId26"/>
  </p:sldIdLst>
  <p:sldSz cx="9144000" cy="6858000" type="screen4x3"/>
  <p:notesSz cx="7010400" cy="9236075"/>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commentAuthors.xml><?xml version="1.0" encoding="utf-8"?>
<p:cmAuthorLst xmlns:a="http://schemas.openxmlformats.org/drawingml/2006/main" xmlns:r="http://schemas.openxmlformats.org/officeDocument/2006/relationships" xmlns:p="http://schemas.openxmlformats.org/presentationml/2006/main">
  <p:cmAuthor id="0" name="Louisiana Department of Education" initials="LDoE" lastIdx="15" clrIdx="0"/>
  <p:cmAuthor id="7" name="Jennifer Baird" initials="JB" lastIdx="4" clrIdx="7"/>
  <p:cmAuthor id="1" name="deleteme2" initials="d" lastIdx="10" clrIdx="1"/>
  <p:cmAuthor id="2" name="Noah Devine" initials="" lastIdx="11" clrIdx="2"/>
  <p:cmAuthor id="3" name="Jessica Baghian" initials="" lastIdx="110" clrIdx="3"/>
  <p:cmAuthor id="4" name="Noah Divine" initials="" lastIdx="10" clrIdx="4"/>
  <p:cmAuthor id="5" name="Kunjan Narechania" initials="" lastIdx="11" clrIdx="5"/>
  <p:cmAuthor id="6" name="Kristina Bradford" initials="KB" lastIdx="2" clrIdx="6"/>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0000FF"/>
    <a:srgbClr val="D0D8E8"/>
    <a:srgbClr val="003300"/>
    <a:srgbClr val="C3D69B"/>
    <a:srgbClr val="99FF99"/>
    <a:srgbClr val="FF9999"/>
    <a:srgbClr val="FFFF99"/>
    <a:srgbClr val="9E4C65"/>
    <a:srgbClr val="AF5D8C"/>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073A0DAA-6AF3-43AB-8588-CEC1D06C72B9}" styleName="Medium Style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dk1">
              <a:tint val="20000"/>
            </a:schemeClr>
          </a:solidFill>
        </a:fill>
      </a:tcStyle>
    </a:wholeTbl>
    <a:band1H>
      <a:tcStyle>
        <a:tcBdr/>
        <a:fill>
          <a:solidFill>
            <a:schemeClr val="dk1">
              <a:tint val="40000"/>
            </a:schemeClr>
          </a:solidFill>
        </a:fill>
      </a:tcStyle>
    </a:band1H>
    <a:band2H>
      <a:tcStyle>
        <a:tcBdr/>
      </a:tcStyle>
    </a:band2H>
    <a:band1V>
      <a:tcStyle>
        <a:tcBdr/>
        <a:fill>
          <a:solidFill>
            <a:schemeClr val="dk1">
              <a:tint val="40000"/>
            </a:schemeClr>
          </a:solidFill>
        </a:fill>
      </a:tcStyle>
    </a:band1V>
    <a:band2V>
      <a:tcStyle>
        <a:tcBdr/>
      </a:tcStyle>
    </a:band2V>
    <a:lastCol>
      <a:tcTxStyle b="on">
        <a:fontRef idx="minor">
          <a:prstClr val="black"/>
        </a:fontRef>
        <a:schemeClr val="lt1"/>
      </a:tcTxStyle>
      <a:tcStyle>
        <a:tcBdr/>
        <a:fill>
          <a:solidFill>
            <a:schemeClr val="dk1"/>
          </a:solidFill>
        </a:fill>
      </a:tcStyle>
    </a:lastCol>
    <a:firstCol>
      <a:tcTxStyle b="on">
        <a:fontRef idx="minor">
          <a:prstClr val="black"/>
        </a:fontRef>
        <a:schemeClr val="lt1"/>
      </a:tcTxStyle>
      <a:tcStyle>
        <a:tcBdr/>
        <a:fill>
          <a:solidFill>
            <a:schemeClr val="dk1"/>
          </a:solidFill>
        </a:fill>
      </a:tcStyle>
    </a:firstCol>
    <a:lastRow>
      <a:tcTxStyle b="on">
        <a:fontRef idx="minor">
          <a:prstClr val="black"/>
        </a:fontRef>
        <a:schemeClr val="lt1"/>
      </a:tcTxStyle>
      <a:tcStyle>
        <a:tcBdr>
          <a:top>
            <a:ln w="38100" cmpd="sng">
              <a:solidFill>
                <a:schemeClr val="lt1"/>
              </a:solidFill>
            </a:ln>
          </a:top>
        </a:tcBdr>
        <a:fill>
          <a:solidFill>
            <a:schemeClr val="dk1"/>
          </a:solidFill>
        </a:fill>
      </a:tcStyle>
    </a:lastRow>
    <a:firstRow>
      <a:tcTxStyle b="on">
        <a:fontRef idx="minor">
          <a:prstClr val="black"/>
        </a:fontRef>
        <a:schemeClr val="lt1"/>
      </a:tcTxStyle>
      <a:tcStyle>
        <a:tcBdr>
          <a:bottom>
            <a:ln w="38100" cmpd="sng">
              <a:solidFill>
                <a:schemeClr val="lt1"/>
              </a:solidFill>
            </a:ln>
          </a:bottom>
        </a:tcBdr>
        <a:fill>
          <a:solidFill>
            <a:schemeClr val="dk1"/>
          </a:solidFill>
        </a:fill>
      </a:tcStyle>
    </a:firstRow>
  </a:tblStyle>
  <a:tblStyle styleId="{D7AC3CCA-C797-4891-BE02-D94E43425B78}" styleName="Medium Style 4">
    <a:wholeTbl>
      <a:tcTxStyle>
        <a:fontRef idx="minor">
          <a:scrgbClr r="0" g="0" b="0"/>
        </a:fontRef>
        <a:schemeClr val="dk1"/>
      </a:tcTxStyle>
      <a:tcStyle>
        <a:tcBdr>
          <a:left>
            <a:ln w="12700" cmpd="sng">
              <a:solidFill>
                <a:schemeClr val="dk1"/>
              </a:solidFill>
            </a:ln>
          </a:left>
          <a:right>
            <a:ln w="12700" cmpd="sng">
              <a:solidFill>
                <a:schemeClr val="dk1"/>
              </a:solidFill>
            </a:ln>
          </a:right>
          <a:top>
            <a:ln w="12700" cmpd="sng">
              <a:solidFill>
                <a:schemeClr val="dk1"/>
              </a:solidFill>
            </a:ln>
          </a:top>
          <a:bottom>
            <a:ln w="12700" cmpd="sng">
              <a:solidFill>
                <a:schemeClr val="dk1"/>
              </a:solidFill>
            </a:ln>
          </a:bottom>
          <a:insideH>
            <a:ln w="12700" cmpd="sng">
              <a:solidFill>
                <a:schemeClr val="dk1"/>
              </a:solidFill>
            </a:ln>
          </a:insideH>
          <a:insideV>
            <a:ln w="12700" cmpd="sng">
              <a:solidFill>
                <a:schemeClr val="dk1"/>
              </a:solidFill>
            </a:ln>
          </a:insideV>
        </a:tcBdr>
        <a:fill>
          <a:solidFill>
            <a:schemeClr val="dk1">
              <a:tint val="20000"/>
            </a:schemeClr>
          </a:solidFill>
        </a:fill>
      </a:tcStyle>
    </a:wholeTbl>
    <a:band1H>
      <a:tcStyle>
        <a:tcBdr/>
        <a:fill>
          <a:solidFill>
            <a:schemeClr val="dk1">
              <a:tint val="40000"/>
            </a:schemeClr>
          </a:solidFill>
        </a:fill>
      </a:tcStyle>
    </a:band1H>
    <a:band1V>
      <a:tcStyle>
        <a:tcBdr/>
        <a:fill>
          <a:solidFill>
            <a:schemeClr val="dk1">
              <a:tint val="40000"/>
            </a:schemeClr>
          </a:solidFill>
        </a:fill>
      </a:tcStyle>
    </a:band1V>
    <a:lastCol>
      <a:tcTxStyle b="on"/>
      <a:tcStyle>
        <a:tcBdr/>
      </a:tcStyle>
    </a:lastCol>
    <a:firstCol>
      <a:tcTxStyle b="on"/>
      <a:tcStyle>
        <a:tcBdr/>
      </a:tcStyle>
    </a:firstCol>
    <a:lastRow>
      <a:tcTxStyle b="on"/>
      <a:tcStyle>
        <a:tcBdr>
          <a:top>
            <a:ln w="25400" cmpd="sng">
              <a:solidFill>
                <a:schemeClr val="dk1"/>
              </a:solidFill>
            </a:ln>
          </a:top>
        </a:tcBdr>
        <a:fill>
          <a:solidFill>
            <a:schemeClr val="dk1">
              <a:tint val="20000"/>
            </a:schemeClr>
          </a:solidFill>
        </a:fill>
      </a:tcStyle>
    </a:lastRow>
    <a:firstRow>
      <a:tcTxStyle b="on"/>
      <a:tcStyle>
        <a:tcBdr/>
        <a:fill>
          <a:solidFill>
            <a:schemeClr val="dk1">
              <a:tint val="20000"/>
            </a:schemeClr>
          </a:solidFill>
        </a:fill>
      </a:tcStyle>
    </a:firstRow>
  </a:tblStyle>
  <a:tblStyle styleId="{69CF1AB2-1976-4502-BF36-3FF5EA218861}" styleName="Medium Style 4 - Accent 1">
    <a:wholeTbl>
      <a:tcTxStyle>
        <a:fontRef idx="minor">
          <a:scrgbClr r="0" g="0" b="0"/>
        </a:fontRef>
        <a:schemeClr val="dk1"/>
      </a:tcTxStyle>
      <a:tcStyle>
        <a:tcBdr>
          <a:left>
            <a:ln w="12700" cmpd="sng">
              <a:solidFill>
                <a:schemeClr val="accent1"/>
              </a:solidFill>
            </a:ln>
          </a:left>
          <a:right>
            <a:ln w="12700" cmpd="sng">
              <a:solidFill>
                <a:schemeClr val="accent1"/>
              </a:solidFill>
            </a:ln>
          </a:right>
          <a:top>
            <a:ln w="12700" cmpd="sng">
              <a:solidFill>
                <a:schemeClr val="accent1"/>
              </a:solidFill>
            </a:ln>
          </a:top>
          <a:bottom>
            <a:ln w="12700" cmpd="sng">
              <a:solidFill>
                <a:schemeClr val="accent1"/>
              </a:solidFill>
            </a:ln>
          </a:bottom>
          <a:insideH>
            <a:ln w="12700" cmpd="sng">
              <a:solidFill>
                <a:schemeClr val="accent1"/>
              </a:solidFill>
            </a:ln>
          </a:insideH>
          <a:insideV>
            <a:ln w="12700" cmpd="sng">
              <a:solidFill>
                <a:schemeClr val="accent1"/>
              </a:solidFill>
            </a:ln>
          </a:insideV>
        </a:tcBdr>
        <a:fill>
          <a:solidFill>
            <a:schemeClr val="accent1">
              <a:tint val="20000"/>
            </a:schemeClr>
          </a:solidFill>
        </a:fill>
      </a:tcStyle>
    </a:wholeTbl>
    <a:band1H>
      <a:tcStyle>
        <a:tcBdr/>
        <a:fill>
          <a:solidFill>
            <a:schemeClr val="accent1">
              <a:tint val="40000"/>
            </a:schemeClr>
          </a:solidFill>
        </a:fill>
      </a:tcStyle>
    </a:band1H>
    <a:band1V>
      <a:tcStyle>
        <a:tcBdr/>
        <a:fill>
          <a:solidFill>
            <a:schemeClr val="accent1">
              <a:tint val="40000"/>
            </a:schemeClr>
          </a:solidFill>
        </a:fill>
      </a:tcStyle>
    </a:band1V>
    <a:lastCol>
      <a:tcTxStyle b="on"/>
      <a:tcStyle>
        <a:tcBdr/>
      </a:tcStyle>
    </a:lastCol>
    <a:firstCol>
      <a:tcTxStyle b="on"/>
      <a:tcStyle>
        <a:tcBdr/>
      </a:tcStyle>
    </a:firstCol>
    <a:lastRow>
      <a:tcTxStyle b="on"/>
      <a:tcStyle>
        <a:tcBdr>
          <a:top>
            <a:ln w="25400" cmpd="sng">
              <a:solidFill>
                <a:schemeClr val="accent1"/>
              </a:solidFill>
            </a:ln>
          </a:top>
        </a:tcBdr>
        <a:fill>
          <a:solidFill>
            <a:schemeClr val="accent1">
              <a:tint val="20000"/>
            </a:schemeClr>
          </a:solidFill>
        </a:fill>
      </a:tcStyle>
    </a:lastRow>
    <a:firstRow>
      <a:tcTxStyle b="on"/>
      <a:tcStyle>
        <a:tcBdr/>
        <a:fill>
          <a:solidFill>
            <a:schemeClr val="accent1">
              <a:tint val="20000"/>
            </a:schemeClr>
          </a:solidFill>
        </a:fill>
      </a:tcStyle>
    </a:firstRow>
  </a:tblStyle>
  <a:tblStyle styleId="{B301B821-A1FF-4177-AEE7-76D212191A09}" styleName="Medium Style 1 - Accent 1">
    <a:wholeTbl>
      <a:tcTxStyle>
        <a:fontRef idx="minor">
          <a:scrgbClr r="0" g="0" b="0"/>
        </a:fontRef>
        <a:schemeClr val="dk1"/>
      </a:tcTxStyle>
      <a:tcStyle>
        <a:tcBdr>
          <a:left>
            <a:ln w="12700" cmpd="sng">
              <a:solidFill>
                <a:schemeClr val="accent1"/>
              </a:solidFill>
            </a:ln>
          </a:left>
          <a:right>
            <a:ln w="12700" cmpd="sng">
              <a:solidFill>
                <a:schemeClr val="accent1"/>
              </a:solidFill>
            </a:ln>
          </a:right>
          <a:top>
            <a:ln w="12700" cmpd="sng">
              <a:solidFill>
                <a:schemeClr val="accent1"/>
              </a:solidFill>
            </a:ln>
          </a:top>
          <a:bottom>
            <a:ln w="12700" cmpd="sng">
              <a:solidFill>
                <a:schemeClr val="accent1"/>
              </a:solidFill>
            </a:ln>
          </a:bottom>
          <a:insideH>
            <a:ln w="12700" cmpd="sng">
              <a:solidFill>
                <a:schemeClr val="accent1"/>
              </a:solidFill>
            </a:ln>
          </a:insideH>
          <a:insideV>
            <a:ln>
              <a:noFill/>
            </a:ln>
          </a:insideV>
        </a:tcBdr>
        <a:fill>
          <a:solidFill>
            <a:schemeClr val="lt1"/>
          </a:solidFill>
        </a:fill>
      </a:tcStyle>
    </a:wholeTbl>
    <a:band1H>
      <a:tcStyle>
        <a:tcBdr/>
        <a:fill>
          <a:solidFill>
            <a:schemeClr val="accent1">
              <a:tint val="20000"/>
            </a:schemeClr>
          </a:solidFill>
        </a:fill>
      </a:tcStyle>
    </a:band1H>
    <a:band1V>
      <a:tcStyle>
        <a:tcBdr/>
        <a:fill>
          <a:solidFill>
            <a:schemeClr val="accent1">
              <a:tint val="20000"/>
            </a:schemeClr>
          </a:solidFill>
        </a:fill>
      </a:tcStyle>
    </a:band1V>
    <a:lastCol>
      <a:tcTxStyle b="on"/>
      <a:tcStyle>
        <a:tcBdr/>
      </a:tcStyle>
    </a:lastCol>
    <a:firstCol>
      <a:tcTxStyle b="on"/>
      <a:tcStyle>
        <a:tcBdr/>
      </a:tcStyle>
    </a:firstCol>
    <a:lastRow>
      <a:tcTxStyle b="on"/>
      <a:tcStyle>
        <a:tcBdr>
          <a:top>
            <a:ln w="50800" cmpd="dbl">
              <a:solidFill>
                <a:schemeClr val="accent1"/>
              </a:solidFill>
            </a:ln>
          </a:top>
        </a:tcBdr>
        <a:fill>
          <a:solidFill>
            <a:schemeClr val="lt1"/>
          </a:solidFill>
        </a:fill>
      </a:tcStyle>
    </a:lastRow>
    <a:firstRow>
      <a:tcTxStyle b="on">
        <a:fontRef idx="minor">
          <a:scrgbClr r="0" g="0" b="0"/>
        </a:fontRef>
        <a:schemeClr val="lt1"/>
      </a:tcTxStyle>
      <a:tcStyle>
        <a:tcBdr/>
        <a:fill>
          <a:solidFill>
            <a:schemeClr val="accent1"/>
          </a:solidFill>
        </a:fill>
      </a:tcStyle>
    </a:firstRow>
  </a:tblStyle>
  <a:tblStyle styleId="{69012ECD-51FC-41F1-AA8D-1B2483CD663E}" styleName="Light Style 2 - Accent 1">
    <a:wholeTbl>
      <a:tcTxStyle>
        <a:fontRef idx="minor">
          <a:scrgbClr r="0" g="0" b="0"/>
        </a:fontRef>
        <a:schemeClr val="tx1"/>
      </a:tcTxStyle>
      <a:tcStyle>
        <a:tcBdr>
          <a:left>
            <a:lnRef idx="1">
              <a:schemeClr val="accent1"/>
            </a:lnRef>
          </a:left>
          <a:right>
            <a:lnRef idx="1">
              <a:schemeClr val="accent1"/>
            </a:lnRef>
          </a:right>
          <a:top>
            <a:lnRef idx="1">
              <a:schemeClr val="accent1"/>
            </a:lnRef>
          </a:top>
          <a:bottom>
            <a:lnRef idx="1">
              <a:schemeClr val="accent1"/>
            </a:lnRef>
          </a:bottom>
          <a:insideH>
            <a:ln>
              <a:noFill/>
            </a:ln>
          </a:insideH>
          <a:insideV>
            <a:ln>
              <a:noFill/>
            </a:ln>
          </a:insideV>
        </a:tcBdr>
        <a:fill>
          <a:noFill/>
        </a:fill>
      </a:tcStyle>
    </a:wholeTbl>
    <a:band1H>
      <a:tcStyle>
        <a:tcBdr>
          <a:top>
            <a:lnRef idx="1">
              <a:schemeClr val="accent1"/>
            </a:lnRef>
          </a:top>
          <a:bottom>
            <a:lnRef idx="1">
              <a:schemeClr val="accent1"/>
            </a:lnRef>
          </a:bottom>
        </a:tcBdr>
      </a:tcStyle>
    </a:band1H>
    <a:band1V>
      <a:tcStyle>
        <a:tcBdr>
          <a:left>
            <a:lnRef idx="1">
              <a:schemeClr val="accent1"/>
            </a:lnRef>
          </a:left>
          <a:right>
            <a:lnRef idx="1">
              <a:schemeClr val="accent1"/>
            </a:lnRef>
          </a:right>
        </a:tcBdr>
      </a:tcStyle>
    </a:band1V>
    <a:band2V>
      <a:tcStyle>
        <a:tcBdr>
          <a:left>
            <a:lnRef idx="1">
              <a:schemeClr val="accent1"/>
            </a:lnRef>
          </a:left>
          <a:right>
            <a:lnRef idx="1">
              <a:schemeClr val="accent1"/>
            </a:lnRef>
          </a:right>
        </a:tcBdr>
      </a:tcStyle>
    </a:band2V>
    <a:lastCol>
      <a:tcTxStyle b="on"/>
      <a:tcStyle>
        <a:tcBdr/>
      </a:tcStyle>
    </a:lastCol>
    <a:firstCol>
      <a:tcTxStyle b="on"/>
      <a:tcStyle>
        <a:tcBdr/>
      </a:tcStyle>
    </a:firstCol>
    <a:lastRow>
      <a:tcTxStyle b="on"/>
      <a:tcStyle>
        <a:tcBdr>
          <a:top>
            <a:ln w="50800" cmpd="dbl">
              <a:solidFill>
                <a:schemeClr val="accent1"/>
              </a:solidFill>
            </a:ln>
          </a:top>
        </a:tcBdr>
      </a:tcStyle>
    </a:lastRow>
    <a:firstRow>
      <a:tcTxStyle b="on">
        <a:fontRef idx="minor">
          <a:scrgbClr r="0" g="0" b="0"/>
        </a:fontRef>
        <a:schemeClr val="bg1"/>
      </a:tcTxStyle>
      <a:tcStyle>
        <a:tcBdr/>
        <a:fillRef idx="1">
          <a:schemeClr val="accent1"/>
        </a:fillRef>
      </a:tcStyle>
    </a:firstRow>
  </a:tblStyle>
  <a:tblStyle styleId="{3C2FFA5D-87B4-456A-9821-1D502468CF0F}" styleName="Themed Style 1 - Accent 1">
    <a:tblBg>
      <a:fillRef idx="2">
        <a:schemeClr val="accent1"/>
      </a:fillRef>
      <a:effectRef idx="1">
        <a:schemeClr val="accent1"/>
      </a:effectRef>
    </a:tblBg>
    <a:wholeTbl>
      <a:tcTxStyle>
        <a:fontRef idx="minor">
          <a:scrgbClr r="0" g="0" b="0"/>
        </a:fontRef>
        <a:schemeClr val="dk1"/>
      </a:tcTxStyle>
      <a:tcStyle>
        <a:tcBdr>
          <a:left>
            <a:lnRef idx="1">
              <a:schemeClr val="accent1"/>
            </a:lnRef>
          </a:left>
          <a:right>
            <a:lnRef idx="1">
              <a:schemeClr val="accent1"/>
            </a:lnRef>
          </a:right>
          <a:top>
            <a:lnRef idx="1">
              <a:schemeClr val="accent1"/>
            </a:lnRef>
          </a:top>
          <a:bottom>
            <a:lnRef idx="1">
              <a:schemeClr val="accent1"/>
            </a:lnRef>
          </a:bottom>
          <a:insideH>
            <a:lnRef idx="1">
              <a:schemeClr val="accent1"/>
            </a:lnRef>
          </a:insideH>
          <a:insideV>
            <a:lnRef idx="1">
              <a:schemeClr val="accent1"/>
            </a:lnRef>
          </a:insideV>
        </a:tcBdr>
        <a:fill>
          <a:noFill/>
        </a:fill>
      </a:tcStyle>
    </a:wholeTbl>
    <a:band1H>
      <a:tcStyle>
        <a:tcBdr/>
        <a:fill>
          <a:solidFill>
            <a:schemeClr val="accent1">
              <a:alpha val="40000"/>
            </a:schemeClr>
          </a:solidFill>
        </a:fill>
      </a:tcStyle>
    </a:band1H>
    <a:band2H>
      <a:tcStyle>
        <a:tcBdr/>
      </a:tcStyle>
    </a:band2H>
    <a:band1V>
      <a:tcStyle>
        <a:tcBdr>
          <a:top>
            <a:lnRef idx="1">
              <a:schemeClr val="accent1"/>
            </a:lnRef>
          </a:top>
          <a:bottom>
            <a:lnRef idx="1">
              <a:schemeClr val="accent1"/>
            </a:lnRef>
          </a:bottom>
        </a:tcBdr>
        <a:fill>
          <a:solidFill>
            <a:schemeClr val="accent1">
              <a:alpha val="40000"/>
            </a:schemeClr>
          </a:solidFill>
        </a:fill>
      </a:tcStyle>
    </a:band1V>
    <a:band2V>
      <a:tcStyle>
        <a:tcBdr/>
      </a:tcStyle>
    </a:band2V>
    <a:lastCol>
      <a:tcTxStyle b="on"/>
      <a:tcStyle>
        <a:tcBdr>
          <a:left>
            <a:lnRef idx="2">
              <a:schemeClr val="accent1"/>
            </a:lnRef>
          </a:left>
          <a:right>
            <a:lnRef idx="1">
              <a:schemeClr val="accent1"/>
            </a:lnRef>
          </a:right>
          <a:top>
            <a:lnRef idx="1">
              <a:schemeClr val="accent1"/>
            </a:lnRef>
          </a:top>
          <a:bottom>
            <a:lnRef idx="1">
              <a:schemeClr val="accent1"/>
            </a:lnRef>
          </a:bottom>
          <a:insideH>
            <a:lnRef idx="1">
              <a:schemeClr val="accent1"/>
            </a:lnRef>
          </a:insideH>
          <a:insideV>
            <a:ln>
              <a:noFill/>
            </a:ln>
          </a:insideV>
        </a:tcBdr>
      </a:tcStyle>
    </a:lastCol>
    <a:firstCol>
      <a:tcTxStyle b="on"/>
      <a:tcStyle>
        <a:tcBdr>
          <a:left>
            <a:lnRef idx="1">
              <a:schemeClr val="accent1"/>
            </a:lnRef>
          </a:left>
          <a:right>
            <a:lnRef idx="2">
              <a:schemeClr val="accent1"/>
            </a:lnRef>
          </a:right>
          <a:top>
            <a:lnRef idx="1">
              <a:schemeClr val="accent1"/>
            </a:lnRef>
          </a:top>
          <a:bottom>
            <a:lnRef idx="1">
              <a:schemeClr val="accent1"/>
            </a:lnRef>
          </a:bottom>
          <a:insideH>
            <a:lnRef idx="1">
              <a:schemeClr val="accent1"/>
            </a:lnRef>
          </a:insideH>
          <a:insideV>
            <a:ln>
              <a:noFill/>
            </a:ln>
          </a:insideV>
        </a:tcBdr>
      </a:tcStyle>
    </a:firstCol>
    <a:lastRow>
      <a:tcTxStyle b="on"/>
      <a:tcStyle>
        <a:tcBdr>
          <a:left>
            <a:lnRef idx="1">
              <a:schemeClr val="accent1"/>
            </a:lnRef>
          </a:left>
          <a:right>
            <a:lnRef idx="1">
              <a:schemeClr val="accent1"/>
            </a:lnRef>
          </a:right>
          <a:top>
            <a:lnRef idx="2">
              <a:schemeClr val="accent1"/>
            </a:lnRef>
          </a:top>
          <a:bottom>
            <a:lnRef idx="2">
              <a:schemeClr val="accent1"/>
            </a:lnRef>
          </a:bottom>
          <a:insideH>
            <a:ln>
              <a:noFill/>
            </a:ln>
          </a:insideH>
          <a:insideV>
            <a:ln>
              <a:noFill/>
            </a:ln>
          </a:insideV>
        </a:tcBdr>
        <a:fill>
          <a:noFill/>
        </a:fill>
      </a:tcStyle>
    </a:lastRow>
    <a:firstRow>
      <a:tcTxStyle b="on">
        <a:fontRef idx="minor">
          <a:scrgbClr r="0" g="0" b="0"/>
        </a:fontRef>
        <a:schemeClr val="lt1"/>
      </a:tcTxStyle>
      <a:tcStyle>
        <a:tcBdr>
          <a:left>
            <a:lnRef idx="1">
              <a:schemeClr val="accent1"/>
            </a:lnRef>
          </a:left>
          <a:right>
            <a:lnRef idx="1">
              <a:schemeClr val="accent1"/>
            </a:lnRef>
          </a:right>
          <a:top>
            <a:lnRef idx="1">
              <a:schemeClr val="accent1"/>
            </a:lnRef>
          </a:top>
          <a:bottom>
            <a:lnRef idx="2">
              <a:schemeClr val="lt1"/>
            </a:lnRef>
          </a:bottom>
          <a:insideH>
            <a:ln>
              <a:noFill/>
            </a:ln>
          </a:insideH>
          <a:insideV>
            <a:ln>
              <a:noFill/>
            </a:ln>
          </a:insideV>
        </a:tcBdr>
        <a:fill>
          <a:solidFill>
            <a:schemeClr val="accent1"/>
          </a:solidFill>
        </a:fill>
      </a:tcStyle>
    </a:firstRow>
  </a:tblStyle>
  <a:tblStyle styleId="{FABFCF23-3B69-468F-B69F-88F6DE6A72F2}" styleName="Medium Style 1 - Accent 5">
    <a:wholeTbl>
      <a:tcTxStyle>
        <a:fontRef idx="minor">
          <a:scrgbClr r="0" g="0" b="0"/>
        </a:fontRef>
        <a:schemeClr val="dk1"/>
      </a:tcTxStyle>
      <a:tcStyle>
        <a:tcBdr>
          <a:left>
            <a:ln w="12700" cmpd="sng">
              <a:solidFill>
                <a:schemeClr val="accent5"/>
              </a:solidFill>
            </a:ln>
          </a:left>
          <a:right>
            <a:ln w="12700" cmpd="sng">
              <a:solidFill>
                <a:schemeClr val="accent5"/>
              </a:solidFill>
            </a:ln>
          </a:right>
          <a:top>
            <a:ln w="12700" cmpd="sng">
              <a:solidFill>
                <a:schemeClr val="accent5"/>
              </a:solidFill>
            </a:ln>
          </a:top>
          <a:bottom>
            <a:ln w="12700" cmpd="sng">
              <a:solidFill>
                <a:schemeClr val="accent5"/>
              </a:solidFill>
            </a:ln>
          </a:bottom>
          <a:insideH>
            <a:ln w="12700" cmpd="sng">
              <a:solidFill>
                <a:schemeClr val="accent5"/>
              </a:solidFill>
            </a:ln>
          </a:insideH>
          <a:insideV>
            <a:ln>
              <a:noFill/>
            </a:ln>
          </a:insideV>
        </a:tcBdr>
        <a:fill>
          <a:solidFill>
            <a:schemeClr val="lt1"/>
          </a:solidFill>
        </a:fill>
      </a:tcStyle>
    </a:wholeTbl>
    <a:band1H>
      <a:tcStyle>
        <a:tcBdr/>
        <a:fill>
          <a:solidFill>
            <a:schemeClr val="accent5">
              <a:tint val="20000"/>
            </a:schemeClr>
          </a:solidFill>
        </a:fill>
      </a:tcStyle>
    </a:band1H>
    <a:band1V>
      <a:tcStyle>
        <a:tcBdr/>
        <a:fill>
          <a:solidFill>
            <a:schemeClr val="accent5">
              <a:tint val="20000"/>
            </a:schemeClr>
          </a:solidFill>
        </a:fill>
      </a:tcStyle>
    </a:band1V>
    <a:lastCol>
      <a:tcTxStyle b="on"/>
      <a:tcStyle>
        <a:tcBdr/>
      </a:tcStyle>
    </a:lastCol>
    <a:firstCol>
      <a:tcTxStyle b="on"/>
      <a:tcStyle>
        <a:tcBdr/>
      </a:tcStyle>
    </a:firstCol>
    <a:lastRow>
      <a:tcTxStyle b="on"/>
      <a:tcStyle>
        <a:tcBdr>
          <a:top>
            <a:ln w="50800" cmpd="dbl">
              <a:solidFill>
                <a:schemeClr val="accent5"/>
              </a:solidFill>
            </a:ln>
          </a:top>
        </a:tcBdr>
        <a:fill>
          <a:solidFill>
            <a:schemeClr val="lt1"/>
          </a:solidFill>
        </a:fill>
      </a:tcStyle>
    </a:lastRow>
    <a:firstRow>
      <a:tcTxStyle b="on">
        <a:fontRef idx="minor">
          <a:scrgbClr r="0" g="0" b="0"/>
        </a:fontRef>
        <a:schemeClr val="lt1"/>
      </a:tcTxStyle>
      <a:tcStyle>
        <a:tcBdr/>
        <a:fill>
          <a:solidFill>
            <a:schemeClr val="accent5"/>
          </a:solidFill>
        </a:fill>
      </a:tcStyle>
    </a:firstRow>
  </a:tblStyle>
  <a:tblStyle styleId="{5A111915-BE36-4E01-A7E5-04B1672EAD32}" styleName="Light Style 2 - Accent 5">
    <a:wholeTbl>
      <a:tcTxStyle>
        <a:fontRef idx="minor">
          <a:scrgbClr r="0" g="0" b="0"/>
        </a:fontRef>
        <a:schemeClr val="tx1"/>
      </a:tcTxStyle>
      <a:tcStyle>
        <a:tcBdr>
          <a:left>
            <a:lnRef idx="1">
              <a:schemeClr val="accent5"/>
            </a:lnRef>
          </a:left>
          <a:right>
            <a:lnRef idx="1">
              <a:schemeClr val="accent5"/>
            </a:lnRef>
          </a:right>
          <a:top>
            <a:lnRef idx="1">
              <a:schemeClr val="accent5"/>
            </a:lnRef>
          </a:top>
          <a:bottom>
            <a:lnRef idx="1">
              <a:schemeClr val="accent5"/>
            </a:lnRef>
          </a:bottom>
          <a:insideH>
            <a:ln>
              <a:noFill/>
            </a:ln>
          </a:insideH>
          <a:insideV>
            <a:ln>
              <a:noFill/>
            </a:ln>
          </a:insideV>
        </a:tcBdr>
        <a:fill>
          <a:noFill/>
        </a:fill>
      </a:tcStyle>
    </a:wholeTbl>
    <a:band1H>
      <a:tcStyle>
        <a:tcBdr>
          <a:top>
            <a:lnRef idx="1">
              <a:schemeClr val="accent5"/>
            </a:lnRef>
          </a:top>
          <a:bottom>
            <a:lnRef idx="1">
              <a:schemeClr val="accent5"/>
            </a:lnRef>
          </a:bottom>
        </a:tcBdr>
      </a:tcStyle>
    </a:band1H>
    <a:band1V>
      <a:tcStyle>
        <a:tcBdr>
          <a:left>
            <a:lnRef idx="1">
              <a:schemeClr val="accent5"/>
            </a:lnRef>
          </a:left>
          <a:right>
            <a:lnRef idx="1">
              <a:schemeClr val="accent5"/>
            </a:lnRef>
          </a:right>
        </a:tcBdr>
      </a:tcStyle>
    </a:band1V>
    <a:band2V>
      <a:tcStyle>
        <a:tcBdr>
          <a:left>
            <a:lnRef idx="1">
              <a:schemeClr val="accent5"/>
            </a:lnRef>
          </a:left>
          <a:right>
            <a:lnRef idx="1">
              <a:schemeClr val="accent5"/>
            </a:lnRef>
          </a:right>
        </a:tcBdr>
      </a:tcStyle>
    </a:band2V>
    <a:lastCol>
      <a:tcTxStyle b="on"/>
      <a:tcStyle>
        <a:tcBdr/>
      </a:tcStyle>
    </a:lastCol>
    <a:firstCol>
      <a:tcTxStyle b="on"/>
      <a:tcStyle>
        <a:tcBdr/>
      </a:tcStyle>
    </a:firstCol>
    <a:lastRow>
      <a:tcTxStyle b="on"/>
      <a:tcStyle>
        <a:tcBdr>
          <a:top>
            <a:ln w="50800" cmpd="dbl">
              <a:solidFill>
                <a:schemeClr val="accent5"/>
              </a:solidFill>
            </a:ln>
          </a:top>
        </a:tcBdr>
      </a:tcStyle>
    </a:lastRow>
    <a:firstRow>
      <a:tcTxStyle b="on">
        <a:fontRef idx="minor">
          <a:scrgbClr r="0" g="0" b="0"/>
        </a:fontRef>
        <a:schemeClr val="bg1"/>
      </a:tcTxStyle>
      <a:tcStyle>
        <a:tcBdr/>
        <a:fillRef idx="1">
          <a:schemeClr val="accent5"/>
        </a:fillRef>
      </a:tcStyle>
    </a:firstRow>
  </a:tblStyle>
  <a:tblStyle styleId="{7DF18680-E054-41AD-8BC1-D1AEF772440D}" styleName="Medium Style 2 - Accent 5">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5">
              <a:tint val="20000"/>
            </a:schemeClr>
          </a:solidFill>
        </a:fill>
      </a:tcStyle>
    </a:wholeTbl>
    <a:band1H>
      <a:tcStyle>
        <a:tcBdr/>
        <a:fill>
          <a:solidFill>
            <a:schemeClr val="accent5">
              <a:tint val="40000"/>
            </a:schemeClr>
          </a:solidFill>
        </a:fill>
      </a:tcStyle>
    </a:band1H>
    <a:band2H>
      <a:tcStyle>
        <a:tcBdr/>
      </a:tcStyle>
    </a:band2H>
    <a:band1V>
      <a:tcStyle>
        <a:tcBdr/>
        <a:fill>
          <a:solidFill>
            <a:schemeClr val="accent5">
              <a:tint val="40000"/>
            </a:schemeClr>
          </a:solidFill>
        </a:fill>
      </a:tcStyle>
    </a:band1V>
    <a:band2V>
      <a:tcStyle>
        <a:tcBdr/>
      </a:tcStyle>
    </a:band2V>
    <a:lastCol>
      <a:tcTxStyle b="on">
        <a:fontRef idx="minor">
          <a:prstClr val="black"/>
        </a:fontRef>
        <a:schemeClr val="lt1"/>
      </a:tcTxStyle>
      <a:tcStyle>
        <a:tcBdr/>
        <a:fill>
          <a:solidFill>
            <a:schemeClr val="accent5"/>
          </a:solidFill>
        </a:fill>
      </a:tcStyle>
    </a:lastCol>
    <a:firstCol>
      <a:tcTxStyle b="on">
        <a:fontRef idx="minor">
          <a:prstClr val="black"/>
        </a:fontRef>
        <a:schemeClr val="lt1"/>
      </a:tcTxStyle>
      <a:tcStyle>
        <a:tcBdr/>
        <a:fill>
          <a:solidFill>
            <a:schemeClr val="accent5"/>
          </a:solidFill>
        </a:fill>
      </a:tcStyle>
    </a:firstCol>
    <a:lastRow>
      <a:tcTxStyle b="on">
        <a:fontRef idx="minor">
          <a:prstClr val="black"/>
        </a:fontRef>
        <a:schemeClr val="lt1"/>
      </a:tcTxStyle>
      <a:tcStyle>
        <a:tcBdr>
          <a:top>
            <a:ln w="38100" cmpd="sng">
              <a:solidFill>
                <a:schemeClr val="lt1"/>
              </a:solidFill>
            </a:ln>
          </a:top>
        </a:tcBdr>
        <a:fill>
          <a:solidFill>
            <a:schemeClr val="accent5"/>
          </a:solidFill>
        </a:fill>
      </a:tcStyle>
    </a:lastRow>
    <a:firstRow>
      <a:tcTxStyle b="on">
        <a:fontRef idx="minor">
          <a:prstClr val="black"/>
        </a:fontRef>
        <a:schemeClr val="lt1"/>
      </a:tcTxStyle>
      <a:tcStyle>
        <a:tcBdr>
          <a:bottom>
            <a:ln w="38100" cmpd="sng">
              <a:solidFill>
                <a:schemeClr val="lt1"/>
              </a:solidFill>
            </a:ln>
          </a:bottom>
        </a:tcBdr>
        <a:fill>
          <a:solidFill>
            <a:schemeClr val="accent5"/>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5354" autoAdjust="0"/>
    <p:restoredTop sz="95563" autoAdjust="0"/>
  </p:normalViewPr>
  <p:slideViewPr>
    <p:cSldViewPr>
      <p:cViewPr>
        <p:scale>
          <a:sx n="75" d="100"/>
          <a:sy n="75" d="100"/>
        </p:scale>
        <p:origin x="-1880" y="-776"/>
      </p:cViewPr>
      <p:guideLst>
        <p:guide orient="horz" pos="2160"/>
        <p:guide pos="2880"/>
      </p:guideLst>
    </p:cSldViewPr>
  </p:slideViewPr>
  <p:outlineViewPr>
    <p:cViewPr>
      <p:scale>
        <a:sx n="33" d="100"/>
        <a:sy n="33" d="100"/>
      </p:scale>
      <p:origin x="0" y="0"/>
    </p:cViewPr>
  </p:outlineViewPr>
  <p:notesTextViewPr>
    <p:cViewPr>
      <p:scale>
        <a:sx n="1" d="1"/>
        <a:sy n="1" d="1"/>
      </p:scale>
      <p:origin x="0" y="0"/>
    </p:cViewPr>
  </p:notesTextViewPr>
  <p:sorterViewPr>
    <p:cViewPr>
      <p:scale>
        <a:sx n="90" d="100"/>
        <a:sy n="90" d="100"/>
      </p:scale>
      <p:origin x="0" y="0"/>
    </p:cViewPr>
  </p:sorterViewPr>
  <p:notesViewPr>
    <p:cSldViewPr>
      <p:cViewPr varScale="1">
        <p:scale>
          <a:sx n="44" d="100"/>
          <a:sy n="44" d="100"/>
        </p:scale>
        <p:origin x="-1424" y="-68"/>
      </p:cViewPr>
      <p:guideLst>
        <p:guide orient="horz" pos="2909"/>
        <p:guide pos="2208"/>
      </p:guideLst>
    </p:cSldViewPr>
  </p:notesViewPr>
  <p:gridSpacing cx="76200" cy="76200"/>
</p:viewPr>
</file>

<file path=ppt/_rels/presentation.xml.rels><?xml version="1.0" encoding="UTF-8" standalone="yes"?>
<Relationships xmlns="http://schemas.openxmlformats.org/package/2006/relationships"><Relationship Id="rId20" Type="http://schemas.openxmlformats.org/officeDocument/2006/relationships/slide" Target="slides/slide15.xml"/><Relationship Id="rId21" Type="http://schemas.openxmlformats.org/officeDocument/2006/relationships/slide" Target="slides/slide16.xml"/><Relationship Id="rId22" Type="http://schemas.openxmlformats.org/officeDocument/2006/relationships/slide" Target="slides/slide17.xml"/><Relationship Id="rId23" Type="http://schemas.openxmlformats.org/officeDocument/2006/relationships/slide" Target="slides/slide18.xml"/><Relationship Id="rId24" Type="http://schemas.openxmlformats.org/officeDocument/2006/relationships/slide" Target="slides/slide19.xml"/><Relationship Id="rId25" Type="http://schemas.openxmlformats.org/officeDocument/2006/relationships/slide" Target="slides/slide20.xml"/><Relationship Id="rId26" Type="http://schemas.openxmlformats.org/officeDocument/2006/relationships/slide" Target="slides/slide21.xml"/><Relationship Id="rId27" Type="http://schemas.openxmlformats.org/officeDocument/2006/relationships/notesMaster" Target="notesMasters/notesMaster1.xml"/><Relationship Id="rId28" Type="http://schemas.openxmlformats.org/officeDocument/2006/relationships/handoutMaster" Target="handoutMasters/handoutMaster1.xml"/><Relationship Id="rId29" Type="http://schemas.openxmlformats.org/officeDocument/2006/relationships/printerSettings" Target="printerSettings/printerSettings1.bin"/><Relationship Id="rId1" Type="http://schemas.openxmlformats.org/officeDocument/2006/relationships/slideMaster" Target="slideMasters/slideMaster1.xml"/><Relationship Id="rId2" Type="http://schemas.openxmlformats.org/officeDocument/2006/relationships/slideMaster" Target="slideMasters/slideMaster2.xml"/><Relationship Id="rId3" Type="http://schemas.openxmlformats.org/officeDocument/2006/relationships/slideMaster" Target="slideMasters/slideMaster3.xml"/><Relationship Id="rId4" Type="http://schemas.openxmlformats.org/officeDocument/2006/relationships/slideMaster" Target="slideMasters/slideMaster4.xml"/><Relationship Id="rId5" Type="http://schemas.openxmlformats.org/officeDocument/2006/relationships/slideMaster" Target="slideMasters/slideMaster5.xml"/><Relationship Id="rId30" Type="http://schemas.openxmlformats.org/officeDocument/2006/relationships/commentAuthors" Target="commentAuthors.xml"/><Relationship Id="rId31" Type="http://schemas.openxmlformats.org/officeDocument/2006/relationships/presProps" Target="presProps.xml"/><Relationship Id="rId32" Type="http://schemas.openxmlformats.org/officeDocument/2006/relationships/viewProps" Target="viewProps.xml"/><Relationship Id="rId9" Type="http://schemas.openxmlformats.org/officeDocument/2006/relationships/slide" Target="slides/slide4.xml"/><Relationship Id="rId6" Type="http://schemas.openxmlformats.org/officeDocument/2006/relationships/slide" Target="slides/slide1.xml"/><Relationship Id="rId7" Type="http://schemas.openxmlformats.org/officeDocument/2006/relationships/slide" Target="slides/slide2.xml"/><Relationship Id="rId8" Type="http://schemas.openxmlformats.org/officeDocument/2006/relationships/slide" Target="slides/slide3.xml"/><Relationship Id="rId33" Type="http://schemas.openxmlformats.org/officeDocument/2006/relationships/theme" Target="theme/theme1.xml"/><Relationship Id="rId34" Type="http://schemas.openxmlformats.org/officeDocument/2006/relationships/tableStyles" Target="tableStyles.xml"/><Relationship Id="rId10" Type="http://schemas.openxmlformats.org/officeDocument/2006/relationships/slide" Target="slides/slide5.xml"/><Relationship Id="rId11" Type="http://schemas.openxmlformats.org/officeDocument/2006/relationships/slide" Target="slides/slide6.xml"/><Relationship Id="rId12" Type="http://schemas.openxmlformats.org/officeDocument/2006/relationships/slide" Target="slides/slide7.xml"/><Relationship Id="rId13" Type="http://schemas.openxmlformats.org/officeDocument/2006/relationships/slide" Target="slides/slide8.xml"/><Relationship Id="rId14" Type="http://schemas.openxmlformats.org/officeDocument/2006/relationships/slide" Target="slides/slide9.xml"/><Relationship Id="rId15" Type="http://schemas.openxmlformats.org/officeDocument/2006/relationships/slide" Target="slides/slide10.xml"/><Relationship Id="rId16" Type="http://schemas.openxmlformats.org/officeDocument/2006/relationships/slide" Target="slides/slide11.xml"/><Relationship Id="rId17" Type="http://schemas.openxmlformats.org/officeDocument/2006/relationships/slide" Target="slides/slide12.xml"/><Relationship Id="rId18" Type="http://schemas.openxmlformats.org/officeDocument/2006/relationships/slide" Target="slides/slide13.xml"/><Relationship Id="rId19" Type="http://schemas.openxmlformats.org/officeDocument/2006/relationships/slide" Target="slides/slide14.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7.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037840" cy="461804"/>
          </a:xfrm>
          <a:prstGeom prst="rect">
            <a:avLst/>
          </a:prstGeom>
        </p:spPr>
        <p:txBody>
          <a:bodyPr vert="horz" lIns="92830" tIns="46415" rIns="92830" bIns="46415" rtlCol="0"/>
          <a:lstStyle>
            <a:lvl1pPr algn="l">
              <a:defRPr sz="1200"/>
            </a:lvl1pPr>
          </a:lstStyle>
          <a:p>
            <a:endParaRPr lang="en-US" dirty="0"/>
          </a:p>
        </p:txBody>
      </p:sp>
      <p:sp>
        <p:nvSpPr>
          <p:cNvPr id="3" name="Date Placeholder 2"/>
          <p:cNvSpPr>
            <a:spLocks noGrp="1"/>
          </p:cNvSpPr>
          <p:nvPr>
            <p:ph type="dt" sz="quarter" idx="1"/>
          </p:nvPr>
        </p:nvSpPr>
        <p:spPr>
          <a:xfrm>
            <a:off x="3970938" y="0"/>
            <a:ext cx="3037840" cy="461804"/>
          </a:xfrm>
          <a:prstGeom prst="rect">
            <a:avLst/>
          </a:prstGeom>
        </p:spPr>
        <p:txBody>
          <a:bodyPr vert="horz" lIns="92830" tIns="46415" rIns="92830" bIns="46415" rtlCol="0"/>
          <a:lstStyle>
            <a:lvl1pPr algn="r">
              <a:defRPr sz="1200"/>
            </a:lvl1pPr>
          </a:lstStyle>
          <a:p>
            <a:fld id="{386DFC0B-0794-4AFD-BD8A-181E06725F27}" type="datetimeFigureOut">
              <a:rPr lang="en-US" smtClean="0"/>
              <a:t>8/3/15</a:t>
            </a:fld>
            <a:endParaRPr lang="en-US" dirty="0"/>
          </a:p>
        </p:txBody>
      </p:sp>
      <p:sp>
        <p:nvSpPr>
          <p:cNvPr id="4" name="Footer Placeholder 3"/>
          <p:cNvSpPr>
            <a:spLocks noGrp="1"/>
          </p:cNvSpPr>
          <p:nvPr>
            <p:ph type="ftr" sz="quarter" idx="2"/>
          </p:nvPr>
        </p:nvSpPr>
        <p:spPr>
          <a:xfrm>
            <a:off x="0" y="8772668"/>
            <a:ext cx="3037840" cy="461804"/>
          </a:xfrm>
          <a:prstGeom prst="rect">
            <a:avLst/>
          </a:prstGeom>
        </p:spPr>
        <p:txBody>
          <a:bodyPr vert="horz" lIns="92830" tIns="46415" rIns="92830" bIns="46415" rtlCol="0" anchor="b"/>
          <a:lstStyle>
            <a:lvl1pPr algn="l">
              <a:defRPr sz="1200"/>
            </a:lvl1pPr>
          </a:lstStyle>
          <a:p>
            <a:endParaRPr lang="en-US" dirty="0"/>
          </a:p>
        </p:txBody>
      </p:sp>
      <p:sp>
        <p:nvSpPr>
          <p:cNvPr id="5" name="Slide Number Placeholder 4"/>
          <p:cNvSpPr>
            <a:spLocks noGrp="1"/>
          </p:cNvSpPr>
          <p:nvPr>
            <p:ph type="sldNum" sz="quarter" idx="3"/>
          </p:nvPr>
        </p:nvSpPr>
        <p:spPr>
          <a:xfrm>
            <a:off x="3970938" y="8772668"/>
            <a:ext cx="3037840" cy="461804"/>
          </a:xfrm>
          <a:prstGeom prst="rect">
            <a:avLst/>
          </a:prstGeom>
        </p:spPr>
        <p:txBody>
          <a:bodyPr vert="horz" lIns="92830" tIns="46415" rIns="92830" bIns="46415" rtlCol="0" anchor="b"/>
          <a:lstStyle>
            <a:lvl1pPr algn="r">
              <a:defRPr sz="1200"/>
            </a:lvl1pPr>
          </a:lstStyle>
          <a:p>
            <a:fld id="{CCD0207C-B002-435E-99D1-C3D69078E972}" type="slidenum">
              <a:rPr lang="en-US" smtClean="0"/>
              <a:t>‹#›</a:t>
            </a:fld>
            <a:endParaRPr lang="en-US" dirty="0"/>
          </a:p>
        </p:txBody>
      </p:sp>
    </p:spTree>
    <p:extLst>
      <p:ext uri="{BB962C8B-B14F-4D97-AF65-F5344CB8AC3E}">
        <p14:creationId xmlns:p14="http://schemas.microsoft.com/office/powerpoint/2010/main" val="3290924637"/>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6.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037840" cy="461804"/>
          </a:xfrm>
          <a:prstGeom prst="rect">
            <a:avLst/>
          </a:prstGeom>
        </p:spPr>
        <p:txBody>
          <a:bodyPr vert="horz" lIns="92830" tIns="46415" rIns="92830" bIns="46415" rtlCol="0"/>
          <a:lstStyle>
            <a:lvl1pPr algn="l">
              <a:defRPr sz="1200"/>
            </a:lvl1pPr>
          </a:lstStyle>
          <a:p>
            <a:endParaRPr lang="en-US" dirty="0"/>
          </a:p>
        </p:txBody>
      </p:sp>
      <p:sp>
        <p:nvSpPr>
          <p:cNvPr id="3" name="Date Placeholder 2"/>
          <p:cNvSpPr>
            <a:spLocks noGrp="1"/>
          </p:cNvSpPr>
          <p:nvPr>
            <p:ph type="dt" idx="1"/>
          </p:nvPr>
        </p:nvSpPr>
        <p:spPr>
          <a:xfrm>
            <a:off x="3970938" y="0"/>
            <a:ext cx="3037840" cy="461804"/>
          </a:xfrm>
          <a:prstGeom prst="rect">
            <a:avLst/>
          </a:prstGeom>
        </p:spPr>
        <p:txBody>
          <a:bodyPr vert="horz" lIns="92830" tIns="46415" rIns="92830" bIns="46415" rtlCol="0"/>
          <a:lstStyle>
            <a:lvl1pPr algn="r">
              <a:defRPr sz="1200"/>
            </a:lvl1pPr>
          </a:lstStyle>
          <a:p>
            <a:fld id="{641CA6CE-8A7F-4E37-A715-9178284F6F81}" type="datetimeFigureOut">
              <a:rPr lang="en-US" smtClean="0"/>
              <a:t>8/3/15</a:t>
            </a:fld>
            <a:endParaRPr lang="en-US" dirty="0"/>
          </a:p>
        </p:txBody>
      </p:sp>
      <p:sp>
        <p:nvSpPr>
          <p:cNvPr id="4" name="Slide Image Placeholder 3"/>
          <p:cNvSpPr>
            <a:spLocks noGrp="1" noRot="1" noChangeAspect="1"/>
          </p:cNvSpPr>
          <p:nvPr>
            <p:ph type="sldImg" idx="2"/>
          </p:nvPr>
        </p:nvSpPr>
        <p:spPr>
          <a:xfrm>
            <a:off x="1195388" y="692150"/>
            <a:ext cx="4619625" cy="3463925"/>
          </a:xfrm>
          <a:prstGeom prst="rect">
            <a:avLst/>
          </a:prstGeom>
          <a:noFill/>
          <a:ln w="12700">
            <a:solidFill>
              <a:prstClr val="black"/>
            </a:solidFill>
          </a:ln>
        </p:spPr>
        <p:txBody>
          <a:bodyPr vert="horz" lIns="92830" tIns="46415" rIns="92830" bIns="46415" rtlCol="0" anchor="ctr"/>
          <a:lstStyle/>
          <a:p>
            <a:endParaRPr lang="en-US" dirty="0"/>
          </a:p>
        </p:txBody>
      </p:sp>
      <p:sp>
        <p:nvSpPr>
          <p:cNvPr id="5" name="Notes Placeholder 4"/>
          <p:cNvSpPr>
            <a:spLocks noGrp="1"/>
          </p:cNvSpPr>
          <p:nvPr>
            <p:ph type="body" sz="quarter" idx="3"/>
          </p:nvPr>
        </p:nvSpPr>
        <p:spPr>
          <a:xfrm>
            <a:off x="701040" y="4387136"/>
            <a:ext cx="5608320" cy="4156234"/>
          </a:xfrm>
          <a:prstGeom prst="rect">
            <a:avLst/>
          </a:prstGeom>
        </p:spPr>
        <p:txBody>
          <a:bodyPr vert="horz" lIns="92830" tIns="46415" rIns="92830" bIns="46415" rtlCol="0"/>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
        <p:nvSpPr>
          <p:cNvPr id="6" name="Footer Placeholder 5"/>
          <p:cNvSpPr>
            <a:spLocks noGrp="1"/>
          </p:cNvSpPr>
          <p:nvPr>
            <p:ph type="ftr" sz="quarter" idx="4"/>
          </p:nvPr>
        </p:nvSpPr>
        <p:spPr>
          <a:xfrm>
            <a:off x="0" y="8772668"/>
            <a:ext cx="3037840" cy="461804"/>
          </a:xfrm>
          <a:prstGeom prst="rect">
            <a:avLst/>
          </a:prstGeom>
        </p:spPr>
        <p:txBody>
          <a:bodyPr vert="horz" lIns="92830" tIns="46415" rIns="92830" bIns="46415" rtlCol="0" anchor="b"/>
          <a:lstStyle>
            <a:lvl1pPr algn="l">
              <a:defRPr sz="1200"/>
            </a:lvl1pPr>
          </a:lstStyle>
          <a:p>
            <a:endParaRPr lang="en-US" dirty="0"/>
          </a:p>
        </p:txBody>
      </p:sp>
      <p:sp>
        <p:nvSpPr>
          <p:cNvPr id="7" name="Slide Number Placeholder 6"/>
          <p:cNvSpPr>
            <a:spLocks noGrp="1"/>
          </p:cNvSpPr>
          <p:nvPr>
            <p:ph type="sldNum" sz="quarter" idx="5"/>
          </p:nvPr>
        </p:nvSpPr>
        <p:spPr>
          <a:xfrm>
            <a:off x="3970938" y="8772668"/>
            <a:ext cx="3037840" cy="461804"/>
          </a:xfrm>
          <a:prstGeom prst="rect">
            <a:avLst/>
          </a:prstGeom>
        </p:spPr>
        <p:txBody>
          <a:bodyPr vert="horz" lIns="92830" tIns="46415" rIns="92830" bIns="46415" rtlCol="0" anchor="b"/>
          <a:lstStyle>
            <a:lvl1pPr algn="r">
              <a:defRPr sz="1200"/>
            </a:lvl1pPr>
          </a:lstStyle>
          <a:p>
            <a:fld id="{0A7D4113-607C-4C8C-A317-57A1D107AA5D}" type="slidenum">
              <a:rPr lang="en-US" smtClean="0"/>
              <a:t>‹#›</a:t>
            </a:fld>
            <a:endParaRPr lang="en-US" dirty="0"/>
          </a:p>
        </p:txBody>
      </p:sp>
    </p:spTree>
    <p:extLst>
      <p:ext uri="{BB962C8B-B14F-4D97-AF65-F5344CB8AC3E}">
        <p14:creationId xmlns:p14="http://schemas.microsoft.com/office/powerpoint/2010/main" val="200128880"/>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xm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xml"/></Relationships>
</file>

<file path=ppt/notesSlides/_rels/notesSlide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xml"/></Relationships>
</file>

<file path=ppt/notesSlides/_rels/notesSlide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6.xml"/></Relationships>
</file>

<file path=ppt/notesSlides/_rels/notesSlide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7.xml"/></Relationships>
</file>

<file path=ppt/notesSlides/_rels/notesSlide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8.xml"/></Relationships>
</file>

<file path=ppt/notesSlides/_rels/notesSlide8.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9.xml"/></Relationships>
</file>

<file path=ppt/notesSlides/_rels/notesSlide9.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0.xml"/></Relationships>
</file>

<file path=ppt/notesSlides/_rels/notesSlide10.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1.xml"/></Relationships>
</file>

<file path=ppt/notesSlides/_rels/notesSlide1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2.xml"/></Relationships>
</file>

<file path=ppt/notesSlides/_rels/notesSlide1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5.xml"/></Relationships>
</file>

<file path=ppt/notesSlides/_rels/notesSlide1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6.xml"/></Relationships>
</file>

<file path=ppt/notesSlides/_rels/notesSlide1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7.xml"/></Relationships>
</file>

<file path=ppt/notesSlides/_rels/notesSlide1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8.xml"/></Relationships>
</file>

<file path=ppt/notesSlides/_rels/notesSlide1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9.xml"/></Relationships>
</file>

<file path=ppt/notesSlides/_rels/notesSlide1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0.xml"/></Relationships>
</file>

<file path=ppt/notesSlides/_rels/notesSlide18.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0A7D4113-607C-4C8C-A317-57A1D107AA5D}" type="slidenum">
              <a:rPr lang="en-US" smtClean="0">
                <a:solidFill>
                  <a:prstClr val="black"/>
                </a:solidFill>
              </a:rPr>
              <a:pPr/>
              <a:t>1</a:t>
            </a:fld>
            <a:endParaRPr lang="en-US" dirty="0">
              <a:solidFill>
                <a:prstClr val="black"/>
              </a:solidFill>
            </a:endParaRPr>
          </a:p>
        </p:txBody>
      </p:sp>
    </p:spTree>
    <p:extLst>
      <p:ext uri="{BB962C8B-B14F-4D97-AF65-F5344CB8AC3E}">
        <p14:creationId xmlns:p14="http://schemas.microsoft.com/office/powerpoint/2010/main" val="2259827657"/>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228600" indent="-228600">
              <a:buAutoNum type="arabicParenR"/>
            </a:pPr>
            <a:endParaRPr lang="en-US" baseline="0" dirty="0" smtClean="0"/>
          </a:p>
          <a:p>
            <a:pPr marL="228600" indent="-228600">
              <a:buAutoNum type="arabicParenR"/>
            </a:pPr>
            <a:endParaRPr lang="en-US" dirty="0"/>
          </a:p>
        </p:txBody>
      </p:sp>
      <p:sp>
        <p:nvSpPr>
          <p:cNvPr id="4" name="Slide Number Placeholder 3"/>
          <p:cNvSpPr>
            <a:spLocks noGrp="1"/>
          </p:cNvSpPr>
          <p:nvPr>
            <p:ph type="sldNum" sz="quarter" idx="10"/>
          </p:nvPr>
        </p:nvSpPr>
        <p:spPr/>
        <p:txBody>
          <a:bodyPr/>
          <a:lstStyle/>
          <a:p>
            <a:fld id="{0A7D4113-607C-4C8C-A317-57A1D107AA5D}" type="slidenum">
              <a:rPr lang="en-US" smtClean="0"/>
              <a:t>2</a:t>
            </a:fld>
            <a:endParaRPr lang="en-US" dirty="0"/>
          </a:p>
        </p:txBody>
      </p:sp>
    </p:spTree>
    <p:extLst>
      <p:ext uri="{BB962C8B-B14F-4D97-AF65-F5344CB8AC3E}">
        <p14:creationId xmlns:p14="http://schemas.microsoft.com/office/powerpoint/2010/main" val="3871639880"/>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0A7D4113-607C-4C8C-A317-57A1D107AA5D}" type="slidenum">
              <a:rPr lang="en-US" smtClean="0"/>
              <a:t>3</a:t>
            </a:fld>
            <a:endParaRPr lang="en-US" dirty="0"/>
          </a:p>
        </p:txBody>
      </p:sp>
    </p:spTree>
    <p:extLst>
      <p:ext uri="{BB962C8B-B14F-4D97-AF65-F5344CB8AC3E}">
        <p14:creationId xmlns:p14="http://schemas.microsoft.com/office/powerpoint/2010/main" val="343492289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228600" indent="-228600">
              <a:buAutoNum type="arabicParenR"/>
            </a:pPr>
            <a:endParaRPr lang="en-US" baseline="0" dirty="0" smtClean="0"/>
          </a:p>
          <a:p>
            <a:pPr marL="228600" indent="-228600">
              <a:buAutoNum type="arabicParenR"/>
            </a:pPr>
            <a:endParaRPr lang="en-US" dirty="0"/>
          </a:p>
        </p:txBody>
      </p:sp>
      <p:sp>
        <p:nvSpPr>
          <p:cNvPr id="4" name="Slide Number Placeholder 3"/>
          <p:cNvSpPr>
            <a:spLocks noGrp="1"/>
          </p:cNvSpPr>
          <p:nvPr>
            <p:ph type="sldNum" sz="quarter" idx="10"/>
          </p:nvPr>
        </p:nvSpPr>
        <p:spPr/>
        <p:txBody>
          <a:bodyPr/>
          <a:lstStyle/>
          <a:p>
            <a:fld id="{0A7D4113-607C-4C8C-A317-57A1D107AA5D}" type="slidenum">
              <a:rPr lang="en-US" smtClean="0"/>
              <a:t>4</a:t>
            </a:fld>
            <a:endParaRPr lang="en-US" dirty="0"/>
          </a:p>
        </p:txBody>
      </p:sp>
    </p:spTree>
    <p:extLst>
      <p:ext uri="{BB962C8B-B14F-4D97-AF65-F5344CB8AC3E}">
        <p14:creationId xmlns:p14="http://schemas.microsoft.com/office/powerpoint/2010/main" val="3871639880"/>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0A7D4113-607C-4C8C-A317-57A1D107AA5D}" type="slidenum">
              <a:rPr lang="en-US" smtClean="0"/>
              <a:t>6</a:t>
            </a:fld>
            <a:endParaRPr lang="en-US" dirty="0"/>
          </a:p>
        </p:txBody>
      </p:sp>
    </p:spTree>
    <p:extLst>
      <p:ext uri="{BB962C8B-B14F-4D97-AF65-F5344CB8AC3E}">
        <p14:creationId xmlns:p14="http://schemas.microsoft.com/office/powerpoint/2010/main" val="2839999755"/>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0A7D4113-607C-4C8C-A317-57A1D107AA5D}" type="slidenum">
              <a:rPr lang="en-US" smtClean="0"/>
              <a:t>7</a:t>
            </a:fld>
            <a:endParaRPr lang="en-US" dirty="0"/>
          </a:p>
        </p:txBody>
      </p:sp>
    </p:spTree>
    <p:extLst>
      <p:ext uri="{BB962C8B-B14F-4D97-AF65-F5344CB8AC3E}">
        <p14:creationId xmlns:p14="http://schemas.microsoft.com/office/powerpoint/2010/main" val="2839999755"/>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0A7D4113-607C-4C8C-A317-57A1D107AA5D}" type="slidenum">
              <a:rPr lang="en-US" smtClean="0"/>
              <a:t>8</a:t>
            </a:fld>
            <a:endParaRPr lang="en-US" dirty="0"/>
          </a:p>
        </p:txBody>
      </p:sp>
    </p:spTree>
    <p:extLst>
      <p:ext uri="{BB962C8B-B14F-4D97-AF65-F5344CB8AC3E}">
        <p14:creationId xmlns:p14="http://schemas.microsoft.com/office/powerpoint/2010/main" val="2839999755"/>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0A7D4113-607C-4C8C-A317-57A1D107AA5D}" type="slidenum">
              <a:rPr lang="en-US" smtClean="0"/>
              <a:t>9</a:t>
            </a:fld>
            <a:endParaRPr lang="en-US" dirty="0"/>
          </a:p>
        </p:txBody>
      </p:sp>
    </p:spTree>
    <p:extLst>
      <p:ext uri="{BB962C8B-B14F-4D97-AF65-F5344CB8AC3E}">
        <p14:creationId xmlns:p14="http://schemas.microsoft.com/office/powerpoint/2010/main" val="2839999755"/>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0A7D4113-607C-4C8C-A317-57A1D107AA5D}" type="slidenum">
              <a:rPr lang="en-US" smtClean="0"/>
              <a:t>10</a:t>
            </a:fld>
            <a:endParaRPr lang="en-US" dirty="0"/>
          </a:p>
        </p:txBody>
      </p:sp>
    </p:spTree>
    <p:extLst>
      <p:ext uri="{BB962C8B-B14F-4D97-AF65-F5344CB8AC3E}">
        <p14:creationId xmlns:p14="http://schemas.microsoft.com/office/powerpoint/2010/main" val="2839999755"/>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0A7D4113-607C-4C8C-A317-57A1D107AA5D}" type="slidenum">
              <a:rPr lang="en-US" smtClean="0"/>
              <a:t>11</a:t>
            </a:fld>
            <a:endParaRPr lang="en-US" dirty="0"/>
          </a:p>
        </p:txBody>
      </p:sp>
    </p:spTree>
    <p:extLst>
      <p:ext uri="{BB962C8B-B14F-4D97-AF65-F5344CB8AC3E}">
        <p14:creationId xmlns:p14="http://schemas.microsoft.com/office/powerpoint/2010/main" val="2839999755"/>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lang="en-US" baseline="0" dirty="0" smtClean="0"/>
          </a:p>
        </p:txBody>
      </p:sp>
      <p:sp>
        <p:nvSpPr>
          <p:cNvPr id="4" name="Slide Number Placeholder 3"/>
          <p:cNvSpPr>
            <a:spLocks noGrp="1"/>
          </p:cNvSpPr>
          <p:nvPr>
            <p:ph type="sldNum" sz="quarter" idx="10"/>
          </p:nvPr>
        </p:nvSpPr>
        <p:spPr/>
        <p:txBody>
          <a:bodyPr/>
          <a:lstStyle/>
          <a:p>
            <a:fld id="{0A7D4113-607C-4C8C-A317-57A1D107AA5D}" type="slidenum">
              <a:rPr lang="en-US" smtClean="0"/>
              <a:t>12</a:t>
            </a:fld>
            <a:endParaRPr lang="en-US" dirty="0"/>
          </a:p>
        </p:txBody>
      </p:sp>
    </p:spTree>
    <p:extLst>
      <p:ext uri="{BB962C8B-B14F-4D97-AF65-F5344CB8AC3E}">
        <p14:creationId xmlns:p14="http://schemas.microsoft.com/office/powerpoint/2010/main" val="2412901471"/>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615EB665-CAF4-4EC4-BB8A-AD03E702F540}" type="slidenum">
              <a:rPr lang="en-US" smtClean="0"/>
              <a:t>15</a:t>
            </a:fld>
            <a:endParaRPr lang="en-US" dirty="0"/>
          </a:p>
        </p:txBody>
      </p:sp>
    </p:spTree>
    <p:extLst>
      <p:ext uri="{BB962C8B-B14F-4D97-AF65-F5344CB8AC3E}">
        <p14:creationId xmlns:p14="http://schemas.microsoft.com/office/powerpoint/2010/main" val="2038102722"/>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615EB665-CAF4-4EC4-BB8A-AD03E702F540}" type="slidenum">
              <a:rPr lang="en-US" smtClean="0"/>
              <a:t>16</a:t>
            </a:fld>
            <a:endParaRPr lang="en-US" dirty="0"/>
          </a:p>
        </p:txBody>
      </p:sp>
    </p:spTree>
    <p:extLst>
      <p:ext uri="{BB962C8B-B14F-4D97-AF65-F5344CB8AC3E}">
        <p14:creationId xmlns:p14="http://schemas.microsoft.com/office/powerpoint/2010/main" val="3745696856"/>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228600" indent="-228600">
              <a:buAutoNum type="arabicParenR"/>
            </a:pPr>
            <a:endParaRPr lang="en-US" baseline="0" dirty="0" smtClean="0"/>
          </a:p>
          <a:p>
            <a:pPr marL="228600" indent="-228600">
              <a:buAutoNum type="arabicParenR"/>
            </a:pPr>
            <a:endParaRPr lang="en-US" dirty="0"/>
          </a:p>
        </p:txBody>
      </p:sp>
      <p:sp>
        <p:nvSpPr>
          <p:cNvPr id="4" name="Slide Number Placeholder 3"/>
          <p:cNvSpPr>
            <a:spLocks noGrp="1"/>
          </p:cNvSpPr>
          <p:nvPr>
            <p:ph type="sldNum" sz="quarter" idx="10"/>
          </p:nvPr>
        </p:nvSpPr>
        <p:spPr/>
        <p:txBody>
          <a:bodyPr/>
          <a:lstStyle/>
          <a:p>
            <a:fld id="{0A7D4113-607C-4C8C-A317-57A1D107AA5D}" type="slidenum">
              <a:rPr lang="en-US" smtClean="0"/>
              <a:t>17</a:t>
            </a:fld>
            <a:endParaRPr lang="en-US" dirty="0"/>
          </a:p>
        </p:txBody>
      </p:sp>
    </p:spTree>
    <p:extLst>
      <p:ext uri="{BB962C8B-B14F-4D97-AF65-F5344CB8AC3E}">
        <p14:creationId xmlns:p14="http://schemas.microsoft.com/office/powerpoint/2010/main" val="3871639880"/>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smtClean="0"/>
          </a:p>
          <a:p>
            <a:endParaRPr lang="en-US" dirty="0"/>
          </a:p>
        </p:txBody>
      </p:sp>
      <p:sp>
        <p:nvSpPr>
          <p:cNvPr id="4" name="Slide Number Placeholder 3"/>
          <p:cNvSpPr>
            <a:spLocks noGrp="1"/>
          </p:cNvSpPr>
          <p:nvPr>
            <p:ph type="sldNum" sz="quarter" idx="10"/>
          </p:nvPr>
        </p:nvSpPr>
        <p:spPr/>
        <p:txBody>
          <a:bodyPr/>
          <a:lstStyle/>
          <a:p>
            <a:fld id="{0A7D4113-607C-4C8C-A317-57A1D107AA5D}" type="slidenum">
              <a:rPr lang="en-US" smtClean="0">
                <a:solidFill>
                  <a:prstClr val="black"/>
                </a:solidFill>
              </a:rPr>
              <a:pPr/>
              <a:t>18</a:t>
            </a:fld>
            <a:endParaRPr lang="en-US" dirty="0">
              <a:solidFill>
                <a:prstClr val="black"/>
              </a:solidFill>
            </a:endParaRPr>
          </a:p>
        </p:txBody>
      </p:sp>
    </p:spTree>
    <p:extLst>
      <p:ext uri="{BB962C8B-B14F-4D97-AF65-F5344CB8AC3E}">
        <p14:creationId xmlns:p14="http://schemas.microsoft.com/office/powerpoint/2010/main" val="1903355937"/>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0A7D4113-607C-4C8C-A317-57A1D107AA5D}" type="slidenum">
              <a:rPr lang="en-US" smtClean="0"/>
              <a:pPr/>
              <a:t>19</a:t>
            </a:fld>
            <a:endParaRPr lang="en-US" dirty="0"/>
          </a:p>
        </p:txBody>
      </p:sp>
    </p:spTree>
    <p:extLst>
      <p:ext uri="{BB962C8B-B14F-4D97-AF65-F5344CB8AC3E}">
        <p14:creationId xmlns:p14="http://schemas.microsoft.com/office/powerpoint/2010/main" val="2175803254"/>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228600" indent="-228600">
              <a:buAutoNum type="arabicParenR"/>
            </a:pPr>
            <a:endParaRPr lang="en-US" baseline="0" dirty="0" smtClean="0"/>
          </a:p>
          <a:p>
            <a:pPr marL="228600" indent="-228600">
              <a:buAutoNum type="arabicParenR"/>
            </a:pPr>
            <a:endParaRPr lang="en-US" dirty="0"/>
          </a:p>
        </p:txBody>
      </p:sp>
      <p:sp>
        <p:nvSpPr>
          <p:cNvPr id="4" name="Slide Number Placeholder 3"/>
          <p:cNvSpPr>
            <a:spLocks noGrp="1"/>
          </p:cNvSpPr>
          <p:nvPr>
            <p:ph type="sldNum" sz="quarter" idx="10"/>
          </p:nvPr>
        </p:nvSpPr>
        <p:spPr/>
        <p:txBody>
          <a:bodyPr/>
          <a:lstStyle/>
          <a:p>
            <a:fld id="{0A7D4113-607C-4C8C-A317-57A1D107AA5D}" type="slidenum">
              <a:rPr lang="en-US" smtClean="0"/>
              <a:t>20</a:t>
            </a:fld>
            <a:endParaRPr lang="en-US" dirty="0"/>
          </a:p>
        </p:txBody>
      </p:sp>
    </p:spTree>
    <p:extLst>
      <p:ext uri="{BB962C8B-B14F-4D97-AF65-F5344CB8AC3E}">
        <p14:creationId xmlns:p14="http://schemas.microsoft.com/office/powerpoint/2010/main" val="3871639880"/>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0A7D4113-607C-4C8C-A317-57A1D107AA5D}" type="slidenum">
              <a:rPr lang="en-US" smtClean="0"/>
              <a:pPr/>
              <a:t>21</a:t>
            </a:fld>
            <a:endParaRPr lang="en-US" dirty="0"/>
          </a:p>
        </p:txBody>
      </p:sp>
    </p:spTree>
    <p:extLst>
      <p:ext uri="{BB962C8B-B14F-4D97-AF65-F5344CB8AC3E}">
        <p14:creationId xmlns:p14="http://schemas.microsoft.com/office/powerpoint/2010/main" val="2175803254"/>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Title and Content">
    <p:spTree>
      <p:nvGrpSpPr>
        <p:cNvPr id="1" name=""/>
        <p:cNvGrpSpPr/>
        <p:nvPr/>
      </p:nvGrpSpPr>
      <p:grpSpPr>
        <a:xfrm>
          <a:off x="0" y="0"/>
          <a:ext cx="0" cy="0"/>
          <a:chOff x="0" y="0"/>
          <a:chExt cx="0" cy="0"/>
        </a:xfrm>
      </p:grpSpPr>
      <p:sp>
        <p:nvSpPr>
          <p:cNvPr id="7" name="Title 1"/>
          <p:cNvSpPr>
            <a:spLocks noGrp="1"/>
          </p:cNvSpPr>
          <p:nvPr>
            <p:ph type="title" hasCustomPrompt="1"/>
          </p:nvPr>
        </p:nvSpPr>
        <p:spPr>
          <a:xfrm>
            <a:off x="0" y="0"/>
            <a:ext cx="9144000" cy="1066800"/>
          </a:xfrm>
          <a:prstGeom prst="rect">
            <a:avLst/>
          </a:prstGeom>
        </p:spPr>
        <p:txBody>
          <a:bodyPr anchor="ctr"/>
          <a:lstStyle>
            <a:lvl1pPr>
              <a:defRPr sz="3000">
                <a:solidFill>
                  <a:schemeClr val="bg1"/>
                </a:solidFill>
                <a:latin typeface="Chalkduster" pitchFamily="66" charset="0"/>
              </a:defRPr>
            </a:lvl1pPr>
          </a:lstStyle>
          <a:p>
            <a:r>
              <a:rPr lang="en-US" dirty="0" smtClean="0"/>
              <a:t>CLICK TO EDIT MASTER TITLE STYLE</a:t>
            </a:r>
            <a:endParaRPr lang="en-US" dirty="0"/>
          </a:p>
        </p:txBody>
      </p:sp>
      <p:sp>
        <p:nvSpPr>
          <p:cNvPr id="10" name="Slide Number Placeholder 5"/>
          <p:cNvSpPr>
            <a:spLocks noGrp="1"/>
          </p:cNvSpPr>
          <p:nvPr>
            <p:ph type="sldNum" sz="quarter" idx="4"/>
          </p:nvPr>
        </p:nvSpPr>
        <p:spPr>
          <a:xfrm>
            <a:off x="7010400" y="6553200"/>
            <a:ext cx="2133600" cy="342899"/>
          </a:xfrm>
          <a:prstGeom prst="rect">
            <a:avLst/>
          </a:prstGeom>
        </p:spPr>
        <p:txBody>
          <a:bodyPr vert="horz" lIns="91440" tIns="45720" rIns="91440" bIns="45720" rtlCol="0" anchor="ctr"/>
          <a:lstStyle>
            <a:lvl1pPr algn="r">
              <a:defRPr sz="1200">
                <a:solidFill>
                  <a:schemeClr val="tx1">
                    <a:tint val="75000"/>
                  </a:schemeClr>
                </a:solidFill>
                <a:latin typeface="Steinem" pitchFamily="2" charset="0"/>
              </a:defRPr>
            </a:lvl1pPr>
          </a:lstStyle>
          <a:p>
            <a:fld id="{79BA4B8F-8B3F-4B52-9164-AF2CA95F68ED}" type="slidenum">
              <a:rPr lang="en-US" smtClean="0"/>
              <a:pPr/>
              <a:t>‹#›</a:t>
            </a:fld>
            <a:endParaRPr lang="en-US" dirty="0"/>
          </a:p>
        </p:txBody>
      </p:sp>
      <p:sp>
        <p:nvSpPr>
          <p:cNvPr id="11" name="Footer Placeholder 4"/>
          <p:cNvSpPr>
            <a:spLocks noGrp="1"/>
          </p:cNvSpPr>
          <p:nvPr>
            <p:ph type="ftr" sz="quarter" idx="3"/>
          </p:nvPr>
        </p:nvSpPr>
        <p:spPr>
          <a:xfrm>
            <a:off x="152400" y="6553200"/>
            <a:ext cx="2895600" cy="342899"/>
          </a:xfrm>
          <a:prstGeom prst="rect">
            <a:avLst/>
          </a:prstGeom>
          <a:noFill/>
        </p:spPr>
        <p:txBody>
          <a:bodyPr/>
          <a:lstStyle>
            <a:lvl1pPr>
              <a:defRPr sz="1800">
                <a:solidFill>
                  <a:schemeClr val="bg2">
                    <a:lumMod val="50000"/>
                  </a:schemeClr>
                </a:solidFill>
                <a:latin typeface="Chalkduster" pitchFamily="66" charset="0"/>
              </a:defRPr>
            </a:lvl1pPr>
          </a:lstStyle>
          <a:p>
            <a:r>
              <a:rPr lang="en-US" dirty="0" smtClean="0"/>
              <a:t>Louisiana Believes</a:t>
            </a:r>
            <a:endParaRPr lang="en-US" dirty="0"/>
          </a:p>
        </p:txBody>
      </p:sp>
      <p:sp>
        <p:nvSpPr>
          <p:cNvPr id="4" name="Content Placeholder 3"/>
          <p:cNvSpPr>
            <a:spLocks noGrp="1"/>
          </p:cNvSpPr>
          <p:nvPr>
            <p:ph sz="quarter" idx="10"/>
          </p:nvPr>
        </p:nvSpPr>
        <p:spPr>
          <a:xfrm>
            <a:off x="152400" y="1295400"/>
            <a:ext cx="8839200" cy="5105400"/>
          </a:xfrm>
        </p:spPr>
        <p:txBody>
          <a:bodyPr/>
          <a:lstStyle/>
          <a:p>
            <a:pPr lvl="0"/>
            <a:r>
              <a:rPr lang="en-US" dirty="0" smtClean="0"/>
              <a:t>Click to edit Master text styles</a:t>
            </a:r>
          </a:p>
          <a:p>
            <a:pPr lvl="1"/>
            <a:r>
              <a:rPr lang="en-US" dirty="0" smtClean="0"/>
              <a:t>Second level</a:t>
            </a:r>
          </a:p>
          <a:p>
            <a:pPr lvl="2"/>
            <a:r>
              <a:rPr lang="en-US" dirty="0" smtClean="0"/>
              <a:t>Third level</a:t>
            </a:r>
          </a:p>
        </p:txBody>
      </p:sp>
    </p:spTree>
    <p:extLst>
      <p:ext uri="{BB962C8B-B14F-4D97-AF65-F5344CB8AC3E}">
        <p14:creationId xmlns:p14="http://schemas.microsoft.com/office/powerpoint/2010/main" val="3709181523"/>
      </p:ext>
    </p:extLst>
  </p:cSld>
  <p:clrMapOvr>
    <a:masterClrMapping/>
  </p:clrMapOvr>
  <p:timing>
    <p:tnLst>
      <p:par>
        <p:cTn xmlns:p14="http://schemas.microsoft.com/office/powerpoint/2010/main" id="1" dur="indefinite" restart="never" nodeType="tmRoot"/>
      </p:par>
    </p:tnLst>
  </p:timing>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Custom Layout">
    <p:spTree>
      <p:nvGrpSpPr>
        <p:cNvPr id="1" name=""/>
        <p:cNvGrpSpPr/>
        <p:nvPr/>
      </p:nvGrpSpPr>
      <p:grpSpPr>
        <a:xfrm>
          <a:off x="0" y="0"/>
          <a:ext cx="0" cy="0"/>
          <a:chOff x="0" y="0"/>
          <a:chExt cx="0" cy="0"/>
        </a:xfrm>
      </p:grpSpPr>
    </p:spTree>
    <p:extLst>
      <p:ext uri="{BB962C8B-B14F-4D97-AF65-F5344CB8AC3E}">
        <p14:creationId xmlns:p14="http://schemas.microsoft.com/office/powerpoint/2010/main" val="346469394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Custom Layout">
    <p:spTree>
      <p:nvGrpSpPr>
        <p:cNvPr id="1" name=""/>
        <p:cNvGrpSpPr/>
        <p:nvPr/>
      </p:nvGrpSpPr>
      <p:grpSpPr>
        <a:xfrm>
          <a:off x="0" y="0"/>
          <a:ext cx="0" cy="0"/>
          <a:chOff x="0" y="0"/>
          <a:chExt cx="0" cy="0"/>
        </a:xfrm>
      </p:grpSpPr>
    </p:spTree>
    <p:extLst>
      <p:ext uri="{BB962C8B-B14F-4D97-AF65-F5344CB8AC3E}">
        <p14:creationId xmlns:p14="http://schemas.microsoft.com/office/powerpoint/2010/main" val="870804674"/>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Title and Content">
    <p:spTree>
      <p:nvGrpSpPr>
        <p:cNvPr id="1" name=""/>
        <p:cNvGrpSpPr/>
        <p:nvPr/>
      </p:nvGrpSpPr>
      <p:grpSpPr>
        <a:xfrm>
          <a:off x="0" y="0"/>
          <a:ext cx="0" cy="0"/>
          <a:chOff x="0" y="0"/>
          <a:chExt cx="0" cy="0"/>
        </a:xfrm>
      </p:grpSpPr>
      <p:sp>
        <p:nvSpPr>
          <p:cNvPr id="7" name="Title 1"/>
          <p:cNvSpPr>
            <a:spLocks noGrp="1"/>
          </p:cNvSpPr>
          <p:nvPr>
            <p:ph type="title" hasCustomPrompt="1"/>
          </p:nvPr>
        </p:nvSpPr>
        <p:spPr>
          <a:xfrm>
            <a:off x="0" y="0"/>
            <a:ext cx="9144000" cy="1066800"/>
          </a:xfrm>
          <a:prstGeom prst="rect">
            <a:avLst/>
          </a:prstGeom>
        </p:spPr>
        <p:txBody>
          <a:bodyPr anchor="ctr"/>
          <a:lstStyle>
            <a:lvl1pPr>
              <a:defRPr sz="3000">
                <a:solidFill>
                  <a:schemeClr val="bg1"/>
                </a:solidFill>
                <a:latin typeface="Chalkduster" pitchFamily="66" charset="0"/>
              </a:defRPr>
            </a:lvl1pPr>
          </a:lstStyle>
          <a:p>
            <a:r>
              <a:rPr lang="en-US" dirty="0" smtClean="0"/>
              <a:t>CLICK TO EDIT MASTER TITLE STYLE</a:t>
            </a:r>
            <a:endParaRPr lang="en-US" dirty="0"/>
          </a:p>
        </p:txBody>
      </p:sp>
      <p:sp>
        <p:nvSpPr>
          <p:cNvPr id="10" name="Slide Number Placeholder 5"/>
          <p:cNvSpPr>
            <a:spLocks noGrp="1"/>
          </p:cNvSpPr>
          <p:nvPr>
            <p:ph type="sldNum" sz="quarter" idx="4"/>
          </p:nvPr>
        </p:nvSpPr>
        <p:spPr>
          <a:xfrm>
            <a:off x="7010400" y="6553200"/>
            <a:ext cx="2133600" cy="342899"/>
          </a:xfrm>
          <a:prstGeom prst="rect">
            <a:avLst/>
          </a:prstGeom>
        </p:spPr>
        <p:txBody>
          <a:bodyPr vert="horz" lIns="91440" tIns="45720" rIns="91440" bIns="45720" rtlCol="0" anchor="ctr"/>
          <a:lstStyle>
            <a:lvl1pPr algn="r">
              <a:defRPr sz="1200">
                <a:solidFill>
                  <a:schemeClr val="tx1">
                    <a:tint val="75000"/>
                  </a:schemeClr>
                </a:solidFill>
                <a:latin typeface="Steinem" pitchFamily="2" charset="0"/>
              </a:defRPr>
            </a:lvl1pPr>
          </a:lstStyle>
          <a:p>
            <a:fld id="{79BA4B8F-8B3F-4B52-9164-AF2CA95F68ED}" type="slidenum">
              <a:rPr lang="en-US" smtClean="0">
                <a:solidFill>
                  <a:prstClr val="black">
                    <a:tint val="75000"/>
                  </a:prstClr>
                </a:solidFill>
              </a:rPr>
              <a:pPr/>
              <a:t>‹#›</a:t>
            </a:fld>
            <a:endParaRPr lang="en-US" dirty="0">
              <a:solidFill>
                <a:prstClr val="black">
                  <a:tint val="75000"/>
                </a:prstClr>
              </a:solidFill>
            </a:endParaRPr>
          </a:p>
        </p:txBody>
      </p:sp>
      <p:sp>
        <p:nvSpPr>
          <p:cNvPr id="11" name="Footer Placeholder 4"/>
          <p:cNvSpPr>
            <a:spLocks noGrp="1"/>
          </p:cNvSpPr>
          <p:nvPr>
            <p:ph type="ftr" sz="quarter" idx="3"/>
          </p:nvPr>
        </p:nvSpPr>
        <p:spPr>
          <a:xfrm>
            <a:off x="152400" y="6553200"/>
            <a:ext cx="2895600" cy="342899"/>
          </a:xfrm>
          <a:prstGeom prst="rect">
            <a:avLst/>
          </a:prstGeom>
          <a:noFill/>
        </p:spPr>
        <p:txBody>
          <a:bodyPr/>
          <a:lstStyle>
            <a:lvl1pPr>
              <a:defRPr sz="1800">
                <a:solidFill>
                  <a:schemeClr val="bg2">
                    <a:lumMod val="50000"/>
                  </a:schemeClr>
                </a:solidFill>
                <a:latin typeface="Chalkduster" pitchFamily="66" charset="0"/>
              </a:defRPr>
            </a:lvl1pPr>
          </a:lstStyle>
          <a:p>
            <a:r>
              <a:rPr lang="en-US" dirty="0" smtClean="0">
                <a:solidFill>
                  <a:srgbClr val="EEECE1">
                    <a:lumMod val="50000"/>
                  </a:srgbClr>
                </a:solidFill>
              </a:rPr>
              <a:t>Louisiana Believes</a:t>
            </a:r>
            <a:endParaRPr lang="en-US" dirty="0">
              <a:solidFill>
                <a:srgbClr val="EEECE1">
                  <a:lumMod val="50000"/>
                </a:srgbClr>
              </a:solidFill>
            </a:endParaRPr>
          </a:p>
        </p:txBody>
      </p:sp>
      <p:sp>
        <p:nvSpPr>
          <p:cNvPr id="4" name="Content Placeholder 3"/>
          <p:cNvSpPr>
            <a:spLocks noGrp="1"/>
          </p:cNvSpPr>
          <p:nvPr>
            <p:ph sz="quarter" idx="10"/>
          </p:nvPr>
        </p:nvSpPr>
        <p:spPr>
          <a:xfrm>
            <a:off x="152400" y="1295400"/>
            <a:ext cx="8839200" cy="5105400"/>
          </a:xfrm>
        </p:spPr>
        <p:txBody>
          <a:bodyPr/>
          <a:lstStyle/>
          <a:p>
            <a:pPr lvl="0"/>
            <a:r>
              <a:rPr lang="en-US" dirty="0" smtClean="0"/>
              <a:t>Click to edit Master text styles</a:t>
            </a:r>
          </a:p>
          <a:p>
            <a:pPr lvl="1"/>
            <a:r>
              <a:rPr lang="en-US" dirty="0" smtClean="0"/>
              <a:t>Second level</a:t>
            </a:r>
          </a:p>
          <a:p>
            <a:pPr lvl="2"/>
            <a:r>
              <a:rPr lang="en-US" dirty="0" smtClean="0"/>
              <a:t>Third level</a:t>
            </a:r>
          </a:p>
        </p:txBody>
      </p:sp>
    </p:spTree>
    <p:extLst>
      <p:ext uri="{BB962C8B-B14F-4D97-AF65-F5344CB8AC3E}">
        <p14:creationId xmlns:p14="http://schemas.microsoft.com/office/powerpoint/2010/main" val="2526335138"/>
      </p:ext>
    </p:extLst>
  </p:cSld>
  <p:clrMapOvr>
    <a:masterClrMapping/>
  </p:clrMapOvr>
  <p:timing>
    <p:tnLst>
      <p:par>
        <p:cTn xmlns:p14="http://schemas.microsoft.com/office/powerpoint/2010/main" id="1" dur="indefinite" restart="never" nodeType="tmRoot"/>
      </p:par>
    </p:tnLst>
  </p:timing>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Title and Content">
    <p:spTree>
      <p:nvGrpSpPr>
        <p:cNvPr id="1" name=""/>
        <p:cNvGrpSpPr/>
        <p:nvPr/>
      </p:nvGrpSpPr>
      <p:grpSpPr>
        <a:xfrm>
          <a:off x="0" y="0"/>
          <a:ext cx="0" cy="0"/>
          <a:chOff x="0" y="0"/>
          <a:chExt cx="0" cy="0"/>
        </a:xfrm>
      </p:grpSpPr>
      <p:sp>
        <p:nvSpPr>
          <p:cNvPr id="7" name="Title 1"/>
          <p:cNvSpPr>
            <a:spLocks noGrp="1"/>
          </p:cNvSpPr>
          <p:nvPr>
            <p:ph type="title" hasCustomPrompt="1"/>
          </p:nvPr>
        </p:nvSpPr>
        <p:spPr>
          <a:xfrm>
            <a:off x="0" y="0"/>
            <a:ext cx="9144000" cy="1066800"/>
          </a:xfrm>
          <a:prstGeom prst="rect">
            <a:avLst/>
          </a:prstGeom>
        </p:spPr>
        <p:txBody>
          <a:bodyPr anchor="ctr"/>
          <a:lstStyle>
            <a:lvl1pPr>
              <a:defRPr sz="3000">
                <a:solidFill>
                  <a:schemeClr val="bg1"/>
                </a:solidFill>
                <a:latin typeface="Chalkduster" pitchFamily="66" charset="0"/>
              </a:defRPr>
            </a:lvl1pPr>
          </a:lstStyle>
          <a:p>
            <a:r>
              <a:rPr lang="en-US" dirty="0" smtClean="0"/>
              <a:t>CLICK TO EDIT MASTER TITLE STYLE</a:t>
            </a:r>
            <a:endParaRPr lang="en-US" dirty="0"/>
          </a:p>
        </p:txBody>
      </p:sp>
      <p:sp>
        <p:nvSpPr>
          <p:cNvPr id="10" name="Slide Number Placeholder 5"/>
          <p:cNvSpPr>
            <a:spLocks noGrp="1"/>
          </p:cNvSpPr>
          <p:nvPr>
            <p:ph type="sldNum" sz="quarter" idx="4"/>
          </p:nvPr>
        </p:nvSpPr>
        <p:spPr>
          <a:xfrm>
            <a:off x="7010400" y="6553200"/>
            <a:ext cx="2133600" cy="342899"/>
          </a:xfrm>
          <a:prstGeom prst="rect">
            <a:avLst/>
          </a:prstGeom>
        </p:spPr>
        <p:txBody>
          <a:bodyPr vert="horz" lIns="91440" tIns="45720" rIns="91440" bIns="45720" rtlCol="0" anchor="ctr"/>
          <a:lstStyle>
            <a:lvl1pPr algn="r">
              <a:defRPr sz="1200">
                <a:solidFill>
                  <a:schemeClr val="tx1">
                    <a:tint val="75000"/>
                  </a:schemeClr>
                </a:solidFill>
                <a:latin typeface="Steinem" pitchFamily="2" charset="0"/>
              </a:defRPr>
            </a:lvl1pPr>
          </a:lstStyle>
          <a:p>
            <a:fld id="{79BA4B8F-8B3F-4B52-9164-AF2CA95F68ED}" type="slidenum">
              <a:rPr lang="en-US" smtClean="0">
                <a:solidFill>
                  <a:prstClr val="black">
                    <a:tint val="75000"/>
                  </a:prstClr>
                </a:solidFill>
              </a:rPr>
              <a:pPr/>
              <a:t>‹#›</a:t>
            </a:fld>
            <a:endParaRPr lang="en-US" dirty="0">
              <a:solidFill>
                <a:prstClr val="black">
                  <a:tint val="75000"/>
                </a:prstClr>
              </a:solidFill>
            </a:endParaRPr>
          </a:p>
        </p:txBody>
      </p:sp>
      <p:sp>
        <p:nvSpPr>
          <p:cNvPr id="11" name="Footer Placeholder 4"/>
          <p:cNvSpPr>
            <a:spLocks noGrp="1"/>
          </p:cNvSpPr>
          <p:nvPr>
            <p:ph type="ftr" sz="quarter" idx="3"/>
          </p:nvPr>
        </p:nvSpPr>
        <p:spPr>
          <a:xfrm>
            <a:off x="152400" y="6553200"/>
            <a:ext cx="2895600" cy="342899"/>
          </a:xfrm>
          <a:prstGeom prst="rect">
            <a:avLst/>
          </a:prstGeom>
          <a:noFill/>
        </p:spPr>
        <p:txBody>
          <a:bodyPr/>
          <a:lstStyle>
            <a:lvl1pPr>
              <a:defRPr sz="1800">
                <a:solidFill>
                  <a:schemeClr val="bg2">
                    <a:lumMod val="50000"/>
                  </a:schemeClr>
                </a:solidFill>
                <a:latin typeface="Chalkduster" pitchFamily="66" charset="0"/>
              </a:defRPr>
            </a:lvl1pPr>
          </a:lstStyle>
          <a:p>
            <a:r>
              <a:rPr lang="en-US" dirty="0" smtClean="0">
                <a:solidFill>
                  <a:srgbClr val="EAEBDE">
                    <a:lumMod val="50000"/>
                  </a:srgbClr>
                </a:solidFill>
              </a:rPr>
              <a:t>Louisiana Believes</a:t>
            </a:r>
            <a:endParaRPr lang="en-US" dirty="0">
              <a:solidFill>
                <a:srgbClr val="EAEBDE">
                  <a:lumMod val="50000"/>
                </a:srgbClr>
              </a:solidFill>
            </a:endParaRPr>
          </a:p>
        </p:txBody>
      </p:sp>
      <p:sp>
        <p:nvSpPr>
          <p:cNvPr id="4" name="Content Placeholder 3"/>
          <p:cNvSpPr>
            <a:spLocks noGrp="1"/>
          </p:cNvSpPr>
          <p:nvPr>
            <p:ph sz="quarter" idx="10"/>
          </p:nvPr>
        </p:nvSpPr>
        <p:spPr>
          <a:xfrm>
            <a:off x="152400" y="1295400"/>
            <a:ext cx="8839200" cy="5105400"/>
          </a:xfrm>
        </p:spPr>
        <p:txBody>
          <a:bodyPr/>
          <a:lstStyle/>
          <a:p>
            <a:pPr lvl="0"/>
            <a:r>
              <a:rPr lang="en-US" dirty="0" smtClean="0"/>
              <a:t>Click to edit Master text styles</a:t>
            </a:r>
          </a:p>
          <a:p>
            <a:pPr lvl="1"/>
            <a:r>
              <a:rPr lang="en-US" dirty="0" smtClean="0"/>
              <a:t>Second level</a:t>
            </a:r>
          </a:p>
          <a:p>
            <a:pPr lvl="2"/>
            <a:r>
              <a:rPr lang="en-US" dirty="0" smtClean="0"/>
              <a:t>Third level</a:t>
            </a:r>
          </a:p>
        </p:txBody>
      </p:sp>
    </p:spTree>
    <p:extLst>
      <p:ext uri="{BB962C8B-B14F-4D97-AF65-F5344CB8AC3E}">
        <p14:creationId xmlns:p14="http://schemas.microsoft.com/office/powerpoint/2010/main" val="3516894248"/>
      </p:ext>
    </p:extLst>
  </p:cSld>
  <p:clrMapOvr>
    <a:masterClrMapping/>
  </p:clrMapOvr>
  <p:timing>
    <p:tnLst>
      <p:par>
        <p:cTn xmlns:p14="http://schemas.microsoft.com/office/powerpoint/2010/main" id="1" dur="indefinite" restart="never" nodeType="tmRoot"/>
      </p:par>
    </p:tnLst>
  </p:timing>
</p:sldLayout>
</file>

<file path=ppt/slideMasters/_rels/slideMaster1.xml.rels><?xml version="1.0" encoding="UTF-8" standalone="yes"?>
<Relationships xmlns="http://schemas.openxmlformats.org/package/2006/relationships"><Relationship Id="rId3" Type="http://schemas.openxmlformats.org/officeDocument/2006/relationships/image" Target="../media/image1.png"/><Relationship Id="rId4" Type="http://schemas.openxmlformats.org/officeDocument/2006/relationships/image" Target="../media/image2.png"/><Relationship Id="rId1" Type="http://schemas.openxmlformats.org/officeDocument/2006/relationships/slideLayout" Target="../slideLayouts/slideLayout1.xml"/><Relationship Id="rId2" Type="http://schemas.openxmlformats.org/officeDocument/2006/relationships/theme" Target="../theme/theme1.xml"/></Relationships>
</file>

<file path=ppt/slideMasters/_rels/slideMaster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theme" Target="../theme/theme2.xml"/></Relationships>
</file>

<file path=ppt/slideMasters/_rels/slideMaster3.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theme" Target="../theme/theme3.xml"/><Relationship Id="rId3" Type="http://schemas.openxmlformats.org/officeDocument/2006/relationships/image" Target="../media/image3.png"/></Relationships>
</file>

<file path=ppt/slideMasters/_rels/slideMaster4.xml.rels><?xml version="1.0" encoding="UTF-8" standalone="yes"?>
<Relationships xmlns="http://schemas.openxmlformats.org/package/2006/relationships"><Relationship Id="rId3" Type="http://schemas.openxmlformats.org/officeDocument/2006/relationships/image" Target="../media/image1.png"/><Relationship Id="rId4" Type="http://schemas.openxmlformats.org/officeDocument/2006/relationships/image" Target="../media/image2.png"/><Relationship Id="rId1" Type="http://schemas.openxmlformats.org/officeDocument/2006/relationships/slideLayout" Target="../slideLayouts/slideLayout4.xml"/><Relationship Id="rId2" Type="http://schemas.openxmlformats.org/officeDocument/2006/relationships/theme" Target="../theme/theme4.xml"/></Relationships>
</file>

<file path=ppt/slideMasters/_rels/slideMaster5.xml.rels><?xml version="1.0" encoding="UTF-8" standalone="yes"?>
<Relationships xmlns="http://schemas.openxmlformats.org/package/2006/relationships"><Relationship Id="rId3" Type="http://schemas.openxmlformats.org/officeDocument/2006/relationships/image" Target="../media/image1.png"/><Relationship Id="rId4" Type="http://schemas.openxmlformats.org/officeDocument/2006/relationships/image" Target="../media/image2.png"/><Relationship Id="rId1" Type="http://schemas.openxmlformats.org/officeDocument/2006/relationships/slideLayout" Target="../slideLayouts/slideLayout5.xml"/><Relationship Id="rId2" Type="http://schemas.openxmlformats.org/officeDocument/2006/relationships/theme" Target="../theme/theme5.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pic>
        <p:nvPicPr>
          <p:cNvPr id="7" name="Picture 6" descr="Chalkboard-Box-Header.png"/>
          <p:cNvPicPr>
            <a:picLocks noChangeAspect="1"/>
          </p:cNvPicPr>
          <p:nvPr userDrawn="1"/>
        </p:nvPicPr>
        <p:blipFill>
          <a:blip r:embed="rId3" cstate="print"/>
          <a:stretch>
            <a:fillRect/>
          </a:stretch>
        </p:blipFill>
        <p:spPr>
          <a:xfrm>
            <a:off x="0" y="0"/>
            <a:ext cx="9144000" cy="1270000"/>
          </a:xfrm>
          <a:prstGeom prst="rect">
            <a:avLst/>
          </a:prstGeom>
        </p:spPr>
      </p:pic>
      <p:pic>
        <p:nvPicPr>
          <p:cNvPr id="8" name="Picture 7" descr="Chalkboard-Box-Footer-Blue.png"/>
          <p:cNvPicPr>
            <a:picLocks noChangeAspect="1"/>
          </p:cNvPicPr>
          <p:nvPr userDrawn="1"/>
        </p:nvPicPr>
        <p:blipFill>
          <a:blip r:embed="rId4" cstate="print"/>
          <a:stretch>
            <a:fillRect/>
          </a:stretch>
        </p:blipFill>
        <p:spPr>
          <a:xfrm>
            <a:off x="0" y="6477000"/>
            <a:ext cx="9144000" cy="419099"/>
          </a:xfrm>
          <a:prstGeom prst="rect">
            <a:avLst/>
          </a:prstGeom>
        </p:spPr>
      </p:pic>
      <p:sp>
        <p:nvSpPr>
          <p:cNvPr id="3" name="Text Placeholder 2"/>
          <p:cNvSpPr>
            <a:spLocks noGrp="1"/>
          </p:cNvSpPr>
          <p:nvPr>
            <p:ph type="body" idx="1"/>
          </p:nvPr>
        </p:nvSpPr>
        <p:spPr>
          <a:xfrm>
            <a:off x="152400" y="1295400"/>
            <a:ext cx="8839200" cy="5105400"/>
          </a:xfrm>
          <a:prstGeom prst="rect">
            <a:avLst/>
          </a:prstGeom>
        </p:spPr>
        <p:txBody>
          <a:bodyPr vert="horz" lIns="91440" tIns="45720" rIns="91440" bIns="45720" rtlCol="0">
            <a:normAutofit/>
          </a:bodyPr>
          <a:lstStyle/>
          <a:p>
            <a:pPr lvl="0"/>
            <a:r>
              <a:rPr lang="en-US" dirty="0" smtClean="0"/>
              <a:t>Click to edit Master text styles</a:t>
            </a:r>
          </a:p>
          <a:p>
            <a:pPr lvl="1"/>
            <a:r>
              <a:rPr lang="en-US" dirty="0" smtClean="0"/>
              <a:t>Second level</a:t>
            </a:r>
          </a:p>
          <a:p>
            <a:pPr lvl="2"/>
            <a:r>
              <a:rPr lang="en-US" dirty="0" smtClean="0"/>
              <a:t>Third level</a:t>
            </a:r>
          </a:p>
        </p:txBody>
      </p:sp>
      <p:sp>
        <p:nvSpPr>
          <p:cNvPr id="6" name="Slide Number Placeholder 5"/>
          <p:cNvSpPr>
            <a:spLocks noGrp="1"/>
          </p:cNvSpPr>
          <p:nvPr>
            <p:ph type="sldNum" sz="quarter" idx="4"/>
          </p:nvPr>
        </p:nvSpPr>
        <p:spPr>
          <a:xfrm>
            <a:off x="7010400" y="6553200"/>
            <a:ext cx="2133600" cy="342899"/>
          </a:xfrm>
          <a:prstGeom prst="rect">
            <a:avLst/>
          </a:prstGeom>
        </p:spPr>
        <p:txBody>
          <a:bodyPr vert="horz" lIns="91440" tIns="45720" rIns="91440" bIns="45720" rtlCol="0" anchor="ctr"/>
          <a:lstStyle>
            <a:lvl1pPr algn="r">
              <a:defRPr sz="1200">
                <a:solidFill>
                  <a:schemeClr val="tx1">
                    <a:tint val="75000"/>
                  </a:schemeClr>
                </a:solidFill>
                <a:latin typeface="Steinem" pitchFamily="2" charset="0"/>
              </a:defRPr>
            </a:lvl1pPr>
          </a:lstStyle>
          <a:p>
            <a:fld id="{79BA4B8F-8B3F-4B52-9164-AF2CA95F68ED}" type="slidenum">
              <a:rPr lang="en-US" smtClean="0"/>
              <a:pPr/>
              <a:t>‹#›</a:t>
            </a:fld>
            <a:endParaRPr lang="en-US" dirty="0"/>
          </a:p>
        </p:txBody>
      </p:sp>
      <p:sp>
        <p:nvSpPr>
          <p:cNvPr id="9" name="Footer Placeholder 4"/>
          <p:cNvSpPr>
            <a:spLocks noGrp="1"/>
          </p:cNvSpPr>
          <p:nvPr>
            <p:ph type="ftr" sz="quarter" idx="3"/>
          </p:nvPr>
        </p:nvSpPr>
        <p:spPr>
          <a:xfrm>
            <a:off x="152400" y="6553200"/>
            <a:ext cx="2895600" cy="342899"/>
          </a:xfrm>
          <a:prstGeom prst="rect">
            <a:avLst/>
          </a:prstGeom>
          <a:noFill/>
        </p:spPr>
        <p:txBody>
          <a:bodyPr/>
          <a:lstStyle>
            <a:lvl1pPr>
              <a:defRPr sz="1800">
                <a:solidFill>
                  <a:schemeClr val="bg2">
                    <a:lumMod val="50000"/>
                  </a:schemeClr>
                </a:solidFill>
                <a:latin typeface="Chalkduster" pitchFamily="66" charset="0"/>
              </a:defRPr>
            </a:lvl1pPr>
          </a:lstStyle>
          <a:p>
            <a:r>
              <a:rPr lang="en-US" dirty="0" smtClean="0"/>
              <a:t>Louisiana Believes</a:t>
            </a:r>
            <a:endParaRPr lang="en-US" dirty="0"/>
          </a:p>
        </p:txBody>
      </p:sp>
    </p:spTree>
    <p:extLst>
      <p:ext uri="{BB962C8B-B14F-4D97-AF65-F5344CB8AC3E}">
        <p14:creationId xmlns:p14="http://schemas.microsoft.com/office/powerpoint/2010/main" val="4261257264"/>
      </p:ext>
    </p:extLst>
  </p:cSld>
  <p:clrMap bg1="lt1" tx1="dk1" bg2="lt2" tx2="dk2" accent1="accent1" accent2="accent2" accent3="accent3" accent4="accent4" accent5="accent5" accent6="accent6" hlink="hlink" folHlink="folHlink"/>
  <p:sldLayoutIdLst>
    <p:sldLayoutId id="2147483650" r:id="rId1"/>
  </p:sldLayoutIdLst>
  <p:timing>
    <p:tnLst>
      <p:par>
        <p:cTn xmlns:p14="http://schemas.microsoft.com/office/powerpoint/2010/main" id="1" dur="indefinite" restart="never" nodeType="tmRoot"/>
      </p:par>
    </p:tnLst>
  </p:timing>
  <p:hf hd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230188" indent="-230188" algn="l" defTabSz="914400" rtl="0" eaLnBrk="1" latinLnBrk="0" hangingPunct="1">
        <a:spcBef>
          <a:spcPct val="20000"/>
        </a:spcBef>
        <a:buFont typeface="Arial" pitchFamily="34" charset="0"/>
        <a:buChar char="•"/>
        <a:defRPr sz="3200" kern="1200">
          <a:solidFill>
            <a:schemeClr val="tx1"/>
          </a:solidFill>
          <a:latin typeface="+mj-lt"/>
          <a:ea typeface="+mn-ea"/>
          <a:cs typeface="+mn-cs"/>
        </a:defRPr>
      </a:lvl1pPr>
      <a:lvl2pPr marL="461963" indent="-231775" algn="l" defTabSz="914400" rtl="0" eaLnBrk="1" latinLnBrk="0" hangingPunct="1">
        <a:spcBef>
          <a:spcPct val="20000"/>
        </a:spcBef>
        <a:buFont typeface="Arial" pitchFamily="34" charset="0"/>
        <a:buChar char="•"/>
        <a:defRPr sz="2800" kern="1200">
          <a:solidFill>
            <a:schemeClr val="tx1"/>
          </a:solidFill>
          <a:latin typeface="+mj-lt"/>
          <a:ea typeface="+mn-ea"/>
          <a:cs typeface="+mn-cs"/>
        </a:defRPr>
      </a:lvl2pPr>
      <a:lvl3pPr marL="684213" indent="-222250" algn="l" defTabSz="914400" rtl="0" eaLnBrk="1" latinLnBrk="0" hangingPunct="1">
        <a:spcBef>
          <a:spcPct val="20000"/>
        </a:spcBef>
        <a:buFont typeface="Arial" pitchFamily="34" charset="0"/>
        <a:buChar char="•"/>
        <a:defRPr sz="2400" kern="1200">
          <a:solidFill>
            <a:schemeClr val="tx1"/>
          </a:solidFill>
          <a:latin typeface="+mj-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j-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j-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1775045651"/>
      </p:ext>
    </p:extLst>
  </p:cSld>
  <p:clrMap bg1="lt1" tx1="dk1" bg2="lt2" tx2="dk2" accent1="accent1" accent2="accent2" accent3="accent3" accent4="accent4" accent5="accent5" accent6="accent6" hlink="hlink" folHlink="folHlink"/>
  <p:sldLayoutIdLst>
    <p:sldLayoutId id="2147483662" r:id="rId1"/>
  </p:sldLayoutIdLst>
  <p:hf hd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pic>
        <p:nvPicPr>
          <p:cNvPr id="2" name="Picture 6"/>
          <p:cNvPicPr>
            <a:picLocks noChangeAspect="1"/>
          </p:cNvPicPr>
          <p:nvPr userDrawn="1"/>
        </p:nvPicPr>
        <p:blipFill>
          <a:blip r:embed="rId3" cstate="print"/>
          <a:srcRect/>
          <a:stretch>
            <a:fillRect/>
          </a:stretch>
        </p:blipFill>
        <p:spPr bwMode="auto">
          <a:xfrm>
            <a:off x="0" y="2743200"/>
            <a:ext cx="9144000" cy="1752600"/>
          </a:xfrm>
          <a:prstGeom prst="rect">
            <a:avLst/>
          </a:prstGeom>
          <a:noFill/>
          <a:ln w="9525">
            <a:noFill/>
            <a:miter lim="800000"/>
            <a:headEnd/>
            <a:tailEnd/>
          </a:ln>
        </p:spPr>
      </p:pic>
    </p:spTree>
    <p:extLst>
      <p:ext uri="{BB962C8B-B14F-4D97-AF65-F5344CB8AC3E}">
        <p14:creationId xmlns:p14="http://schemas.microsoft.com/office/powerpoint/2010/main" val="110323085"/>
      </p:ext>
    </p:extLst>
  </p:cSld>
  <p:clrMap bg1="lt1" tx1="dk1" bg2="lt2" tx2="dk2" accent1="accent1" accent2="accent2" accent3="accent3" accent4="accent4" accent5="accent5" accent6="accent6" hlink="hlink" folHlink="folHlink"/>
  <p:sldLayoutIdLst>
    <p:sldLayoutId id="2147483664" r:id="rId1"/>
  </p:sldLayoutIdLst>
  <p:hf hd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4.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pic>
        <p:nvPicPr>
          <p:cNvPr id="7" name="Picture 6" descr="Chalkboard-Box-Header.png"/>
          <p:cNvPicPr>
            <a:picLocks noChangeAspect="1"/>
          </p:cNvPicPr>
          <p:nvPr userDrawn="1"/>
        </p:nvPicPr>
        <p:blipFill>
          <a:blip r:embed="rId3" cstate="print"/>
          <a:stretch>
            <a:fillRect/>
          </a:stretch>
        </p:blipFill>
        <p:spPr>
          <a:xfrm>
            <a:off x="0" y="0"/>
            <a:ext cx="9144000" cy="1270000"/>
          </a:xfrm>
          <a:prstGeom prst="rect">
            <a:avLst/>
          </a:prstGeom>
        </p:spPr>
      </p:pic>
      <p:pic>
        <p:nvPicPr>
          <p:cNvPr id="8" name="Picture 7" descr="Chalkboard-Box-Footer-Blue.png"/>
          <p:cNvPicPr>
            <a:picLocks noChangeAspect="1"/>
          </p:cNvPicPr>
          <p:nvPr userDrawn="1"/>
        </p:nvPicPr>
        <p:blipFill>
          <a:blip r:embed="rId4" cstate="print"/>
          <a:stretch>
            <a:fillRect/>
          </a:stretch>
        </p:blipFill>
        <p:spPr>
          <a:xfrm>
            <a:off x="0" y="6477000"/>
            <a:ext cx="9144000" cy="419099"/>
          </a:xfrm>
          <a:prstGeom prst="rect">
            <a:avLst/>
          </a:prstGeom>
        </p:spPr>
      </p:pic>
      <p:sp>
        <p:nvSpPr>
          <p:cNvPr id="3" name="Text Placeholder 2"/>
          <p:cNvSpPr>
            <a:spLocks noGrp="1"/>
          </p:cNvSpPr>
          <p:nvPr>
            <p:ph type="body" idx="1"/>
          </p:nvPr>
        </p:nvSpPr>
        <p:spPr>
          <a:xfrm>
            <a:off x="152400" y="1295400"/>
            <a:ext cx="8839200" cy="5105400"/>
          </a:xfrm>
          <a:prstGeom prst="rect">
            <a:avLst/>
          </a:prstGeom>
        </p:spPr>
        <p:txBody>
          <a:bodyPr vert="horz" lIns="91440" tIns="45720" rIns="91440" bIns="45720" rtlCol="0">
            <a:normAutofit/>
          </a:bodyPr>
          <a:lstStyle/>
          <a:p>
            <a:pPr lvl="0"/>
            <a:r>
              <a:rPr lang="en-US" dirty="0" smtClean="0"/>
              <a:t>Click to edit Master text styles</a:t>
            </a:r>
          </a:p>
          <a:p>
            <a:pPr lvl="1"/>
            <a:r>
              <a:rPr lang="en-US" dirty="0" smtClean="0"/>
              <a:t>Second level</a:t>
            </a:r>
          </a:p>
          <a:p>
            <a:pPr lvl="2"/>
            <a:r>
              <a:rPr lang="en-US" dirty="0" smtClean="0"/>
              <a:t>Third level</a:t>
            </a:r>
          </a:p>
        </p:txBody>
      </p:sp>
      <p:sp>
        <p:nvSpPr>
          <p:cNvPr id="6" name="Slide Number Placeholder 5"/>
          <p:cNvSpPr>
            <a:spLocks noGrp="1"/>
          </p:cNvSpPr>
          <p:nvPr>
            <p:ph type="sldNum" sz="quarter" idx="4"/>
          </p:nvPr>
        </p:nvSpPr>
        <p:spPr>
          <a:xfrm>
            <a:off x="7010400" y="6553200"/>
            <a:ext cx="2133600" cy="342899"/>
          </a:xfrm>
          <a:prstGeom prst="rect">
            <a:avLst/>
          </a:prstGeom>
        </p:spPr>
        <p:txBody>
          <a:bodyPr vert="horz" lIns="91440" tIns="45720" rIns="91440" bIns="45720" rtlCol="0" anchor="ctr"/>
          <a:lstStyle>
            <a:lvl1pPr algn="r">
              <a:defRPr sz="1200">
                <a:solidFill>
                  <a:schemeClr val="tx1">
                    <a:tint val="75000"/>
                  </a:schemeClr>
                </a:solidFill>
                <a:latin typeface="Steinem" pitchFamily="2" charset="0"/>
              </a:defRPr>
            </a:lvl1pPr>
          </a:lstStyle>
          <a:p>
            <a:fld id="{79BA4B8F-8B3F-4B52-9164-AF2CA95F68ED}" type="slidenum">
              <a:rPr lang="en-US" smtClean="0">
                <a:solidFill>
                  <a:prstClr val="black">
                    <a:tint val="75000"/>
                  </a:prstClr>
                </a:solidFill>
              </a:rPr>
              <a:pPr/>
              <a:t>‹#›</a:t>
            </a:fld>
            <a:endParaRPr lang="en-US" dirty="0">
              <a:solidFill>
                <a:prstClr val="black">
                  <a:tint val="75000"/>
                </a:prstClr>
              </a:solidFill>
            </a:endParaRPr>
          </a:p>
        </p:txBody>
      </p:sp>
      <p:sp>
        <p:nvSpPr>
          <p:cNvPr id="9" name="Footer Placeholder 4"/>
          <p:cNvSpPr>
            <a:spLocks noGrp="1"/>
          </p:cNvSpPr>
          <p:nvPr>
            <p:ph type="ftr" sz="quarter" idx="3"/>
          </p:nvPr>
        </p:nvSpPr>
        <p:spPr>
          <a:xfrm>
            <a:off x="152400" y="6553200"/>
            <a:ext cx="2895600" cy="342899"/>
          </a:xfrm>
          <a:prstGeom prst="rect">
            <a:avLst/>
          </a:prstGeom>
          <a:noFill/>
        </p:spPr>
        <p:txBody>
          <a:bodyPr/>
          <a:lstStyle>
            <a:lvl1pPr>
              <a:defRPr sz="1800">
                <a:solidFill>
                  <a:schemeClr val="bg2">
                    <a:lumMod val="50000"/>
                  </a:schemeClr>
                </a:solidFill>
                <a:latin typeface="Chalkduster" pitchFamily="66" charset="0"/>
              </a:defRPr>
            </a:lvl1pPr>
          </a:lstStyle>
          <a:p>
            <a:r>
              <a:rPr lang="en-US" dirty="0" smtClean="0">
                <a:solidFill>
                  <a:srgbClr val="EEECE1">
                    <a:lumMod val="50000"/>
                  </a:srgbClr>
                </a:solidFill>
              </a:rPr>
              <a:t>Louisiana Believes</a:t>
            </a:r>
            <a:endParaRPr lang="en-US" dirty="0">
              <a:solidFill>
                <a:srgbClr val="EEECE1">
                  <a:lumMod val="50000"/>
                </a:srgbClr>
              </a:solidFill>
            </a:endParaRPr>
          </a:p>
        </p:txBody>
      </p:sp>
    </p:spTree>
    <p:extLst>
      <p:ext uri="{BB962C8B-B14F-4D97-AF65-F5344CB8AC3E}">
        <p14:creationId xmlns:p14="http://schemas.microsoft.com/office/powerpoint/2010/main" val="3704049887"/>
      </p:ext>
    </p:extLst>
  </p:cSld>
  <p:clrMap bg1="lt1" tx1="dk1" bg2="lt2" tx2="dk2" accent1="accent1" accent2="accent2" accent3="accent3" accent4="accent4" accent5="accent5" accent6="accent6" hlink="hlink" folHlink="folHlink"/>
  <p:sldLayoutIdLst>
    <p:sldLayoutId id="2147483666" r:id="rId1"/>
  </p:sldLayoutIdLst>
  <p:timing>
    <p:tnLst>
      <p:par>
        <p:cTn xmlns:p14="http://schemas.microsoft.com/office/powerpoint/2010/main" id="1" dur="indefinite" restart="never" nodeType="tmRoot"/>
      </p:par>
    </p:tnLst>
  </p:timing>
  <p:hf hd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230188" indent="-230188" algn="l" defTabSz="914400" rtl="0" eaLnBrk="1" latinLnBrk="0" hangingPunct="1">
        <a:spcBef>
          <a:spcPct val="20000"/>
        </a:spcBef>
        <a:buFont typeface="Arial" pitchFamily="34" charset="0"/>
        <a:buChar char="•"/>
        <a:defRPr sz="3200" kern="1200">
          <a:solidFill>
            <a:schemeClr val="tx1"/>
          </a:solidFill>
          <a:latin typeface="+mj-lt"/>
          <a:ea typeface="+mn-ea"/>
          <a:cs typeface="+mn-cs"/>
        </a:defRPr>
      </a:lvl1pPr>
      <a:lvl2pPr marL="461963" indent="-231775" algn="l" defTabSz="914400" rtl="0" eaLnBrk="1" latinLnBrk="0" hangingPunct="1">
        <a:spcBef>
          <a:spcPct val="20000"/>
        </a:spcBef>
        <a:buFont typeface="Arial" pitchFamily="34" charset="0"/>
        <a:buChar char="•"/>
        <a:defRPr sz="2800" kern="1200">
          <a:solidFill>
            <a:schemeClr val="tx1"/>
          </a:solidFill>
          <a:latin typeface="+mj-lt"/>
          <a:ea typeface="+mn-ea"/>
          <a:cs typeface="+mn-cs"/>
        </a:defRPr>
      </a:lvl2pPr>
      <a:lvl3pPr marL="684213" indent="-222250" algn="l" defTabSz="914400" rtl="0" eaLnBrk="1" latinLnBrk="0" hangingPunct="1">
        <a:spcBef>
          <a:spcPct val="20000"/>
        </a:spcBef>
        <a:buFont typeface="Arial" pitchFamily="34" charset="0"/>
        <a:buChar char="•"/>
        <a:defRPr sz="2400" kern="1200">
          <a:solidFill>
            <a:schemeClr val="tx1"/>
          </a:solidFill>
          <a:latin typeface="+mj-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j-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j-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5.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pic>
        <p:nvPicPr>
          <p:cNvPr id="7" name="Picture 6" descr="Chalkboard-Box-Header.png"/>
          <p:cNvPicPr>
            <a:picLocks noChangeAspect="1"/>
          </p:cNvPicPr>
          <p:nvPr userDrawn="1"/>
        </p:nvPicPr>
        <p:blipFill>
          <a:blip r:embed="rId3" cstate="print"/>
          <a:stretch>
            <a:fillRect/>
          </a:stretch>
        </p:blipFill>
        <p:spPr>
          <a:xfrm>
            <a:off x="0" y="0"/>
            <a:ext cx="9144000" cy="1270000"/>
          </a:xfrm>
          <a:prstGeom prst="rect">
            <a:avLst/>
          </a:prstGeom>
        </p:spPr>
      </p:pic>
      <p:pic>
        <p:nvPicPr>
          <p:cNvPr id="8" name="Picture 7" descr="Chalkboard-Box-Footer-Blue.png"/>
          <p:cNvPicPr>
            <a:picLocks noChangeAspect="1"/>
          </p:cNvPicPr>
          <p:nvPr userDrawn="1"/>
        </p:nvPicPr>
        <p:blipFill>
          <a:blip r:embed="rId4" cstate="print"/>
          <a:stretch>
            <a:fillRect/>
          </a:stretch>
        </p:blipFill>
        <p:spPr>
          <a:xfrm>
            <a:off x="0" y="6477000"/>
            <a:ext cx="9144000" cy="419099"/>
          </a:xfrm>
          <a:prstGeom prst="rect">
            <a:avLst/>
          </a:prstGeom>
        </p:spPr>
      </p:pic>
      <p:sp>
        <p:nvSpPr>
          <p:cNvPr id="3" name="Text Placeholder 2"/>
          <p:cNvSpPr>
            <a:spLocks noGrp="1"/>
          </p:cNvSpPr>
          <p:nvPr>
            <p:ph type="body" idx="1"/>
          </p:nvPr>
        </p:nvSpPr>
        <p:spPr>
          <a:xfrm>
            <a:off x="152400" y="1295400"/>
            <a:ext cx="8839200" cy="5105400"/>
          </a:xfrm>
          <a:prstGeom prst="rect">
            <a:avLst/>
          </a:prstGeom>
        </p:spPr>
        <p:txBody>
          <a:bodyPr vert="horz" lIns="91440" tIns="45720" rIns="91440" bIns="45720" rtlCol="0">
            <a:normAutofit/>
          </a:bodyPr>
          <a:lstStyle/>
          <a:p>
            <a:pPr lvl="0"/>
            <a:r>
              <a:rPr lang="en-US" dirty="0" smtClean="0"/>
              <a:t>Click to edit Master text styles</a:t>
            </a:r>
          </a:p>
          <a:p>
            <a:pPr lvl="1"/>
            <a:r>
              <a:rPr lang="en-US" dirty="0" smtClean="0"/>
              <a:t>Second level</a:t>
            </a:r>
          </a:p>
          <a:p>
            <a:pPr lvl="2"/>
            <a:r>
              <a:rPr lang="en-US" dirty="0" smtClean="0"/>
              <a:t>Third level</a:t>
            </a:r>
          </a:p>
        </p:txBody>
      </p:sp>
      <p:sp>
        <p:nvSpPr>
          <p:cNvPr id="6" name="Slide Number Placeholder 5"/>
          <p:cNvSpPr>
            <a:spLocks noGrp="1"/>
          </p:cNvSpPr>
          <p:nvPr>
            <p:ph type="sldNum" sz="quarter" idx="4"/>
          </p:nvPr>
        </p:nvSpPr>
        <p:spPr>
          <a:xfrm>
            <a:off x="7010400" y="6553200"/>
            <a:ext cx="2133600" cy="342899"/>
          </a:xfrm>
          <a:prstGeom prst="rect">
            <a:avLst/>
          </a:prstGeom>
        </p:spPr>
        <p:txBody>
          <a:bodyPr vert="horz" lIns="91440" tIns="45720" rIns="91440" bIns="45720" rtlCol="0" anchor="ctr"/>
          <a:lstStyle>
            <a:lvl1pPr algn="r">
              <a:defRPr sz="1200">
                <a:solidFill>
                  <a:schemeClr val="tx1">
                    <a:tint val="75000"/>
                  </a:schemeClr>
                </a:solidFill>
                <a:latin typeface="Steinem" pitchFamily="2" charset="0"/>
              </a:defRPr>
            </a:lvl1pPr>
          </a:lstStyle>
          <a:p>
            <a:fld id="{79BA4B8F-8B3F-4B52-9164-AF2CA95F68ED}" type="slidenum">
              <a:rPr lang="en-US" smtClean="0">
                <a:solidFill>
                  <a:prstClr val="black">
                    <a:tint val="75000"/>
                  </a:prstClr>
                </a:solidFill>
              </a:rPr>
              <a:pPr/>
              <a:t>‹#›</a:t>
            </a:fld>
            <a:endParaRPr lang="en-US" dirty="0">
              <a:solidFill>
                <a:prstClr val="black">
                  <a:tint val="75000"/>
                </a:prstClr>
              </a:solidFill>
            </a:endParaRPr>
          </a:p>
        </p:txBody>
      </p:sp>
      <p:sp>
        <p:nvSpPr>
          <p:cNvPr id="9" name="Footer Placeholder 4"/>
          <p:cNvSpPr>
            <a:spLocks noGrp="1"/>
          </p:cNvSpPr>
          <p:nvPr>
            <p:ph type="ftr" sz="quarter" idx="3"/>
          </p:nvPr>
        </p:nvSpPr>
        <p:spPr>
          <a:xfrm>
            <a:off x="152400" y="6553200"/>
            <a:ext cx="2895600" cy="342899"/>
          </a:xfrm>
          <a:prstGeom prst="rect">
            <a:avLst/>
          </a:prstGeom>
          <a:noFill/>
        </p:spPr>
        <p:txBody>
          <a:bodyPr/>
          <a:lstStyle>
            <a:lvl1pPr>
              <a:defRPr sz="1800">
                <a:solidFill>
                  <a:schemeClr val="bg2">
                    <a:lumMod val="50000"/>
                  </a:schemeClr>
                </a:solidFill>
                <a:latin typeface="Chalkduster" pitchFamily="66" charset="0"/>
              </a:defRPr>
            </a:lvl1pPr>
          </a:lstStyle>
          <a:p>
            <a:r>
              <a:rPr lang="en-US" dirty="0" smtClean="0">
                <a:solidFill>
                  <a:srgbClr val="EAEBDE">
                    <a:lumMod val="50000"/>
                  </a:srgbClr>
                </a:solidFill>
              </a:rPr>
              <a:t>Louisiana Believes</a:t>
            </a:r>
            <a:endParaRPr lang="en-US" dirty="0">
              <a:solidFill>
                <a:srgbClr val="EAEBDE">
                  <a:lumMod val="50000"/>
                </a:srgbClr>
              </a:solidFill>
            </a:endParaRPr>
          </a:p>
        </p:txBody>
      </p:sp>
    </p:spTree>
    <p:extLst>
      <p:ext uri="{BB962C8B-B14F-4D97-AF65-F5344CB8AC3E}">
        <p14:creationId xmlns:p14="http://schemas.microsoft.com/office/powerpoint/2010/main" val="1869054943"/>
      </p:ext>
    </p:extLst>
  </p:cSld>
  <p:clrMap bg1="lt1" tx1="dk1" bg2="lt2" tx2="dk2" accent1="accent1" accent2="accent2" accent3="accent3" accent4="accent4" accent5="accent5" accent6="accent6" hlink="hlink" folHlink="folHlink"/>
  <p:sldLayoutIdLst>
    <p:sldLayoutId id="2147483668" r:id="rId1"/>
  </p:sldLayoutIdLst>
  <p:timing>
    <p:tnLst>
      <p:par>
        <p:cTn xmlns:p14="http://schemas.microsoft.com/office/powerpoint/2010/main" id="1" dur="indefinite" restart="never" nodeType="tmRoot"/>
      </p:par>
    </p:tnLst>
  </p:timing>
  <p:hf hd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230188" indent="-230188" algn="l" defTabSz="914400" rtl="0" eaLnBrk="1" latinLnBrk="0" hangingPunct="1">
        <a:spcBef>
          <a:spcPct val="20000"/>
        </a:spcBef>
        <a:buFont typeface="Arial" pitchFamily="34" charset="0"/>
        <a:buChar char="•"/>
        <a:defRPr sz="3200" kern="1200">
          <a:solidFill>
            <a:schemeClr val="tx1"/>
          </a:solidFill>
          <a:latin typeface="+mj-lt"/>
          <a:ea typeface="+mn-ea"/>
          <a:cs typeface="+mn-cs"/>
        </a:defRPr>
      </a:lvl1pPr>
      <a:lvl2pPr marL="461963" indent="-231775" algn="l" defTabSz="914400" rtl="0" eaLnBrk="1" latinLnBrk="0" hangingPunct="1">
        <a:spcBef>
          <a:spcPct val="20000"/>
        </a:spcBef>
        <a:buFont typeface="Arial" pitchFamily="34" charset="0"/>
        <a:buChar char="•"/>
        <a:defRPr sz="2800" kern="1200">
          <a:solidFill>
            <a:schemeClr val="tx1"/>
          </a:solidFill>
          <a:latin typeface="+mj-lt"/>
          <a:ea typeface="+mn-ea"/>
          <a:cs typeface="+mn-cs"/>
        </a:defRPr>
      </a:lvl2pPr>
      <a:lvl3pPr marL="684213" indent="-222250" algn="l" defTabSz="914400" rtl="0" eaLnBrk="1" latinLnBrk="0" hangingPunct="1">
        <a:spcBef>
          <a:spcPct val="20000"/>
        </a:spcBef>
        <a:buFont typeface="Arial" pitchFamily="34" charset="0"/>
        <a:buChar char="•"/>
        <a:defRPr sz="2400" kern="1200">
          <a:solidFill>
            <a:schemeClr val="tx1"/>
          </a:solidFill>
          <a:latin typeface="+mj-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j-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j-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xml"/><Relationship Id="rId3" Type="http://schemas.openxmlformats.org/officeDocument/2006/relationships/image" Target="../media/image4.jpeg"/></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5.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6.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7.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8.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9.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0.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1.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2.xml"/><Relationship Id="rId3" Type="http://schemas.openxmlformats.org/officeDocument/2006/relationships/hyperlink" Target="http://www.louisianabelieves.com/academics/common-core-state-standards/louisiana's-transition-to-higher-expectations" TargetMode="Externa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3.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14.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5.xml"/></Relationships>
</file>

<file path=ppt/slides/_rels/slide19.xml.rels><?xml version="1.0" encoding="UTF-8" standalone="yes"?>
<Relationships xmlns="http://schemas.openxmlformats.org/package/2006/relationships"><Relationship Id="rId3" Type="http://schemas.openxmlformats.org/officeDocument/2006/relationships/hyperlink" Target="http://www.louisianabelieves.com/resources/classroom-support-toolbox/district-support-toolbox/school-results" TargetMode="External"/><Relationship Id="rId4" Type="http://schemas.openxmlformats.org/officeDocument/2006/relationships/hyperlink" Target="http://www.louisianabelieves.com/docs/default-source/teacher-toolbox-resources/transitional-9th-grade-promotion-policy-guidance.pdf?sfvrsn=4" TargetMode="External"/><Relationship Id="rId5" Type="http://schemas.openxmlformats.org/officeDocument/2006/relationships/hyperlink" Target="http://www.louisianabelieves.com/docs/default-source/course-choice/2014-high-school-planning-guidebook-(web).pdf?sfvrsn=8" TargetMode="External"/><Relationship Id="rId6" Type="http://schemas.openxmlformats.org/officeDocument/2006/relationships/hyperlink" Target="http://www.louisianabelieves.com/docs/default-source/assessment/jump-start-accountability-fact-sheet.pdf?sfvrsn=6" TargetMode="External"/><Relationship Id="rId7" Type="http://schemas.openxmlformats.org/officeDocument/2006/relationships/slide" Target="slide19.xml"/><Relationship Id="rId1" Type="http://schemas.openxmlformats.org/officeDocument/2006/relationships/slideLayout" Target="../slideLayouts/slideLayout1.xml"/><Relationship Id="rId2" Type="http://schemas.openxmlformats.org/officeDocument/2006/relationships/notesSlide" Target="../notesSlides/notesSlide16.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17.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8.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
        <p:nvSpPr>
          <p:cNvPr id="4" name="Rectangle 3"/>
          <p:cNvSpPr/>
          <p:nvPr/>
        </p:nvSpPr>
        <p:spPr>
          <a:xfrm>
            <a:off x="0" y="3843010"/>
            <a:ext cx="9144000" cy="1138773"/>
          </a:xfrm>
          <a:prstGeom prst="rect">
            <a:avLst/>
          </a:prstGeom>
        </p:spPr>
        <p:txBody>
          <a:bodyPr wrap="square" anchor="ctr">
            <a:spAutoFit/>
          </a:bodyPr>
          <a:lstStyle/>
          <a:p>
            <a:pPr algn="ctr"/>
            <a:r>
              <a:rPr lang="en-US" sz="3400" b="1" spc="300" dirty="0" smtClean="0">
                <a:latin typeface="Chalkduster" panose="020B0604020202020204" charset="0"/>
                <a:ea typeface="Steinem Unicode" pitchFamily="18" charset="2"/>
                <a:cs typeface="Chalkduster" panose="020B0604020202020204" charset="0"/>
              </a:rPr>
              <a:t>School Accountability</a:t>
            </a:r>
          </a:p>
          <a:p>
            <a:pPr algn="ctr"/>
            <a:r>
              <a:rPr lang="en-US" sz="3400" b="1" spc="300" dirty="0" smtClean="0">
                <a:latin typeface="Chalkduster" panose="020B0604020202020204" charset="0"/>
                <a:ea typeface="Steinem Unicode" pitchFamily="18" charset="2"/>
                <a:cs typeface="Chalkduster" panose="020B0604020202020204" charset="0"/>
              </a:rPr>
              <a:t>2015-16</a:t>
            </a:r>
            <a:endParaRPr lang="en-US" sz="3400" b="1" spc="300" dirty="0">
              <a:latin typeface="Chalkduster" panose="020B0604020202020204" charset="0"/>
              <a:ea typeface="Steinem Unicode" pitchFamily="18" charset="2"/>
              <a:cs typeface="Chalkduster" panose="020B0604020202020204" charset="0"/>
            </a:endParaRPr>
          </a:p>
        </p:txBody>
      </p:sp>
    </p:spTree>
    <p:extLst>
      <p:ext uri="{BB962C8B-B14F-4D97-AF65-F5344CB8AC3E}">
        <p14:creationId xmlns:p14="http://schemas.microsoft.com/office/powerpoint/2010/main" val="2643673273"/>
      </p:ext>
    </p:extLst>
  </p:cSld>
  <p:clrMapOvr>
    <a:masterClrMapping/>
  </p:clrMapOvr>
  <p:timing>
    <p:tnLst>
      <p:par>
        <p:cTn xmlns:p14="http://schemas.microsoft.com/office/powerpoint/2010/mai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TextBox 7"/>
          <p:cNvSpPr txBox="1"/>
          <p:nvPr/>
        </p:nvSpPr>
        <p:spPr>
          <a:xfrm>
            <a:off x="0" y="1295400"/>
            <a:ext cx="9144000" cy="584776"/>
          </a:xfrm>
          <a:prstGeom prst="rect">
            <a:avLst/>
          </a:prstGeom>
          <a:solidFill>
            <a:schemeClr val="accent2">
              <a:lumMod val="20000"/>
              <a:lumOff val="80000"/>
            </a:schemeClr>
          </a:solidFill>
        </p:spPr>
        <p:txBody>
          <a:bodyPr wrap="square" rtlCol="0">
            <a:spAutoFit/>
          </a:bodyPr>
          <a:lstStyle/>
          <a:p>
            <a:endParaRPr lang="en-US" sz="3200" dirty="0"/>
          </a:p>
        </p:txBody>
      </p:sp>
      <p:sp>
        <p:nvSpPr>
          <p:cNvPr id="2" name="Title 1"/>
          <p:cNvSpPr>
            <a:spLocks noGrp="1"/>
          </p:cNvSpPr>
          <p:nvPr>
            <p:ph type="title"/>
          </p:nvPr>
        </p:nvSpPr>
        <p:spPr/>
        <p:txBody>
          <a:bodyPr/>
          <a:lstStyle/>
          <a:p>
            <a:r>
              <a:rPr lang="en-US" sz="3500" b="1" dirty="0" smtClean="0"/>
              <a:t>Agenda</a:t>
            </a:r>
            <a:endParaRPr lang="en-US" sz="3500" b="1" dirty="0"/>
          </a:p>
        </p:txBody>
      </p:sp>
      <p:sp>
        <p:nvSpPr>
          <p:cNvPr id="3" name="Slide Number Placeholder 2"/>
          <p:cNvSpPr>
            <a:spLocks noGrp="1"/>
          </p:cNvSpPr>
          <p:nvPr>
            <p:ph type="sldNum" sz="quarter" idx="4"/>
          </p:nvPr>
        </p:nvSpPr>
        <p:spPr/>
        <p:txBody>
          <a:bodyPr/>
          <a:lstStyle/>
          <a:p>
            <a:fld id="{79BA4B8F-8B3F-4B52-9164-AF2CA95F68ED}" type="slidenum">
              <a:rPr lang="en-US" smtClean="0">
                <a:solidFill>
                  <a:prstClr val="black">
                    <a:tint val="75000"/>
                  </a:prstClr>
                </a:solidFill>
              </a:rPr>
              <a:pPr/>
              <a:t>2</a:t>
            </a:fld>
            <a:endParaRPr lang="en-US" dirty="0">
              <a:solidFill>
                <a:prstClr val="black">
                  <a:tint val="75000"/>
                </a:prstClr>
              </a:solidFill>
            </a:endParaRPr>
          </a:p>
        </p:txBody>
      </p:sp>
      <p:sp>
        <p:nvSpPr>
          <p:cNvPr id="4" name="Footer Placeholder 3"/>
          <p:cNvSpPr>
            <a:spLocks noGrp="1"/>
          </p:cNvSpPr>
          <p:nvPr>
            <p:ph type="ftr" sz="quarter" idx="3"/>
          </p:nvPr>
        </p:nvSpPr>
        <p:spPr/>
        <p:txBody>
          <a:bodyPr/>
          <a:lstStyle/>
          <a:p>
            <a:r>
              <a:rPr lang="en-US" smtClean="0">
                <a:solidFill>
                  <a:srgbClr val="EEECE1">
                    <a:lumMod val="50000"/>
                  </a:srgbClr>
                </a:solidFill>
              </a:rPr>
              <a:t>Louisiana Believes</a:t>
            </a:r>
            <a:endParaRPr lang="en-US" dirty="0">
              <a:solidFill>
                <a:srgbClr val="EEECE1">
                  <a:lumMod val="50000"/>
                </a:srgbClr>
              </a:solidFill>
            </a:endParaRPr>
          </a:p>
        </p:txBody>
      </p:sp>
      <p:sp>
        <p:nvSpPr>
          <p:cNvPr id="5" name="Content Placeholder 4"/>
          <p:cNvSpPr>
            <a:spLocks noGrp="1"/>
          </p:cNvSpPr>
          <p:nvPr>
            <p:ph sz="quarter" idx="10"/>
          </p:nvPr>
        </p:nvSpPr>
        <p:spPr>
          <a:xfrm>
            <a:off x="152400" y="1295400"/>
            <a:ext cx="8839200" cy="4876800"/>
          </a:xfrm>
          <a:ln>
            <a:noFill/>
          </a:ln>
        </p:spPr>
        <p:txBody>
          <a:bodyPr>
            <a:normAutofit/>
          </a:bodyPr>
          <a:lstStyle/>
          <a:p>
            <a:pPr algn="just">
              <a:spcBef>
                <a:spcPts val="1000"/>
              </a:spcBef>
              <a:spcAft>
                <a:spcPts val="1000"/>
              </a:spcAft>
            </a:pPr>
            <a:r>
              <a:rPr lang="en-US" sz="2400" dirty="0" smtClean="0">
                <a:latin typeface="Calibri"/>
                <a:cs typeface="Calibri"/>
              </a:rPr>
              <a:t>Objectives</a:t>
            </a:r>
          </a:p>
          <a:p>
            <a:pPr algn="just">
              <a:spcBef>
                <a:spcPts val="1000"/>
              </a:spcBef>
              <a:spcAft>
                <a:spcPts val="1000"/>
              </a:spcAft>
            </a:pPr>
            <a:r>
              <a:rPr lang="en-US" sz="2400" dirty="0" smtClean="0">
                <a:latin typeface="Calibri"/>
                <a:cs typeface="Calibri"/>
              </a:rPr>
              <a:t>High School Performance Scores</a:t>
            </a:r>
          </a:p>
          <a:p>
            <a:pPr algn="just">
              <a:spcBef>
                <a:spcPts val="1000"/>
              </a:spcBef>
              <a:spcAft>
                <a:spcPts val="1000"/>
              </a:spcAft>
            </a:pPr>
            <a:r>
              <a:rPr lang="en-US" sz="2400" dirty="0" smtClean="0">
                <a:latin typeface="Calibri"/>
                <a:cs typeface="Calibri"/>
              </a:rPr>
              <a:t>Planning, Support, and Resources</a:t>
            </a:r>
          </a:p>
          <a:p>
            <a:pPr algn="just">
              <a:spcBef>
                <a:spcPts val="1000"/>
              </a:spcBef>
              <a:spcAft>
                <a:spcPts val="1000"/>
              </a:spcAft>
            </a:pPr>
            <a:r>
              <a:rPr lang="en-US" sz="2400" dirty="0" smtClean="0">
                <a:latin typeface="Calibri"/>
                <a:cs typeface="Calibri"/>
              </a:rPr>
              <a:t>Contacts</a:t>
            </a:r>
          </a:p>
          <a:p>
            <a:pPr marL="461963" lvl="2" indent="0">
              <a:buNone/>
            </a:pPr>
            <a:endParaRPr lang="en-US" sz="2000" dirty="0" smtClean="0">
              <a:latin typeface="Calibri"/>
              <a:cs typeface="Calibri"/>
            </a:endParaRPr>
          </a:p>
          <a:p>
            <a:pPr lvl="2">
              <a:buFont typeface="Arial"/>
              <a:buChar char="•"/>
            </a:pPr>
            <a:endParaRPr lang="en-US" sz="2000" dirty="0">
              <a:latin typeface="Calibri"/>
              <a:cs typeface="Calibri"/>
            </a:endParaRPr>
          </a:p>
        </p:txBody>
      </p:sp>
    </p:spTree>
    <p:extLst>
      <p:ext uri="{BB962C8B-B14F-4D97-AF65-F5344CB8AC3E}">
        <p14:creationId xmlns:p14="http://schemas.microsoft.com/office/powerpoint/2010/main" val="2693318447"/>
      </p:ext>
    </p:extLst>
  </p:cSld>
  <p:clrMapOvr>
    <a:masterClrMapping/>
  </p:clrMapOvr>
  <p:timing>
    <p:tnLst>
      <p:par>
        <p:cTn xmlns:p14="http://schemas.microsoft.com/office/powerpoint/2010/mai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z="3500" b="1" dirty="0" smtClean="0"/>
              <a:t>Objectives</a:t>
            </a:r>
            <a:endParaRPr lang="en-US" sz="3500" b="1" dirty="0"/>
          </a:p>
        </p:txBody>
      </p:sp>
      <p:sp>
        <p:nvSpPr>
          <p:cNvPr id="3" name="Slide Number Placeholder 2"/>
          <p:cNvSpPr>
            <a:spLocks noGrp="1"/>
          </p:cNvSpPr>
          <p:nvPr>
            <p:ph type="sldNum" sz="quarter" idx="4"/>
          </p:nvPr>
        </p:nvSpPr>
        <p:spPr/>
        <p:txBody>
          <a:bodyPr/>
          <a:lstStyle/>
          <a:p>
            <a:fld id="{79BA4B8F-8B3F-4B52-9164-AF2CA95F68ED}" type="slidenum">
              <a:rPr lang="en-US" smtClean="0">
                <a:solidFill>
                  <a:prstClr val="black">
                    <a:tint val="75000"/>
                  </a:prstClr>
                </a:solidFill>
              </a:rPr>
              <a:pPr/>
              <a:t>3</a:t>
            </a:fld>
            <a:endParaRPr lang="en-US" dirty="0">
              <a:solidFill>
                <a:prstClr val="black">
                  <a:tint val="75000"/>
                </a:prstClr>
              </a:solidFill>
            </a:endParaRPr>
          </a:p>
        </p:txBody>
      </p:sp>
      <p:sp>
        <p:nvSpPr>
          <p:cNvPr id="4" name="Footer Placeholder 3"/>
          <p:cNvSpPr>
            <a:spLocks noGrp="1"/>
          </p:cNvSpPr>
          <p:nvPr>
            <p:ph type="ftr" sz="quarter" idx="3"/>
          </p:nvPr>
        </p:nvSpPr>
        <p:spPr/>
        <p:txBody>
          <a:bodyPr/>
          <a:lstStyle/>
          <a:p>
            <a:r>
              <a:rPr lang="en-US" smtClean="0">
                <a:solidFill>
                  <a:srgbClr val="EEECE1">
                    <a:lumMod val="50000"/>
                  </a:srgbClr>
                </a:solidFill>
              </a:rPr>
              <a:t>Louisiana Believes</a:t>
            </a:r>
            <a:endParaRPr lang="en-US" dirty="0">
              <a:solidFill>
                <a:srgbClr val="EEECE1">
                  <a:lumMod val="50000"/>
                </a:srgbClr>
              </a:solidFill>
            </a:endParaRPr>
          </a:p>
        </p:txBody>
      </p:sp>
      <p:sp>
        <p:nvSpPr>
          <p:cNvPr id="5" name="Content Placeholder 4"/>
          <p:cNvSpPr>
            <a:spLocks noGrp="1"/>
          </p:cNvSpPr>
          <p:nvPr>
            <p:ph sz="quarter" idx="10"/>
          </p:nvPr>
        </p:nvSpPr>
        <p:spPr/>
        <p:txBody>
          <a:bodyPr>
            <a:normAutofit/>
          </a:bodyPr>
          <a:lstStyle/>
          <a:p>
            <a:pPr marL="0" indent="0">
              <a:spcBef>
                <a:spcPts val="600"/>
              </a:spcBef>
              <a:spcAft>
                <a:spcPts val="600"/>
              </a:spcAft>
              <a:buNone/>
            </a:pPr>
            <a:r>
              <a:rPr lang="en-US" sz="1800" b="1" dirty="0" smtClean="0"/>
              <a:t>Session Overview and Objectives</a:t>
            </a:r>
          </a:p>
          <a:p>
            <a:pPr marL="0" indent="0">
              <a:spcBef>
                <a:spcPts val="600"/>
              </a:spcBef>
              <a:spcAft>
                <a:spcPts val="600"/>
              </a:spcAft>
              <a:buNone/>
            </a:pPr>
            <a:r>
              <a:rPr lang="en-US" sz="1800" dirty="0" smtClean="0"/>
              <a:t>The school performance score (SPS) represents student performance including important indicators of assessment and readiness, graduation, diploma strength, and progress.</a:t>
            </a:r>
          </a:p>
          <a:p>
            <a:pPr marL="0" indent="0">
              <a:spcBef>
                <a:spcPts val="600"/>
              </a:spcBef>
              <a:spcAft>
                <a:spcPts val="600"/>
              </a:spcAft>
              <a:buNone/>
            </a:pPr>
            <a:r>
              <a:rPr lang="en-US" sz="1800" dirty="0" smtClean="0"/>
              <a:t>This presentation will:</a:t>
            </a:r>
          </a:p>
          <a:p>
            <a:pPr lvl="2">
              <a:spcBef>
                <a:spcPts val="600"/>
              </a:spcBef>
              <a:spcAft>
                <a:spcPts val="600"/>
              </a:spcAft>
              <a:buFont typeface="Arial"/>
              <a:buChar char="•"/>
            </a:pPr>
            <a:r>
              <a:rPr lang="en-US" sz="1800" dirty="0" smtClean="0"/>
              <a:t>Review parts of student performance that make up the SPS and policies associated with the SPS calculations for 2015-2016 (2016 SPS)</a:t>
            </a:r>
          </a:p>
          <a:p>
            <a:pPr lvl="2">
              <a:spcBef>
                <a:spcPts val="600"/>
              </a:spcBef>
              <a:spcAft>
                <a:spcPts val="600"/>
              </a:spcAft>
              <a:buFont typeface="Arial"/>
              <a:buChar char="•"/>
            </a:pPr>
            <a:r>
              <a:rPr lang="en-US" sz="1800" dirty="0" smtClean="0"/>
              <a:t>Highlight policy updates related to the calculation of school performance scores</a:t>
            </a:r>
          </a:p>
          <a:p>
            <a:pPr lvl="2">
              <a:spcBef>
                <a:spcPts val="600"/>
              </a:spcBef>
              <a:spcAft>
                <a:spcPts val="600"/>
              </a:spcAft>
              <a:buFont typeface="Arial"/>
              <a:buChar char="•"/>
            </a:pPr>
            <a:r>
              <a:rPr lang="en-US" sz="1800" dirty="0" smtClean="0"/>
              <a:t>Highlight resources that will facilitate planning and understanding of school accountability</a:t>
            </a:r>
          </a:p>
          <a:p>
            <a:pPr marL="7938" indent="0">
              <a:spcBef>
                <a:spcPts val="600"/>
              </a:spcBef>
              <a:spcAft>
                <a:spcPts val="600"/>
              </a:spcAft>
              <a:buNone/>
            </a:pPr>
            <a:endParaRPr lang="en-US" sz="1800" dirty="0" smtClean="0"/>
          </a:p>
          <a:p>
            <a:pPr marL="7938" indent="0">
              <a:spcBef>
                <a:spcPts val="600"/>
              </a:spcBef>
              <a:spcAft>
                <a:spcPts val="600"/>
              </a:spcAft>
              <a:buNone/>
            </a:pPr>
            <a:endParaRPr lang="en-US" dirty="0" smtClean="0"/>
          </a:p>
          <a:p>
            <a:pPr lvl="2">
              <a:buFont typeface="Arial"/>
              <a:buChar char="•"/>
            </a:pPr>
            <a:endParaRPr lang="en-US" dirty="0"/>
          </a:p>
        </p:txBody>
      </p:sp>
    </p:spTree>
    <p:extLst>
      <p:ext uri="{BB962C8B-B14F-4D97-AF65-F5344CB8AC3E}">
        <p14:creationId xmlns:p14="http://schemas.microsoft.com/office/powerpoint/2010/main" val="3388756168"/>
      </p:ext>
    </p:extLst>
  </p:cSld>
  <p:clrMapOvr>
    <a:masterClrMapping/>
  </p:clrMapOvr>
  <p:timing>
    <p:tnLst>
      <p:par>
        <p:cTn xmlns:p14="http://schemas.microsoft.com/office/powerpoint/2010/mai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TextBox 7"/>
          <p:cNvSpPr txBox="1"/>
          <p:nvPr/>
        </p:nvSpPr>
        <p:spPr>
          <a:xfrm>
            <a:off x="0" y="1905000"/>
            <a:ext cx="9144000" cy="584776"/>
          </a:xfrm>
          <a:prstGeom prst="rect">
            <a:avLst/>
          </a:prstGeom>
          <a:solidFill>
            <a:schemeClr val="accent2">
              <a:lumMod val="20000"/>
              <a:lumOff val="80000"/>
            </a:schemeClr>
          </a:solidFill>
        </p:spPr>
        <p:txBody>
          <a:bodyPr wrap="square" rtlCol="0">
            <a:spAutoFit/>
          </a:bodyPr>
          <a:lstStyle/>
          <a:p>
            <a:endParaRPr lang="en-US" sz="3200" dirty="0"/>
          </a:p>
        </p:txBody>
      </p:sp>
      <p:sp>
        <p:nvSpPr>
          <p:cNvPr id="2" name="Title 1"/>
          <p:cNvSpPr>
            <a:spLocks noGrp="1"/>
          </p:cNvSpPr>
          <p:nvPr>
            <p:ph type="title"/>
          </p:nvPr>
        </p:nvSpPr>
        <p:spPr/>
        <p:txBody>
          <a:bodyPr/>
          <a:lstStyle/>
          <a:p>
            <a:r>
              <a:rPr lang="en-US" sz="3500" b="1" dirty="0" smtClean="0"/>
              <a:t>Agenda</a:t>
            </a:r>
            <a:endParaRPr lang="en-US" sz="3500" b="1" dirty="0"/>
          </a:p>
        </p:txBody>
      </p:sp>
      <p:sp>
        <p:nvSpPr>
          <p:cNvPr id="3" name="Slide Number Placeholder 2"/>
          <p:cNvSpPr>
            <a:spLocks noGrp="1"/>
          </p:cNvSpPr>
          <p:nvPr>
            <p:ph type="sldNum" sz="quarter" idx="4"/>
          </p:nvPr>
        </p:nvSpPr>
        <p:spPr/>
        <p:txBody>
          <a:bodyPr/>
          <a:lstStyle/>
          <a:p>
            <a:fld id="{79BA4B8F-8B3F-4B52-9164-AF2CA95F68ED}" type="slidenum">
              <a:rPr lang="en-US" smtClean="0">
                <a:solidFill>
                  <a:prstClr val="black">
                    <a:tint val="75000"/>
                  </a:prstClr>
                </a:solidFill>
              </a:rPr>
              <a:pPr/>
              <a:t>4</a:t>
            </a:fld>
            <a:endParaRPr lang="en-US" dirty="0">
              <a:solidFill>
                <a:prstClr val="black">
                  <a:tint val="75000"/>
                </a:prstClr>
              </a:solidFill>
            </a:endParaRPr>
          </a:p>
        </p:txBody>
      </p:sp>
      <p:sp>
        <p:nvSpPr>
          <p:cNvPr id="4" name="Footer Placeholder 3"/>
          <p:cNvSpPr>
            <a:spLocks noGrp="1"/>
          </p:cNvSpPr>
          <p:nvPr>
            <p:ph type="ftr" sz="quarter" idx="3"/>
          </p:nvPr>
        </p:nvSpPr>
        <p:spPr/>
        <p:txBody>
          <a:bodyPr/>
          <a:lstStyle/>
          <a:p>
            <a:r>
              <a:rPr lang="en-US" smtClean="0">
                <a:solidFill>
                  <a:srgbClr val="EEECE1">
                    <a:lumMod val="50000"/>
                  </a:srgbClr>
                </a:solidFill>
              </a:rPr>
              <a:t>Louisiana Believes</a:t>
            </a:r>
            <a:endParaRPr lang="en-US" dirty="0">
              <a:solidFill>
                <a:srgbClr val="EEECE1">
                  <a:lumMod val="50000"/>
                </a:srgbClr>
              </a:solidFill>
            </a:endParaRPr>
          </a:p>
        </p:txBody>
      </p:sp>
      <p:sp>
        <p:nvSpPr>
          <p:cNvPr id="5" name="Content Placeholder 4"/>
          <p:cNvSpPr>
            <a:spLocks noGrp="1"/>
          </p:cNvSpPr>
          <p:nvPr>
            <p:ph sz="quarter" idx="10"/>
          </p:nvPr>
        </p:nvSpPr>
        <p:spPr>
          <a:xfrm>
            <a:off x="152400" y="1295400"/>
            <a:ext cx="8839200" cy="4876800"/>
          </a:xfrm>
          <a:ln>
            <a:noFill/>
          </a:ln>
        </p:spPr>
        <p:txBody>
          <a:bodyPr>
            <a:normAutofit/>
          </a:bodyPr>
          <a:lstStyle/>
          <a:p>
            <a:pPr algn="just">
              <a:spcBef>
                <a:spcPts val="1000"/>
              </a:spcBef>
              <a:spcAft>
                <a:spcPts val="1000"/>
              </a:spcAft>
            </a:pPr>
            <a:r>
              <a:rPr lang="en-US" sz="2400" dirty="0" smtClean="0">
                <a:latin typeface="Calibri"/>
                <a:cs typeface="Calibri"/>
              </a:rPr>
              <a:t>Objectives</a:t>
            </a:r>
          </a:p>
          <a:p>
            <a:pPr algn="just">
              <a:spcBef>
                <a:spcPts val="1000"/>
              </a:spcBef>
              <a:spcAft>
                <a:spcPts val="1000"/>
              </a:spcAft>
            </a:pPr>
            <a:r>
              <a:rPr lang="en-US" sz="2400" dirty="0" smtClean="0">
                <a:latin typeface="Calibri"/>
                <a:cs typeface="Calibri"/>
              </a:rPr>
              <a:t>High School Performance Scores</a:t>
            </a:r>
          </a:p>
          <a:p>
            <a:pPr algn="just">
              <a:spcBef>
                <a:spcPts val="1000"/>
              </a:spcBef>
              <a:spcAft>
                <a:spcPts val="1000"/>
              </a:spcAft>
            </a:pPr>
            <a:r>
              <a:rPr lang="en-US" sz="2400" dirty="0" smtClean="0">
                <a:latin typeface="Calibri"/>
                <a:cs typeface="Calibri"/>
              </a:rPr>
              <a:t>Planning, Support, and Resources</a:t>
            </a:r>
          </a:p>
          <a:p>
            <a:pPr algn="just">
              <a:spcBef>
                <a:spcPts val="1000"/>
              </a:spcBef>
              <a:spcAft>
                <a:spcPts val="1000"/>
              </a:spcAft>
            </a:pPr>
            <a:r>
              <a:rPr lang="en-US" sz="2400" dirty="0" smtClean="0">
                <a:latin typeface="Calibri"/>
                <a:cs typeface="Calibri"/>
              </a:rPr>
              <a:t>Contacts</a:t>
            </a:r>
          </a:p>
          <a:p>
            <a:pPr marL="461963" lvl="2" indent="0">
              <a:buNone/>
            </a:pPr>
            <a:endParaRPr lang="en-US" sz="2000" dirty="0" smtClean="0">
              <a:latin typeface="Calibri"/>
              <a:cs typeface="Calibri"/>
            </a:endParaRPr>
          </a:p>
          <a:p>
            <a:pPr lvl="2">
              <a:buFont typeface="Arial"/>
              <a:buChar char="•"/>
            </a:pPr>
            <a:endParaRPr lang="en-US" sz="2000" dirty="0">
              <a:latin typeface="Calibri"/>
              <a:cs typeface="Calibri"/>
            </a:endParaRPr>
          </a:p>
        </p:txBody>
      </p:sp>
    </p:spTree>
    <p:extLst>
      <p:ext uri="{BB962C8B-B14F-4D97-AF65-F5344CB8AC3E}">
        <p14:creationId xmlns:p14="http://schemas.microsoft.com/office/powerpoint/2010/main" val="293377989"/>
      </p:ext>
    </p:extLst>
  </p:cSld>
  <p:clrMapOvr>
    <a:masterClrMapping/>
  </p:clrMapOvr>
  <p:timing>
    <p:tnLst>
      <p:par>
        <p:cTn xmlns:p14="http://schemas.microsoft.com/office/powerpoint/2010/mai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Calculators</a:t>
            </a:r>
            <a:endParaRPr lang="en-US" dirty="0"/>
          </a:p>
        </p:txBody>
      </p:sp>
      <p:sp>
        <p:nvSpPr>
          <p:cNvPr id="3" name="Slide Number Placeholder 2"/>
          <p:cNvSpPr>
            <a:spLocks noGrp="1"/>
          </p:cNvSpPr>
          <p:nvPr>
            <p:ph type="sldNum" sz="quarter" idx="4"/>
          </p:nvPr>
        </p:nvSpPr>
        <p:spPr/>
        <p:txBody>
          <a:bodyPr/>
          <a:lstStyle/>
          <a:p>
            <a:fld id="{79BA4B8F-8B3F-4B52-9164-AF2CA95F68ED}" type="slidenum">
              <a:rPr lang="en-US" smtClean="0">
                <a:solidFill>
                  <a:prstClr val="black">
                    <a:tint val="75000"/>
                  </a:prstClr>
                </a:solidFill>
              </a:rPr>
              <a:pPr/>
              <a:t>5</a:t>
            </a:fld>
            <a:endParaRPr lang="en-US" dirty="0">
              <a:solidFill>
                <a:prstClr val="black">
                  <a:tint val="75000"/>
                </a:prstClr>
              </a:solidFill>
            </a:endParaRPr>
          </a:p>
        </p:txBody>
      </p:sp>
      <p:sp>
        <p:nvSpPr>
          <p:cNvPr id="4" name="Footer Placeholder 3"/>
          <p:cNvSpPr>
            <a:spLocks noGrp="1"/>
          </p:cNvSpPr>
          <p:nvPr>
            <p:ph type="ftr" sz="quarter" idx="3"/>
          </p:nvPr>
        </p:nvSpPr>
        <p:spPr/>
        <p:txBody>
          <a:bodyPr/>
          <a:lstStyle/>
          <a:p>
            <a:r>
              <a:rPr lang="en-US" smtClean="0">
                <a:solidFill>
                  <a:srgbClr val="EEECE1">
                    <a:lumMod val="50000"/>
                  </a:srgbClr>
                </a:solidFill>
              </a:rPr>
              <a:t>Louisiana Believes</a:t>
            </a:r>
            <a:endParaRPr lang="en-US" dirty="0">
              <a:solidFill>
                <a:srgbClr val="EEECE1">
                  <a:lumMod val="50000"/>
                </a:srgbClr>
              </a:solidFill>
            </a:endParaRPr>
          </a:p>
        </p:txBody>
      </p:sp>
      <p:sp>
        <p:nvSpPr>
          <p:cNvPr id="5" name="Content Placeholder 4"/>
          <p:cNvSpPr>
            <a:spLocks noGrp="1"/>
          </p:cNvSpPr>
          <p:nvPr>
            <p:ph sz="quarter" idx="10"/>
          </p:nvPr>
        </p:nvSpPr>
        <p:spPr/>
        <p:txBody>
          <a:bodyPr/>
          <a:lstStyle/>
          <a:p>
            <a:r>
              <a:rPr lang="en-US" dirty="0"/>
              <a:t>http://www.louisianabelieves.com/resources/library/data-center</a:t>
            </a:r>
          </a:p>
        </p:txBody>
      </p:sp>
    </p:spTree>
    <p:extLst>
      <p:ext uri="{BB962C8B-B14F-4D97-AF65-F5344CB8AC3E}">
        <p14:creationId xmlns:p14="http://schemas.microsoft.com/office/powerpoint/2010/main" val="3714652179"/>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z="3600" b="1" dirty="0" smtClean="0"/>
              <a:t>High School SPS: Accountability</a:t>
            </a:r>
            <a:endParaRPr lang="en-US" sz="3600" b="1" dirty="0"/>
          </a:p>
        </p:txBody>
      </p:sp>
      <p:sp>
        <p:nvSpPr>
          <p:cNvPr id="5" name="Content Placeholder 2"/>
          <p:cNvSpPr txBox="1">
            <a:spLocks/>
          </p:cNvSpPr>
          <p:nvPr/>
        </p:nvSpPr>
        <p:spPr>
          <a:xfrm>
            <a:off x="152400" y="1219200"/>
            <a:ext cx="8839200" cy="3200400"/>
          </a:xfrm>
          <a:prstGeom prst="rect">
            <a:avLst/>
          </a:prstGeom>
        </p:spPr>
        <p:txBody>
          <a:bodyPr vert="horz" lIns="91440" tIns="45720" rIns="91440" bIns="45720" rtlCol="0">
            <a:normAutofit/>
          </a:bodyPr>
          <a:lstStyle>
            <a:lvl1pPr marL="230188" indent="-230188" algn="l" defTabSz="914400" rtl="0" eaLnBrk="1" latinLnBrk="0" hangingPunct="1">
              <a:spcBef>
                <a:spcPct val="20000"/>
              </a:spcBef>
              <a:buFont typeface="Arial" pitchFamily="34" charset="0"/>
              <a:buChar char="•"/>
              <a:defRPr sz="3200" kern="1200">
                <a:solidFill>
                  <a:schemeClr val="tx1"/>
                </a:solidFill>
                <a:latin typeface="+mj-lt"/>
                <a:ea typeface="+mn-ea"/>
                <a:cs typeface="+mn-cs"/>
              </a:defRPr>
            </a:lvl1pPr>
            <a:lvl2pPr marL="461963" indent="-231775" algn="l" defTabSz="914400" rtl="0" eaLnBrk="1" latinLnBrk="0" hangingPunct="1">
              <a:spcBef>
                <a:spcPct val="20000"/>
              </a:spcBef>
              <a:buFont typeface="Arial" pitchFamily="34" charset="0"/>
              <a:buChar char="•"/>
              <a:defRPr sz="2800" kern="1200">
                <a:solidFill>
                  <a:schemeClr val="tx1"/>
                </a:solidFill>
                <a:latin typeface="+mj-lt"/>
                <a:ea typeface="+mn-ea"/>
                <a:cs typeface="+mn-cs"/>
              </a:defRPr>
            </a:lvl2pPr>
            <a:lvl3pPr marL="684213" indent="-222250" algn="l" defTabSz="914400" rtl="0" eaLnBrk="1" latinLnBrk="0" hangingPunct="1">
              <a:spcBef>
                <a:spcPct val="20000"/>
              </a:spcBef>
              <a:buFont typeface="Arial" pitchFamily="34" charset="0"/>
              <a:buChar char="•"/>
              <a:defRPr sz="2400" kern="1200">
                <a:solidFill>
                  <a:schemeClr val="tx1"/>
                </a:solidFill>
                <a:latin typeface="+mj-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j-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j-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indent="0">
              <a:spcBef>
                <a:spcPts val="600"/>
              </a:spcBef>
              <a:spcAft>
                <a:spcPts val="600"/>
              </a:spcAft>
              <a:buNone/>
            </a:pPr>
            <a:r>
              <a:rPr lang="en-US" sz="1800" b="1" dirty="0" smtClean="0"/>
              <a:t>System Overview</a:t>
            </a:r>
            <a:endParaRPr lang="en-US" sz="1800" b="1" dirty="0"/>
          </a:p>
          <a:p>
            <a:pPr marL="0" indent="0">
              <a:spcBef>
                <a:spcPts val="600"/>
              </a:spcBef>
              <a:spcAft>
                <a:spcPts val="600"/>
              </a:spcAft>
              <a:buNone/>
            </a:pPr>
            <a:r>
              <a:rPr lang="en-US" sz="1800" dirty="0"/>
              <a:t>F</a:t>
            </a:r>
            <a:r>
              <a:rPr lang="en-US" sz="1800" dirty="0" smtClean="0"/>
              <a:t>or schools </a:t>
            </a:r>
            <a:r>
              <a:rPr lang="en-US" sz="1800" dirty="0"/>
              <a:t>with grades </a:t>
            </a:r>
            <a:r>
              <a:rPr lang="en-US" sz="1800" dirty="0" smtClean="0"/>
              <a:t>9-12, the accountability system </a:t>
            </a:r>
            <a:r>
              <a:rPr lang="en-US" sz="1800" dirty="0"/>
              <a:t>includes student assessment </a:t>
            </a:r>
            <a:r>
              <a:rPr lang="en-US" sz="1800" dirty="0" smtClean="0"/>
              <a:t>performance on both EOC and ACT, progress points, cohort graduation rate, and strength of diploma (graduation index).</a:t>
            </a:r>
            <a:endParaRPr lang="en-US" sz="1800" dirty="0"/>
          </a:p>
          <a:p>
            <a:pPr marL="0" indent="0">
              <a:buFont typeface="Arial" pitchFamily="34" charset="0"/>
              <a:buNone/>
            </a:pPr>
            <a:endParaRPr lang="en-US" sz="1800" dirty="0" smtClean="0"/>
          </a:p>
        </p:txBody>
      </p:sp>
      <p:graphicFrame>
        <p:nvGraphicFramePr>
          <p:cNvPr id="8" name="Table 7"/>
          <p:cNvGraphicFramePr>
            <a:graphicFrameLocks noGrp="1"/>
          </p:cNvGraphicFramePr>
          <p:nvPr>
            <p:extLst>
              <p:ext uri="{D42A27DB-BD31-4B8C-83A1-F6EECF244321}">
                <p14:modId xmlns:p14="http://schemas.microsoft.com/office/powerpoint/2010/main" val="2299529312"/>
              </p:ext>
            </p:extLst>
          </p:nvPr>
        </p:nvGraphicFramePr>
        <p:xfrm>
          <a:off x="1066800" y="2819400"/>
          <a:ext cx="6781800" cy="3057714"/>
        </p:xfrm>
        <a:graphic>
          <a:graphicData uri="http://schemas.openxmlformats.org/drawingml/2006/table">
            <a:tbl>
              <a:tblPr firstRow="1" bandRow="1">
                <a:tableStyleId>{FABFCF23-3B69-468F-B69F-88F6DE6A72F2}</a:tableStyleId>
              </a:tblPr>
              <a:tblGrid>
                <a:gridCol w="3390900"/>
                <a:gridCol w="3390900"/>
              </a:tblGrid>
              <a:tr h="433642">
                <a:tc gridSpan="2">
                  <a:txBody>
                    <a:bodyPr/>
                    <a:lstStyle/>
                    <a:p>
                      <a:pPr algn="ctr"/>
                      <a:r>
                        <a:rPr lang="en-US" dirty="0" smtClean="0"/>
                        <a:t>Grades 9-12</a:t>
                      </a:r>
                      <a:endParaRPr lang="en-US" dirty="0"/>
                    </a:p>
                  </a:txBody>
                  <a:tcPr/>
                </a:tc>
                <a:tc hMerge="1">
                  <a:txBody>
                    <a:bodyPr/>
                    <a:lstStyle/>
                    <a:p>
                      <a:pPr algn="ctr"/>
                      <a:endParaRPr lang="en-US" dirty="0"/>
                    </a:p>
                  </a:txBody>
                  <a:tcPr/>
                </a:tc>
              </a:tr>
              <a:tr h="433642">
                <a:tc>
                  <a:txBody>
                    <a:bodyPr/>
                    <a:lstStyle/>
                    <a:p>
                      <a:pPr algn="ctr"/>
                      <a:r>
                        <a:rPr lang="en-US" dirty="0" smtClean="0"/>
                        <a:t>Assessment</a:t>
                      </a:r>
                      <a:endParaRPr lang="en-US" dirty="0"/>
                    </a:p>
                  </a:txBody>
                  <a:tcPr/>
                </a:tc>
                <a:tc>
                  <a:txBody>
                    <a:bodyPr/>
                    <a:lstStyle/>
                    <a:p>
                      <a:pPr algn="ctr"/>
                      <a:r>
                        <a:rPr lang="en-US" dirty="0" smtClean="0"/>
                        <a:t>25%</a:t>
                      </a:r>
                      <a:endParaRPr lang="en-US" dirty="0"/>
                    </a:p>
                  </a:txBody>
                  <a:tcPr/>
                </a:tc>
              </a:tr>
              <a:tr h="433642">
                <a:tc>
                  <a:txBody>
                    <a:bodyPr/>
                    <a:lstStyle/>
                    <a:p>
                      <a:pPr algn="ctr"/>
                      <a:r>
                        <a:rPr lang="en-US" dirty="0" smtClean="0"/>
                        <a:t>ACT</a:t>
                      </a:r>
                      <a:endParaRPr lang="en-US" dirty="0"/>
                    </a:p>
                  </a:txBody>
                  <a:tcPr/>
                </a:tc>
                <a:tc>
                  <a:txBody>
                    <a:bodyPr/>
                    <a:lstStyle/>
                    <a:p>
                      <a:pPr algn="ctr"/>
                      <a:r>
                        <a:rPr lang="en-US" dirty="0" smtClean="0"/>
                        <a:t>25%</a:t>
                      </a:r>
                      <a:endParaRPr lang="en-US" dirty="0"/>
                    </a:p>
                  </a:txBody>
                  <a:tcPr/>
                </a:tc>
              </a:tr>
              <a:tr h="558354">
                <a:tc>
                  <a:txBody>
                    <a:bodyPr/>
                    <a:lstStyle/>
                    <a:p>
                      <a:pPr algn="ctr"/>
                      <a:r>
                        <a:rPr lang="en-US" dirty="0" smtClean="0"/>
                        <a:t>Cohort Graduation Rate</a:t>
                      </a:r>
                      <a:endParaRPr lang="en-US" dirty="0"/>
                    </a:p>
                  </a:txBody>
                  <a:tcPr/>
                </a:tc>
                <a:tc>
                  <a:txBody>
                    <a:bodyPr/>
                    <a:lstStyle/>
                    <a:p>
                      <a:pPr algn="ctr"/>
                      <a:r>
                        <a:rPr lang="en-US" dirty="0" smtClean="0"/>
                        <a:t>25%</a:t>
                      </a:r>
                      <a:endParaRPr lang="en-US" dirty="0"/>
                    </a:p>
                  </a:txBody>
                  <a:tcPr/>
                </a:tc>
              </a:tr>
              <a:tr h="558354">
                <a:tc>
                  <a:txBody>
                    <a:bodyPr/>
                    <a:lstStyle/>
                    <a:p>
                      <a:pPr algn="ctr"/>
                      <a:r>
                        <a:rPr lang="en-US" dirty="0" smtClean="0"/>
                        <a:t>Strength of Diploma </a:t>
                      </a:r>
                    </a:p>
                    <a:p>
                      <a:pPr algn="ctr"/>
                      <a:r>
                        <a:rPr lang="en-US" dirty="0" smtClean="0"/>
                        <a:t>(Graduation</a:t>
                      </a:r>
                      <a:r>
                        <a:rPr lang="en-US" baseline="0" dirty="0" smtClean="0"/>
                        <a:t> Index)</a:t>
                      </a:r>
                      <a:endParaRPr lang="en-US" dirty="0">
                        <a:solidFill>
                          <a:srgbClr val="FF0000"/>
                        </a:solidFill>
                      </a:endParaRPr>
                    </a:p>
                  </a:txBody>
                  <a:tcPr/>
                </a:tc>
                <a:tc>
                  <a:txBody>
                    <a:bodyPr/>
                    <a:lstStyle/>
                    <a:p>
                      <a:pPr algn="ctr"/>
                      <a:r>
                        <a:rPr lang="en-US" dirty="0" smtClean="0"/>
                        <a:t>25%</a:t>
                      </a:r>
                      <a:endParaRPr lang="en-US" dirty="0"/>
                    </a:p>
                  </a:txBody>
                  <a:tcPr/>
                </a:tc>
              </a:tr>
              <a:tr h="558354">
                <a:tc gridSpan="2">
                  <a:txBody>
                    <a:bodyPr/>
                    <a:lstStyle/>
                    <a:p>
                      <a:pPr algn="ctr"/>
                      <a:r>
                        <a:rPr lang="en-US" dirty="0" smtClean="0"/>
                        <a:t>+ Progress Points</a:t>
                      </a:r>
                      <a:endParaRPr lang="en-US" dirty="0"/>
                    </a:p>
                  </a:txBody>
                  <a:tcPr/>
                </a:tc>
                <a:tc hMerge="1">
                  <a:txBody>
                    <a:bodyPr/>
                    <a:lstStyle/>
                    <a:p>
                      <a:pPr algn="ctr"/>
                      <a:endParaRPr lang="en-US" dirty="0"/>
                    </a:p>
                  </a:txBody>
                  <a:tcPr/>
                </a:tc>
              </a:tr>
            </a:tbl>
          </a:graphicData>
        </a:graphic>
      </p:graphicFrame>
    </p:spTree>
    <p:extLst>
      <p:ext uri="{BB962C8B-B14F-4D97-AF65-F5344CB8AC3E}">
        <p14:creationId xmlns:p14="http://schemas.microsoft.com/office/powerpoint/2010/main" val="2577681833"/>
      </p:ext>
    </p:extLst>
  </p:cSld>
  <p:clrMapOvr>
    <a:masterClrMapping/>
  </p:clrMapOvr>
  <p:timing>
    <p:tnLst>
      <p:par>
        <p:cTn xmlns:p14="http://schemas.microsoft.com/office/powerpoint/2010/mai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z="3600" b="1" dirty="0" smtClean="0"/>
              <a:t>High School SPS: Accountability</a:t>
            </a:r>
            <a:endParaRPr lang="en-US" sz="3600" b="1" dirty="0"/>
          </a:p>
        </p:txBody>
      </p:sp>
      <p:sp>
        <p:nvSpPr>
          <p:cNvPr id="5" name="Content Placeholder 2"/>
          <p:cNvSpPr txBox="1">
            <a:spLocks/>
          </p:cNvSpPr>
          <p:nvPr/>
        </p:nvSpPr>
        <p:spPr>
          <a:xfrm>
            <a:off x="152400" y="1219200"/>
            <a:ext cx="8839200" cy="3200400"/>
          </a:xfrm>
          <a:prstGeom prst="rect">
            <a:avLst/>
          </a:prstGeom>
        </p:spPr>
        <p:txBody>
          <a:bodyPr vert="horz" lIns="91440" tIns="45720" rIns="91440" bIns="45720" rtlCol="0">
            <a:normAutofit/>
          </a:bodyPr>
          <a:lstStyle>
            <a:lvl1pPr marL="230188" indent="-230188" algn="l" defTabSz="914400" rtl="0" eaLnBrk="1" latinLnBrk="0" hangingPunct="1">
              <a:spcBef>
                <a:spcPct val="20000"/>
              </a:spcBef>
              <a:buFont typeface="Arial" pitchFamily="34" charset="0"/>
              <a:buChar char="•"/>
              <a:defRPr sz="3200" kern="1200">
                <a:solidFill>
                  <a:schemeClr val="tx1"/>
                </a:solidFill>
                <a:latin typeface="+mj-lt"/>
                <a:ea typeface="+mn-ea"/>
                <a:cs typeface="+mn-cs"/>
              </a:defRPr>
            </a:lvl1pPr>
            <a:lvl2pPr marL="461963" indent="-231775" algn="l" defTabSz="914400" rtl="0" eaLnBrk="1" latinLnBrk="0" hangingPunct="1">
              <a:spcBef>
                <a:spcPct val="20000"/>
              </a:spcBef>
              <a:buFont typeface="Arial" pitchFamily="34" charset="0"/>
              <a:buChar char="•"/>
              <a:defRPr sz="2800" kern="1200">
                <a:solidFill>
                  <a:schemeClr val="tx1"/>
                </a:solidFill>
                <a:latin typeface="+mj-lt"/>
                <a:ea typeface="+mn-ea"/>
                <a:cs typeface="+mn-cs"/>
              </a:defRPr>
            </a:lvl2pPr>
            <a:lvl3pPr marL="684213" indent="-222250" algn="l" defTabSz="914400" rtl="0" eaLnBrk="1" latinLnBrk="0" hangingPunct="1">
              <a:spcBef>
                <a:spcPct val="20000"/>
              </a:spcBef>
              <a:buFont typeface="Arial" pitchFamily="34" charset="0"/>
              <a:buChar char="•"/>
              <a:defRPr sz="2400" kern="1200">
                <a:solidFill>
                  <a:schemeClr val="tx1"/>
                </a:solidFill>
                <a:latin typeface="+mj-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j-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j-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indent="0">
              <a:spcBef>
                <a:spcPts val="600"/>
              </a:spcBef>
              <a:spcAft>
                <a:spcPts val="600"/>
              </a:spcAft>
              <a:buNone/>
            </a:pPr>
            <a:r>
              <a:rPr lang="en-US" sz="1800" b="1" dirty="0" smtClean="0"/>
              <a:t>System Overview</a:t>
            </a:r>
            <a:endParaRPr lang="en-US" sz="1800" b="1" dirty="0"/>
          </a:p>
          <a:p>
            <a:pPr marL="0" indent="0">
              <a:spcBef>
                <a:spcPts val="600"/>
              </a:spcBef>
              <a:spcAft>
                <a:spcPts val="600"/>
              </a:spcAft>
              <a:buNone/>
            </a:pPr>
            <a:r>
              <a:rPr lang="en-US" sz="1800" dirty="0"/>
              <a:t>F</a:t>
            </a:r>
            <a:r>
              <a:rPr lang="en-US" sz="1800" dirty="0" smtClean="0"/>
              <a:t>or schools </a:t>
            </a:r>
            <a:r>
              <a:rPr lang="en-US" sz="1800" dirty="0"/>
              <a:t>with grades </a:t>
            </a:r>
            <a:r>
              <a:rPr lang="en-US" sz="1800" dirty="0" smtClean="0"/>
              <a:t>9-12, the accountability system </a:t>
            </a:r>
            <a:r>
              <a:rPr lang="en-US" sz="1800" dirty="0"/>
              <a:t>includes student assessment </a:t>
            </a:r>
            <a:r>
              <a:rPr lang="en-US" sz="1800" dirty="0" smtClean="0"/>
              <a:t>performance on both EOC and ACT, progress points, cohort graduation rate, and strength of diploma (graduation index).</a:t>
            </a:r>
            <a:endParaRPr lang="en-US" sz="1800" dirty="0"/>
          </a:p>
          <a:p>
            <a:pPr marL="0" indent="0">
              <a:buFont typeface="Arial" pitchFamily="34" charset="0"/>
              <a:buNone/>
            </a:pPr>
            <a:endParaRPr lang="en-US" sz="1800" dirty="0" smtClean="0"/>
          </a:p>
        </p:txBody>
      </p:sp>
      <p:graphicFrame>
        <p:nvGraphicFramePr>
          <p:cNvPr id="8" name="Table 7"/>
          <p:cNvGraphicFramePr>
            <a:graphicFrameLocks noGrp="1"/>
          </p:cNvGraphicFramePr>
          <p:nvPr>
            <p:extLst>
              <p:ext uri="{D42A27DB-BD31-4B8C-83A1-F6EECF244321}">
                <p14:modId xmlns:p14="http://schemas.microsoft.com/office/powerpoint/2010/main" val="185749912"/>
              </p:ext>
            </p:extLst>
          </p:nvPr>
        </p:nvGraphicFramePr>
        <p:xfrm>
          <a:off x="1066800" y="2819400"/>
          <a:ext cx="6781800" cy="2975988"/>
        </p:xfrm>
        <a:graphic>
          <a:graphicData uri="http://schemas.openxmlformats.org/drawingml/2006/table">
            <a:tbl>
              <a:tblPr firstRow="1" bandRow="1">
                <a:tableStyleId>{FABFCF23-3B69-468F-B69F-88F6DE6A72F2}</a:tableStyleId>
              </a:tblPr>
              <a:tblGrid>
                <a:gridCol w="2260600"/>
                <a:gridCol w="2260600"/>
                <a:gridCol w="2260600"/>
              </a:tblGrid>
              <a:tr h="433642">
                <a:tc>
                  <a:txBody>
                    <a:bodyPr/>
                    <a:lstStyle/>
                    <a:p>
                      <a:pPr algn="ctr"/>
                      <a:r>
                        <a:rPr lang="en-US" dirty="0" smtClean="0"/>
                        <a:t>Letter Grade</a:t>
                      </a:r>
                      <a:endParaRPr lang="en-US" dirty="0"/>
                    </a:p>
                  </a:txBody>
                  <a:tcPr/>
                </a:tc>
                <a:tc>
                  <a:txBody>
                    <a:bodyPr/>
                    <a:lstStyle/>
                    <a:p>
                      <a:pPr algn="ctr"/>
                      <a:r>
                        <a:rPr lang="en-US" dirty="0" smtClean="0"/>
                        <a:t>SPS Range</a:t>
                      </a:r>
                      <a:endParaRPr lang="en-US" dirty="0"/>
                    </a:p>
                  </a:txBody>
                  <a:tcPr/>
                </a:tc>
                <a:tc>
                  <a:txBody>
                    <a:bodyPr/>
                    <a:lstStyle/>
                    <a:p>
                      <a:pPr algn="ctr"/>
                      <a:r>
                        <a:rPr lang="en-US" dirty="0" smtClean="0"/>
                        <a:t>2013-14</a:t>
                      </a:r>
                      <a:r>
                        <a:rPr lang="en-US" baseline="0" dirty="0" smtClean="0"/>
                        <a:t> SPS Ranges*</a:t>
                      </a:r>
                      <a:endParaRPr lang="en-US" dirty="0"/>
                    </a:p>
                  </a:txBody>
                  <a:tcPr/>
                </a:tc>
              </a:tr>
              <a:tr h="433642">
                <a:tc>
                  <a:txBody>
                    <a:bodyPr/>
                    <a:lstStyle/>
                    <a:p>
                      <a:pPr algn="ctr"/>
                      <a:r>
                        <a:rPr lang="en-US" dirty="0" smtClean="0">
                          <a:solidFill>
                            <a:schemeClr val="tx1"/>
                          </a:solidFill>
                        </a:rPr>
                        <a:t>A</a:t>
                      </a:r>
                      <a:endParaRPr lang="en-US" dirty="0">
                        <a:solidFill>
                          <a:schemeClr val="tx1"/>
                        </a:solidFill>
                      </a:endParaRPr>
                    </a:p>
                  </a:txBody>
                  <a:tcPr/>
                </a:tc>
                <a:tc>
                  <a:txBody>
                    <a:bodyPr/>
                    <a:lstStyle/>
                    <a:p>
                      <a:pPr algn="ctr"/>
                      <a:r>
                        <a:rPr lang="en-US" dirty="0" smtClean="0">
                          <a:solidFill>
                            <a:schemeClr val="tx1"/>
                          </a:solidFill>
                        </a:rPr>
                        <a:t>100.0 – 150.0</a:t>
                      </a:r>
                      <a:endParaRPr lang="en-US" dirty="0">
                        <a:solidFill>
                          <a:schemeClr val="tx1"/>
                        </a:solidFill>
                      </a:endParaRPr>
                    </a:p>
                  </a:txBody>
                  <a:tcPr/>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en-US" dirty="0" smtClean="0">
                          <a:solidFill>
                            <a:schemeClr val="tx1"/>
                          </a:solidFill>
                        </a:rPr>
                        <a:t>100.0 – 150.0</a:t>
                      </a:r>
                    </a:p>
                  </a:txBody>
                  <a:tcPr/>
                </a:tc>
              </a:tr>
              <a:tr h="433642">
                <a:tc>
                  <a:txBody>
                    <a:bodyPr/>
                    <a:lstStyle/>
                    <a:p>
                      <a:pPr algn="ctr"/>
                      <a:r>
                        <a:rPr lang="en-US" dirty="0" smtClean="0">
                          <a:solidFill>
                            <a:schemeClr val="tx1"/>
                          </a:solidFill>
                        </a:rPr>
                        <a:t>B</a:t>
                      </a:r>
                      <a:endParaRPr lang="en-US" dirty="0">
                        <a:solidFill>
                          <a:schemeClr val="tx1"/>
                        </a:solidFill>
                      </a:endParaRPr>
                    </a:p>
                  </a:txBody>
                  <a:tcPr/>
                </a:tc>
                <a:tc>
                  <a:txBody>
                    <a:bodyPr/>
                    <a:lstStyle/>
                    <a:p>
                      <a:pPr algn="ctr"/>
                      <a:r>
                        <a:rPr lang="en-US" dirty="0" smtClean="0">
                          <a:solidFill>
                            <a:schemeClr val="tx1"/>
                          </a:solidFill>
                        </a:rPr>
                        <a:t>85.0 – 99.9</a:t>
                      </a:r>
                      <a:endParaRPr lang="en-US" dirty="0">
                        <a:solidFill>
                          <a:schemeClr val="tx1"/>
                        </a:solidFill>
                      </a:endParaRPr>
                    </a:p>
                  </a:txBody>
                  <a:tcPr/>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en-US" dirty="0" smtClean="0">
                          <a:solidFill>
                            <a:schemeClr val="tx1"/>
                          </a:solidFill>
                        </a:rPr>
                        <a:t>84.3 – 99.9</a:t>
                      </a:r>
                    </a:p>
                  </a:txBody>
                  <a:tcPr/>
                </a:tc>
              </a:tr>
              <a:tr h="558354">
                <a:tc>
                  <a:txBody>
                    <a:bodyPr/>
                    <a:lstStyle/>
                    <a:p>
                      <a:pPr algn="ctr"/>
                      <a:r>
                        <a:rPr lang="en-US" dirty="0" smtClean="0">
                          <a:solidFill>
                            <a:schemeClr val="tx1"/>
                          </a:solidFill>
                        </a:rPr>
                        <a:t>C</a:t>
                      </a:r>
                      <a:endParaRPr lang="en-US" dirty="0">
                        <a:solidFill>
                          <a:schemeClr val="tx1"/>
                        </a:solidFill>
                      </a:endParaRPr>
                    </a:p>
                  </a:txBody>
                  <a:tcPr/>
                </a:tc>
                <a:tc>
                  <a:txBody>
                    <a:bodyPr/>
                    <a:lstStyle/>
                    <a:p>
                      <a:pPr algn="ctr"/>
                      <a:r>
                        <a:rPr lang="en-US" dirty="0" smtClean="0">
                          <a:solidFill>
                            <a:schemeClr val="tx1"/>
                          </a:solidFill>
                        </a:rPr>
                        <a:t>70.0 – 84.9</a:t>
                      </a:r>
                      <a:endParaRPr lang="en-US" dirty="0">
                        <a:solidFill>
                          <a:schemeClr val="tx1"/>
                        </a:solidFill>
                      </a:endParaRPr>
                    </a:p>
                  </a:txBody>
                  <a:tcPr/>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en-US" dirty="0" smtClean="0">
                          <a:solidFill>
                            <a:schemeClr val="tx1"/>
                          </a:solidFill>
                        </a:rPr>
                        <a:t>70.0 – 84.2</a:t>
                      </a:r>
                    </a:p>
                  </a:txBody>
                  <a:tcPr/>
                </a:tc>
              </a:tr>
              <a:tr h="558354">
                <a:tc>
                  <a:txBody>
                    <a:bodyPr/>
                    <a:lstStyle/>
                    <a:p>
                      <a:pPr algn="ctr"/>
                      <a:r>
                        <a:rPr lang="en-US" dirty="0" smtClean="0">
                          <a:solidFill>
                            <a:schemeClr val="tx1"/>
                          </a:solidFill>
                        </a:rPr>
                        <a:t>D</a:t>
                      </a:r>
                      <a:endParaRPr lang="en-US" dirty="0">
                        <a:solidFill>
                          <a:schemeClr val="tx1"/>
                        </a:solidFill>
                      </a:endParaRPr>
                    </a:p>
                  </a:txBody>
                  <a:tcPr/>
                </a:tc>
                <a:tc>
                  <a:txBody>
                    <a:bodyPr/>
                    <a:lstStyle/>
                    <a:p>
                      <a:pPr algn="ctr"/>
                      <a:r>
                        <a:rPr lang="en-US" dirty="0" smtClean="0">
                          <a:solidFill>
                            <a:schemeClr val="tx1"/>
                          </a:solidFill>
                        </a:rPr>
                        <a:t>50.0 – 69.9</a:t>
                      </a:r>
                      <a:endParaRPr lang="en-US" dirty="0">
                        <a:solidFill>
                          <a:schemeClr val="tx1"/>
                        </a:solidFill>
                      </a:endParaRPr>
                    </a:p>
                  </a:txBody>
                  <a:tcPr/>
                </a:tc>
                <a:tc>
                  <a:txBody>
                    <a:bodyPr/>
                    <a:lstStyle/>
                    <a:p>
                      <a:pPr algn="ctr"/>
                      <a:r>
                        <a:rPr lang="en-US" dirty="0" smtClean="0">
                          <a:solidFill>
                            <a:schemeClr val="tx1"/>
                          </a:solidFill>
                        </a:rPr>
                        <a:t>46.8 – 69.9</a:t>
                      </a:r>
                      <a:endParaRPr lang="en-US" dirty="0">
                        <a:solidFill>
                          <a:schemeClr val="tx1"/>
                        </a:solidFill>
                      </a:endParaRPr>
                    </a:p>
                  </a:txBody>
                  <a:tcPr/>
                </a:tc>
              </a:tr>
              <a:tr h="558354">
                <a:tc>
                  <a:txBody>
                    <a:bodyPr/>
                    <a:lstStyle/>
                    <a:p>
                      <a:pPr algn="ctr"/>
                      <a:r>
                        <a:rPr lang="en-US" dirty="0" smtClean="0">
                          <a:solidFill>
                            <a:schemeClr val="tx1"/>
                          </a:solidFill>
                        </a:rPr>
                        <a:t>F</a:t>
                      </a:r>
                      <a:endParaRPr lang="en-US" dirty="0">
                        <a:solidFill>
                          <a:schemeClr val="tx1"/>
                        </a:solidFill>
                      </a:endParaRPr>
                    </a:p>
                  </a:txBody>
                  <a:tcPr/>
                </a:tc>
                <a:tc>
                  <a:txBody>
                    <a:bodyPr/>
                    <a:lstStyle/>
                    <a:p>
                      <a:pPr algn="ctr"/>
                      <a:r>
                        <a:rPr lang="en-US" dirty="0" smtClean="0">
                          <a:solidFill>
                            <a:schemeClr val="tx1"/>
                          </a:solidFill>
                        </a:rPr>
                        <a:t>Below 50.0</a:t>
                      </a:r>
                      <a:endParaRPr lang="en-US" dirty="0">
                        <a:solidFill>
                          <a:schemeClr val="tx1"/>
                        </a:solidFill>
                      </a:endParaRPr>
                    </a:p>
                  </a:txBody>
                  <a:tcPr/>
                </a:tc>
                <a:tc>
                  <a:txBody>
                    <a:bodyPr/>
                    <a:lstStyle/>
                    <a:p>
                      <a:pPr algn="ctr"/>
                      <a:r>
                        <a:rPr lang="en-US" dirty="0" smtClean="0">
                          <a:solidFill>
                            <a:schemeClr val="tx1"/>
                          </a:solidFill>
                        </a:rPr>
                        <a:t>0.0 – 46.7</a:t>
                      </a:r>
                      <a:endParaRPr lang="en-US" dirty="0">
                        <a:solidFill>
                          <a:schemeClr val="tx1"/>
                        </a:solidFill>
                      </a:endParaRPr>
                    </a:p>
                  </a:txBody>
                  <a:tcPr/>
                </a:tc>
              </a:tr>
            </a:tbl>
          </a:graphicData>
        </a:graphic>
      </p:graphicFrame>
      <p:sp>
        <p:nvSpPr>
          <p:cNvPr id="6" name="TextBox 5"/>
          <p:cNvSpPr txBox="1"/>
          <p:nvPr/>
        </p:nvSpPr>
        <p:spPr>
          <a:xfrm>
            <a:off x="304800" y="5791200"/>
            <a:ext cx="8534400" cy="646331"/>
          </a:xfrm>
          <a:prstGeom prst="rect">
            <a:avLst/>
          </a:prstGeom>
          <a:noFill/>
        </p:spPr>
        <p:txBody>
          <a:bodyPr wrap="square" rtlCol="0">
            <a:spAutoFit/>
          </a:bodyPr>
          <a:lstStyle/>
          <a:p>
            <a:r>
              <a:rPr lang="en-US" dirty="0" smtClean="0"/>
              <a:t>*Note: SPS ranges fro 2014-2015 and 2015-2016 will continue to be comparable to the 2012-2013 distributions, by school type. </a:t>
            </a:r>
            <a:endParaRPr lang="en-US" dirty="0"/>
          </a:p>
        </p:txBody>
      </p:sp>
    </p:spTree>
    <p:extLst>
      <p:ext uri="{BB962C8B-B14F-4D97-AF65-F5344CB8AC3E}">
        <p14:creationId xmlns:p14="http://schemas.microsoft.com/office/powerpoint/2010/main" val="2800577529"/>
      </p:ext>
    </p:extLst>
  </p:cSld>
  <p:clrMapOvr>
    <a:masterClrMapping/>
  </p:clrMapOvr>
  <p:timing>
    <p:tnLst>
      <p:par>
        <p:cTn xmlns:p14="http://schemas.microsoft.com/office/powerpoint/2010/mai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z="3600" b="1" dirty="0" smtClean="0"/>
              <a:t>High School SPS: EOC Exams</a:t>
            </a:r>
            <a:br>
              <a:rPr lang="en-US" sz="3600" b="1" dirty="0" smtClean="0"/>
            </a:br>
            <a:r>
              <a:rPr lang="en-US" sz="3600" b="1" dirty="0" smtClean="0"/>
              <a:t>(Slide 1 of </a:t>
            </a:r>
            <a:r>
              <a:rPr lang="en-US" sz="3600" b="1" dirty="0"/>
              <a:t>5</a:t>
            </a:r>
            <a:r>
              <a:rPr lang="en-US" sz="3600" b="1" dirty="0" smtClean="0"/>
              <a:t>)</a:t>
            </a:r>
            <a:endParaRPr lang="en-US" sz="3600" b="1" dirty="0"/>
          </a:p>
        </p:txBody>
      </p:sp>
      <p:sp>
        <p:nvSpPr>
          <p:cNvPr id="5" name="Content Placeholder 2"/>
          <p:cNvSpPr txBox="1">
            <a:spLocks/>
          </p:cNvSpPr>
          <p:nvPr/>
        </p:nvSpPr>
        <p:spPr>
          <a:xfrm>
            <a:off x="152400" y="1066800"/>
            <a:ext cx="8839200" cy="3810000"/>
          </a:xfrm>
          <a:prstGeom prst="rect">
            <a:avLst/>
          </a:prstGeom>
        </p:spPr>
        <p:txBody>
          <a:bodyPr vert="horz" lIns="91440" tIns="45720" rIns="91440" bIns="45720" rtlCol="0">
            <a:normAutofit/>
          </a:bodyPr>
          <a:lstStyle>
            <a:lvl1pPr marL="230188" indent="-230188" algn="l" defTabSz="914400" rtl="0" eaLnBrk="1" latinLnBrk="0" hangingPunct="1">
              <a:spcBef>
                <a:spcPct val="20000"/>
              </a:spcBef>
              <a:buFont typeface="Arial" pitchFamily="34" charset="0"/>
              <a:buChar char="•"/>
              <a:defRPr sz="3200" kern="1200">
                <a:solidFill>
                  <a:schemeClr val="tx1"/>
                </a:solidFill>
                <a:latin typeface="+mj-lt"/>
                <a:ea typeface="+mn-ea"/>
                <a:cs typeface="+mn-cs"/>
              </a:defRPr>
            </a:lvl1pPr>
            <a:lvl2pPr marL="461963" indent="-231775" algn="l" defTabSz="914400" rtl="0" eaLnBrk="1" latinLnBrk="0" hangingPunct="1">
              <a:spcBef>
                <a:spcPct val="20000"/>
              </a:spcBef>
              <a:buFont typeface="Arial" pitchFamily="34" charset="0"/>
              <a:buChar char="•"/>
              <a:defRPr sz="2800" kern="1200">
                <a:solidFill>
                  <a:schemeClr val="tx1"/>
                </a:solidFill>
                <a:latin typeface="+mj-lt"/>
                <a:ea typeface="+mn-ea"/>
                <a:cs typeface="+mn-cs"/>
              </a:defRPr>
            </a:lvl2pPr>
            <a:lvl3pPr marL="684213" indent="-222250" algn="l" defTabSz="914400" rtl="0" eaLnBrk="1" latinLnBrk="0" hangingPunct="1">
              <a:spcBef>
                <a:spcPct val="20000"/>
              </a:spcBef>
              <a:buFont typeface="Arial" pitchFamily="34" charset="0"/>
              <a:buChar char="•"/>
              <a:defRPr sz="2400" kern="1200">
                <a:solidFill>
                  <a:schemeClr val="tx1"/>
                </a:solidFill>
                <a:latin typeface="+mj-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j-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j-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indent="0">
              <a:spcBef>
                <a:spcPts val="600"/>
              </a:spcBef>
              <a:spcAft>
                <a:spcPts val="600"/>
              </a:spcAft>
              <a:buFont typeface="Arial" pitchFamily="34" charset="0"/>
              <a:buNone/>
            </a:pPr>
            <a:r>
              <a:rPr lang="en-US" sz="1800" b="1" dirty="0" smtClean="0">
                <a:latin typeface="+mn-lt"/>
              </a:rPr>
              <a:t>Purpose and Tests</a:t>
            </a:r>
          </a:p>
          <a:p>
            <a:pPr marL="0" indent="0">
              <a:spcBef>
                <a:spcPts val="600"/>
              </a:spcBef>
              <a:spcAft>
                <a:spcPts val="600"/>
              </a:spcAft>
              <a:buFont typeface="Arial" pitchFamily="34" charset="0"/>
              <a:buNone/>
            </a:pPr>
            <a:r>
              <a:rPr lang="en-US" sz="1800" dirty="0" smtClean="0">
                <a:latin typeface="+mn-lt"/>
              </a:rPr>
              <a:t>The End-Of-Course (EOC) exams assess whether students have mastered the standards of various high school core subjects. EOC exams are required in Algebra I, Geometry, English II, English III, Biology, and U.S. History.  </a:t>
            </a:r>
          </a:p>
          <a:p>
            <a:pPr marL="0" indent="0">
              <a:spcBef>
                <a:spcPts val="600"/>
              </a:spcBef>
              <a:spcAft>
                <a:spcPts val="600"/>
              </a:spcAft>
              <a:buFont typeface="Arial" pitchFamily="34" charset="0"/>
              <a:buNone/>
            </a:pPr>
            <a:r>
              <a:rPr lang="en-US" sz="1800" b="1" dirty="0" smtClean="0">
                <a:latin typeface="+mn-lt"/>
              </a:rPr>
              <a:t>Policy Flags</a:t>
            </a:r>
          </a:p>
          <a:p>
            <a:pPr marL="0" indent="0">
              <a:spcBef>
                <a:spcPts val="600"/>
              </a:spcBef>
              <a:spcAft>
                <a:spcPts val="600"/>
              </a:spcAft>
              <a:buFont typeface="Arial" pitchFamily="34" charset="0"/>
              <a:buNone/>
            </a:pPr>
            <a:r>
              <a:rPr lang="en-US" sz="1800" dirty="0" smtClean="0">
                <a:latin typeface="+mn-lt"/>
              </a:rPr>
              <a:t>All high school students are required to take an ELA and math EOC exam by their 3</a:t>
            </a:r>
            <a:r>
              <a:rPr lang="en-US" sz="1800" baseline="30000" dirty="0" smtClean="0">
                <a:latin typeface="+mn-lt"/>
              </a:rPr>
              <a:t>rd</a:t>
            </a:r>
            <a:r>
              <a:rPr lang="en-US" sz="1800" dirty="0" smtClean="0">
                <a:latin typeface="+mn-lt"/>
              </a:rPr>
              <a:t> cohort year.  </a:t>
            </a:r>
          </a:p>
          <a:p>
            <a:pPr marL="0" indent="0">
              <a:spcBef>
                <a:spcPts val="600"/>
              </a:spcBef>
              <a:spcAft>
                <a:spcPts val="600"/>
              </a:spcAft>
              <a:buFont typeface="Arial" pitchFamily="34" charset="0"/>
              <a:buNone/>
            </a:pPr>
            <a:r>
              <a:rPr lang="en-US" sz="1800" b="1" dirty="0" smtClean="0">
                <a:latin typeface="+mn-lt"/>
              </a:rPr>
              <a:t>Accountability</a:t>
            </a:r>
          </a:p>
          <a:p>
            <a:pPr marL="0" indent="0">
              <a:buFont typeface="Arial" pitchFamily="34" charset="0"/>
              <a:buNone/>
            </a:pPr>
            <a:endParaRPr lang="en-US" sz="1800" dirty="0" smtClean="0"/>
          </a:p>
        </p:txBody>
      </p:sp>
      <p:graphicFrame>
        <p:nvGraphicFramePr>
          <p:cNvPr id="8" name="Table 7"/>
          <p:cNvGraphicFramePr>
            <a:graphicFrameLocks noGrp="1"/>
          </p:cNvGraphicFramePr>
          <p:nvPr>
            <p:extLst>
              <p:ext uri="{D42A27DB-BD31-4B8C-83A1-F6EECF244321}">
                <p14:modId xmlns:p14="http://schemas.microsoft.com/office/powerpoint/2010/main" val="1503353195"/>
              </p:ext>
            </p:extLst>
          </p:nvPr>
        </p:nvGraphicFramePr>
        <p:xfrm>
          <a:off x="762000" y="4267200"/>
          <a:ext cx="7467600" cy="1752600"/>
        </p:xfrm>
        <a:graphic>
          <a:graphicData uri="http://schemas.openxmlformats.org/drawingml/2006/table">
            <a:tbl>
              <a:tblPr firstRow="1" bandRow="1">
                <a:tableStyleId>{FABFCF23-3B69-468F-B69F-88F6DE6A72F2}</a:tableStyleId>
              </a:tblPr>
              <a:tblGrid>
                <a:gridCol w="4419600"/>
                <a:gridCol w="3048000"/>
              </a:tblGrid>
              <a:tr h="408761">
                <a:tc>
                  <a:txBody>
                    <a:bodyPr/>
                    <a:lstStyle/>
                    <a:p>
                      <a:pPr algn="ctr"/>
                      <a:r>
                        <a:rPr lang="en-US" dirty="0" smtClean="0"/>
                        <a:t>EOC Score/Level</a:t>
                      </a:r>
                      <a:endParaRPr lang="en-US" dirty="0"/>
                    </a:p>
                  </a:txBody>
                  <a:tcPr/>
                </a:tc>
                <a:tc>
                  <a:txBody>
                    <a:bodyPr/>
                    <a:lstStyle/>
                    <a:p>
                      <a:pPr algn="ctr"/>
                      <a:r>
                        <a:rPr lang="en-US" dirty="0" smtClean="0"/>
                        <a:t>Points</a:t>
                      </a:r>
                      <a:r>
                        <a:rPr lang="en-US" baseline="0" dirty="0" smtClean="0"/>
                        <a:t> Earned Per Test</a:t>
                      </a:r>
                      <a:endParaRPr lang="en-US" dirty="0"/>
                    </a:p>
                  </a:txBody>
                  <a:tcPr/>
                </a:tc>
              </a:tr>
              <a:tr h="408761">
                <a:tc>
                  <a:txBody>
                    <a:bodyPr/>
                    <a:lstStyle/>
                    <a:p>
                      <a:pPr algn="ctr"/>
                      <a:r>
                        <a:rPr lang="en-US" dirty="0" smtClean="0"/>
                        <a:t>Excellent</a:t>
                      </a:r>
                      <a:endParaRPr lang="en-US" dirty="0"/>
                    </a:p>
                  </a:txBody>
                  <a:tcPr/>
                </a:tc>
                <a:tc>
                  <a:txBody>
                    <a:bodyPr/>
                    <a:lstStyle/>
                    <a:p>
                      <a:pPr algn="ctr"/>
                      <a:r>
                        <a:rPr lang="en-US" dirty="0" smtClean="0"/>
                        <a:t>150 points</a:t>
                      </a:r>
                      <a:endParaRPr lang="en-US" dirty="0"/>
                    </a:p>
                  </a:txBody>
                  <a:tcPr/>
                </a:tc>
              </a:tr>
              <a:tr h="408761">
                <a:tc>
                  <a:txBody>
                    <a:bodyPr/>
                    <a:lstStyle/>
                    <a:p>
                      <a:pPr algn="ctr"/>
                      <a:r>
                        <a:rPr lang="en-US" dirty="0" smtClean="0"/>
                        <a:t>Good</a:t>
                      </a:r>
                      <a:r>
                        <a:rPr lang="en-US" baseline="0" dirty="0" smtClean="0"/>
                        <a:t> (Proficient)</a:t>
                      </a:r>
                      <a:endParaRPr lang="en-US" dirty="0"/>
                    </a:p>
                  </a:txBody>
                  <a:tcPr/>
                </a:tc>
                <a:tc>
                  <a:txBody>
                    <a:bodyPr/>
                    <a:lstStyle/>
                    <a:p>
                      <a:pPr algn="ctr"/>
                      <a:r>
                        <a:rPr lang="en-US" dirty="0" smtClean="0"/>
                        <a:t>100 points</a:t>
                      </a:r>
                      <a:endParaRPr lang="en-US" dirty="0"/>
                    </a:p>
                  </a:txBody>
                  <a:tcPr/>
                </a:tc>
              </a:tr>
              <a:tr h="526317">
                <a:tc>
                  <a:txBody>
                    <a:bodyPr/>
                    <a:lstStyle/>
                    <a:p>
                      <a:pPr algn="ctr"/>
                      <a:r>
                        <a:rPr lang="en-US" dirty="0" smtClean="0"/>
                        <a:t>Fair</a:t>
                      </a:r>
                      <a:r>
                        <a:rPr lang="en-US" baseline="0" dirty="0" smtClean="0"/>
                        <a:t> or Needs Improvement (Non-proficient)</a:t>
                      </a:r>
                      <a:endParaRPr lang="en-US" dirty="0"/>
                    </a:p>
                  </a:txBody>
                  <a:tcPr/>
                </a:tc>
                <a:tc>
                  <a:txBody>
                    <a:bodyPr/>
                    <a:lstStyle/>
                    <a:p>
                      <a:pPr algn="ctr"/>
                      <a:r>
                        <a:rPr lang="en-US" dirty="0" smtClean="0"/>
                        <a:t>0 points</a:t>
                      </a:r>
                      <a:endParaRPr lang="en-US" dirty="0"/>
                    </a:p>
                  </a:txBody>
                  <a:tcPr/>
                </a:tc>
              </a:tr>
            </a:tbl>
          </a:graphicData>
        </a:graphic>
      </p:graphicFrame>
    </p:spTree>
    <p:extLst>
      <p:ext uri="{BB962C8B-B14F-4D97-AF65-F5344CB8AC3E}">
        <p14:creationId xmlns:p14="http://schemas.microsoft.com/office/powerpoint/2010/main" val="4212165936"/>
      </p:ext>
    </p:extLst>
  </p:cSld>
  <p:clrMapOvr>
    <a:masterClrMapping/>
  </p:clrMapOvr>
  <p:timing>
    <p:tnLst>
      <p:par>
        <p:cTn xmlns:p14="http://schemas.microsoft.com/office/powerpoint/2010/mai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z="3600" b="1" dirty="0" smtClean="0"/>
              <a:t>High School SPS: ACT and </a:t>
            </a:r>
            <a:r>
              <a:rPr lang="en-US" sz="3600" b="1" dirty="0" err="1" smtClean="0"/>
              <a:t>WorkKeys</a:t>
            </a:r>
            <a:r>
              <a:rPr lang="en-US" sz="3600" b="1" dirty="0" smtClean="0"/>
              <a:t> (</a:t>
            </a:r>
            <a:r>
              <a:rPr lang="en-US" sz="3600" b="1" dirty="0"/>
              <a:t>S</a:t>
            </a:r>
            <a:r>
              <a:rPr lang="en-US" sz="3600" b="1" dirty="0" smtClean="0"/>
              <a:t>lide </a:t>
            </a:r>
            <a:r>
              <a:rPr lang="en-US" sz="3600" b="1" dirty="0"/>
              <a:t>2</a:t>
            </a:r>
            <a:r>
              <a:rPr lang="en-US" sz="3600" b="1" dirty="0" smtClean="0"/>
              <a:t> of </a:t>
            </a:r>
            <a:r>
              <a:rPr lang="en-US" sz="3600" b="1" dirty="0"/>
              <a:t>5</a:t>
            </a:r>
            <a:r>
              <a:rPr lang="en-US" sz="3600" b="1" dirty="0" smtClean="0"/>
              <a:t>)</a:t>
            </a:r>
            <a:endParaRPr lang="en-US" sz="3600" b="1" dirty="0"/>
          </a:p>
        </p:txBody>
      </p:sp>
      <p:sp>
        <p:nvSpPr>
          <p:cNvPr id="3" name="Content Placeholder 2"/>
          <p:cNvSpPr>
            <a:spLocks noGrp="1"/>
          </p:cNvSpPr>
          <p:nvPr>
            <p:ph sz="quarter" idx="10"/>
          </p:nvPr>
        </p:nvSpPr>
        <p:spPr>
          <a:xfrm>
            <a:off x="0" y="990600"/>
            <a:ext cx="6096000" cy="5562600"/>
          </a:xfrm>
        </p:spPr>
        <p:txBody>
          <a:bodyPr>
            <a:noAutofit/>
          </a:bodyPr>
          <a:lstStyle/>
          <a:p>
            <a:pPr marL="0" indent="0">
              <a:spcBef>
                <a:spcPts val="600"/>
              </a:spcBef>
              <a:spcAft>
                <a:spcPts val="600"/>
              </a:spcAft>
              <a:buNone/>
            </a:pPr>
            <a:r>
              <a:rPr lang="en-US" sz="1800" b="1" dirty="0" smtClean="0"/>
              <a:t>Purpose</a:t>
            </a:r>
          </a:p>
          <a:p>
            <a:pPr marL="0" indent="0">
              <a:spcBef>
                <a:spcPts val="600"/>
              </a:spcBef>
              <a:spcAft>
                <a:spcPts val="600"/>
              </a:spcAft>
              <a:buNone/>
            </a:pPr>
            <a:r>
              <a:rPr lang="en-US" sz="1800" dirty="0" smtClean="0"/>
              <a:t>All Louisiana 11</a:t>
            </a:r>
            <a:r>
              <a:rPr lang="en-US" sz="1800" baseline="30000" dirty="0" smtClean="0"/>
              <a:t>th</a:t>
            </a:r>
            <a:r>
              <a:rPr lang="en-US" sz="1800" dirty="0" smtClean="0"/>
              <a:t> graders take the ACT, a nationally recognized measure of college and career readiness</a:t>
            </a:r>
            <a:r>
              <a:rPr lang="en-US" sz="1800" dirty="0"/>
              <a:t>. Beginning in 2014-15, </a:t>
            </a:r>
            <a:r>
              <a:rPr lang="en-US" sz="1800" dirty="0" smtClean="0"/>
              <a:t>some Louisiana </a:t>
            </a:r>
            <a:r>
              <a:rPr lang="en-US" sz="1800" dirty="0"/>
              <a:t>students took ACT </a:t>
            </a:r>
            <a:r>
              <a:rPr lang="en-US" sz="1800" dirty="0" err="1"/>
              <a:t>WorkKeys</a:t>
            </a:r>
            <a:r>
              <a:rPr lang="en-US" sz="1800" dirty="0"/>
              <a:t>, a nationally recognized workforce readiness assessment.  </a:t>
            </a:r>
            <a:endParaRPr lang="en-US" sz="1800" dirty="0" smtClean="0"/>
          </a:p>
          <a:p>
            <a:pPr marL="0" indent="0">
              <a:spcBef>
                <a:spcPts val="600"/>
              </a:spcBef>
              <a:spcAft>
                <a:spcPts val="600"/>
              </a:spcAft>
              <a:buNone/>
            </a:pPr>
            <a:r>
              <a:rPr lang="en-US" sz="1800" b="1" dirty="0" smtClean="0"/>
              <a:t>Accountability</a:t>
            </a:r>
            <a:endParaRPr lang="en-US" sz="1800" b="1" dirty="0"/>
          </a:p>
          <a:p>
            <a:pPr marL="0" indent="0">
              <a:spcBef>
                <a:spcPts val="600"/>
              </a:spcBef>
              <a:spcAft>
                <a:spcPts val="600"/>
              </a:spcAft>
              <a:buNone/>
            </a:pPr>
            <a:r>
              <a:rPr lang="en-US" sz="1800" dirty="0" smtClean="0"/>
              <a:t>Schools earn points for the highest composite score earned by a student through the April testing date of their senior year. </a:t>
            </a:r>
            <a:r>
              <a:rPr lang="en-US" sz="1800" dirty="0"/>
              <a:t>Beginning in 2015-16, </a:t>
            </a:r>
            <a:r>
              <a:rPr lang="en-US" sz="1800" dirty="0" err="1"/>
              <a:t>WorkKeys</a:t>
            </a:r>
            <a:r>
              <a:rPr lang="en-US" sz="1800" dirty="0"/>
              <a:t> will be included in the ACT index for </a:t>
            </a:r>
            <a:r>
              <a:rPr lang="en-US" sz="1800" dirty="0" smtClean="0"/>
              <a:t>accountability.</a:t>
            </a:r>
            <a:endParaRPr lang="en-US" sz="1800" dirty="0" smtClean="0">
              <a:solidFill>
                <a:srgbClr val="FF0000"/>
              </a:solidFill>
            </a:endParaRPr>
          </a:p>
          <a:p>
            <a:pPr marL="0" indent="0">
              <a:spcBef>
                <a:spcPts val="600"/>
              </a:spcBef>
              <a:spcAft>
                <a:spcPts val="600"/>
              </a:spcAft>
              <a:buNone/>
            </a:pPr>
            <a:r>
              <a:rPr lang="en-US" sz="1800" b="1" dirty="0" smtClean="0">
                <a:solidFill>
                  <a:srgbClr val="000000"/>
                </a:solidFill>
              </a:rPr>
              <a:t>Policy Flags</a:t>
            </a:r>
          </a:p>
          <a:p>
            <a:pPr marL="0" indent="0">
              <a:spcBef>
                <a:spcPts val="600"/>
              </a:spcBef>
              <a:spcAft>
                <a:spcPts val="600"/>
              </a:spcAft>
              <a:buNone/>
            </a:pPr>
            <a:r>
              <a:rPr lang="en-US" sz="1800" dirty="0" smtClean="0">
                <a:solidFill>
                  <a:srgbClr val="000000"/>
                </a:solidFill>
              </a:rPr>
              <a:t>Students who do not take the ACT receive a score of 0 for accountability purposes, unless they are a LAA 1 student.</a:t>
            </a:r>
          </a:p>
          <a:p>
            <a:pPr marL="0" lvl="0" indent="0">
              <a:spcBef>
                <a:spcPts val="600"/>
              </a:spcBef>
              <a:spcAft>
                <a:spcPts val="600"/>
              </a:spcAft>
              <a:buNone/>
            </a:pPr>
            <a:r>
              <a:rPr lang="en-US" sz="1800" dirty="0" smtClean="0"/>
              <a:t>A </a:t>
            </a:r>
            <a:r>
              <a:rPr lang="en-US" sz="1800" dirty="0"/>
              <a:t>concordance table comparing ACT and ACT </a:t>
            </a:r>
            <a:r>
              <a:rPr lang="en-US" sz="1800" dirty="0" err="1"/>
              <a:t>WorkKeys</a:t>
            </a:r>
            <a:r>
              <a:rPr lang="en-US" sz="1800" dirty="0"/>
              <a:t> will be produced in the fall of </a:t>
            </a:r>
            <a:r>
              <a:rPr lang="en-US" sz="1800" dirty="0" smtClean="0"/>
              <a:t>2015.  Students </a:t>
            </a:r>
            <a:r>
              <a:rPr lang="en-US" sz="1800" dirty="0"/>
              <a:t>earning a score of silver or higher will generate points for schools in 2015-16</a:t>
            </a:r>
            <a:r>
              <a:rPr lang="en-US" sz="1800" dirty="0" smtClean="0"/>
              <a:t>.</a:t>
            </a:r>
            <a:endParaRPr lang="en-US" sz="1800" dirty="0"/>
          </a:p>
        </p:txBody>
      </p:sp>
      <p:graphicFrame>
        <p:nvGraphicFramePr>
          <p:cNvPr id="4" name="Table 3"/>
          <p:cNvGraphicFramePr>
            <a:graphicFrameLocks noGrp="1"/>
          </p:cNvGraphicFramePr>
          <p:nvPr>
            <p:extLst>
              <p:ext uri="{D42A27DB-BD31-4B8C-83A1-F6EECF244321}">
                <p14:modId xmlns:p14="http://schemas.microsoft.com/office/powerpoint/2010/main" val="1728110967"/>
              </p:ext>
            </p:extLst>
          </p:nvPr>
        </p:nvGraphicFramePr>
        <p:xfrm>
          <a:off x="6096000" y="1752600"/>
          <a:ext cx="2895600" cy="4191000"/>
        </p:xfrm>
        <a:graphic>
          <a:graphicData uri="http://schemas.openxmlformats.org/drawingml/2006/table">
            <a:tbl>
              <a:tblPr firstRow="1" bandRow="1">
                <a:tableStyleId>{FABFCF23-3B69-468F-B69F-88F6DE6A72F2}</a:tableStyleId>
              </a:tblPr>
              <a:tblGrid>
                <a:gridCol w="1540212"/>
                <a:gridCol w="1355388"/>
              </a:tblGrid>
              <a:tr h="523875">
                <a:tc>
                  <a:txBody>
                    <a:bodyPr/>
                    <a:lstStyle/>
                    <a:p>
                      <a:pPr algn="ctr"/>
                      <a:r>
                        <a:rPr lang="en-US" sz="1400" dirty="0" smtClean="0"/>
                        <a:t>ACT Composite Score</a:t>
                      </a:r>
                      <a:endParaRPr lang="en-US" sz="1400" dirty="0"/>
                    </a:p>
                  </a:txBody>
                  <a:tcPr/>
                </a:tc>
                <a:tc>
                  <a:txBody>
                    <a:bodyPr/>
                    <a:lstStyle/>
                    <a:p>
                      <a:pPr algn="ctr"/>
                      <a:r>
                        <a:rPr lang="en-US" sz="1400" dirty="0" smtClean="0"/>
                        <a:t>Points</a:t>
                      </a:r>
                      <a:r>
                        <a:rPr lang="en-US" sz="1400" baseline="0" dirty="0" smtClean="0"/>
                        <a:t> Earned Per Student</a:t>
                      </a:r>
                      <a:endParaRPr lang="en-US" sz="1400" dirty="0"/>
                    </a:p>
                  </a:txBody>
                  <a:tcPr/>
                </a:tc>
              </a:tr>
              <a:tr h="523875">
                <a:tc>
                  <a:txBody>
                    <a:bodyPr/>
                    <a:lstStyle/>
                    <a:p>
                      <a:pPr algn="ctr"/>
                      <a:r>
                        <a:rPr lang="en-US" sz="1400" dirty="0" smtClean="0"/>
                        <a:t>36</a:t>
                      </a:r>
                      <a:endParaRPr lang="en-US" sz="1400" dirty="0"/>
                    </a:p>
                  </a:txBody>
                  <a:tcPr/>
                </a:tc>
                <a:tc>
                  <a:txBody>
                    <a:bodyPr/>
                    <a:lstStyle/>
                    <a:p>
                      <a:pPr algn="ctr"/>
                      <a:r>
                        <a:rPr lang="en-US" sz="1400" dirty="0" smtClean="0"/>
                        <a:t>150.4 points (maximum)</a:t>
                      </a:r>
                      <a:endParaRPr lang="en-US" sz="1400" dirty="0"/>
                    </a:p>
                  </a:txBody>
                  <a:tcPr/>
                </a:tc>
              </a:tr>
              <a:tr h="523875">
                <a:tc>
                  <a:txBody>
                    <a:bodyPr/>
                    <a:lstStyle/>
                    <a:p>
                      <a:pPr algn="ctr"/>
                      <a:r>
                        <a:rPr lang="en-US" sz="1400" dirty="0" smtClean="0"/>
                        <a:t>27 (TOPS Honors)</a:t>
                      </a:r>
                      <a:endParaRPr lang="en-US" sz="1400" dirty="0"/>
                    </a:p>
                  </a:txBody>
                  <a:tcPr/>
                </a:tc>
                <a:tc>
                  <a:txBody>
                    <a:bodyPr/>
                    <a:lstStyle/>
                    <a:p>
                      <a:pPr algn="ctr"/>
                      <a:r>
                        <a:rPr lang="en-US" sz="1400" dirty="0" smtClean="0"/>
                        <a:t>125.2</a:t>
                      </a:r>
                      <a:endParaRPr lang="en-US" sz="1400" dirty="0"/>
                    </a:p>
                  </a:txBody>
                  <a:tcPr/>
                </a:tc>
              </a:tr>
              <a:tr h="523875">
                <a:tc>
                  <a:txBody>
                    <a:bodyPr/>
                    <a:lstStyle/>
                    <a:p>
                      <a:pPr algn="ctr"/>
                      <a:r>
                        <a:rPr lang="en-US" sz="1400" dirty="0" smtClean="0"/>
                        <a:t>25</a:t>
                      </a:r>
                      <a:endParaRPr lang="en-US" sz="1400" dirty="0"/>
                    </a:p>
                  </a:txBody>
                  <a:tcPr/>
                </a:tc>
                <a:tc>
                  <a:txBody>
                    <a:bodyPr/>
                    <a:lstStyle/>
                    <a:p>
                      <a:pPr algn="ctr"/>
                      <a:r>
                        <a:rPr lang="en-US" sz="1400" dirty="0" smtClean="0"/>
                        <a:t>119.6</a:t>
                      </a:r>
                      <a:endParaRPr lang="en-US" sz="1400" dirty="0"/>
                    </a:p>
                  </a:txBody>
                  <a:tcPr/>
                </a:tc>
              </a:tr>
              <a:tr h="523875">
                <a:tc>
                  <a:txBody>
                    <a:bodyPr/>
                    <a:lstStyle/>
                    <a:p>
                      <a:pPr algn="ctr"/>
                      <a:r>
                        <a:rPr lang="en-US" sz="1400" dirty="0" smtClean="0"/>
                        <a:t>23 (TOPS Performance)</a:t>
                      </a:r>
                      <a:endParaRPr lang="en-US" sz="1400" dirty="0"/>
                    </a:p>
                  </a:txBody>
                  <a:tcPr/>
                </a:tc>
                <a:tc>
                  <a:txBody>
                    <a:bodyPr/>
                    <a:lstStyle/>
                    <a:p>
                      <a:pPr algn="ctr"/>
                      <a:r>
                        <a:rPr lang="en-US" sz="1400" dirty="0" smtClean="0"/>
                        <a:t>114</a:t>
                      </a:r>
                      <a:endParaRPr lang="en-US" sz="1400" dirty="0"/>
                    </a:p>
                  </a:txBody>
                  <a:tcPr/>
                </a:tc>
              </a:tr>
              <a:tr h="523875">
                <a:tc>
                  <a:txBody>
                    <a:bodyPr/>
                    <a:lstStyle/>
                    <a:p>
                      <a:pPr algn="ctr"/>
                      <a:r>
                        <a:rPr lang="en-US" sz="1400" dirty="0" smtClean="0"/>
                        <a:t>20 (TOPS Opportunity)</a:t>
                      </a:r>
                      <a:endParaRPr lang="en-US" sz="1400" dirty="0"/>
                    </a:p>
                  </a:txBody>
                  <a:tcPr/>
                </a:tc>
                <a:tc>
                  <a:txBody>
                    <a:bodyPr/>
                    <a:lstStyle/>
                    <a:p>
                      <a:pPr algn="ctr"/>
                      <a:r>
                        <a:rPr lang="en-US" sz="1400" dirty="0" smtClean="0"/>
                        <a:t>105.6</a:t>
                      </a:r>
                      <a:endParaRPr lang="en-US" sz="1400" dirty="0"/>
                    </a:p>
                  </a:txBody>
                  <a:tcPr/>
                </a:tc>
              </a:tr>
              <a:tr h="523875">
                <a:tc>
                  <a:txBody>
                    <a:bodyPr/>
                    <a:lstStyle/>
                    <a:p>
                      <a:pPr algn="ctr"/>
                      <a:r>
                        <a:rPr lang="en-US" sz="1400" dirty="0" smtClean="0"/>
                        <a:t>18</a:t>
                      </a:r>
                      <a:endParaRPr lang="en-US" sz="1400" dirty="0"/>
                    </a:p>
                  </a:txBody>
                  <a:tcPr/>
                </a:tc>
                <a:tc>
                  <a:txBody>
                    <a:bodyPr/>
                    <a:lstStyle/>
                    <a:p>
                      <a:pPr algn="ctr"/>
                      <a:r>
                        <a:rPr lang="en-US" sz="1400" dirty="0" smtClean="0"/>
                        <a:t>100.0</a:t>
                      </a:r>
                      <a:endParaRPr lang="en-US" sz="1400" dirty="0"/>
                    </a:p>
                  </a:txBody>
                  <a:tcPr/>
                </a:tc>
              </a:tr>
              <a:tr h="523875">
                <a:tc>
                  <a:txBody>
                    <a:bodyPr/>
                    <a:lstStyle/>
                    <a:p>
                      <a:pPr algn="ctr"/>
                      <a:r>
                        <a:rPr lang="en-US" sz="1400" dirty="0" smtClean="0"/>
                        <a:t>17</a:t>
                      </a:r>
                      <a:r>
                        <a:rPr lang="en-US" sz="1400" baseline="0" dirty="0" smtClean="0"/>
                        <a:t> or below</a:t>
                      </a:r>
                      <a:endParaRPr lang="en-US" sz="1400" dirty="0"/>
                    </a:p>
                  </a:txBody>
                  <a:tcPr/>
                </a:tc>
                <a:tc>
                  <a:txBody>
                    <a:bodyPr/>
                    <a:lstStyle/>
                    <a:p>
                      <a:pPr algn="ctr"/>
                      <a:r>
                        <a:rPr lang="en-US" sz="1400" dirty="0" smtClean="0"/>
                        <a:t>0 points</a:t>
                      </a:r>
                      <a:endParaRPr lang="en-US" sz="1400" dirty="0"/>
                    </a:p>
                  </a:txBody>
                  <a:tcPr/>
                </a:tc>
              </a:tr>
            </a:tbl>
          </a:graphicData>
        </a:graphic>
      </p:graphicFrame>
    </p:spTree>
    <p:extLst>
      <p:ext uri="{BB962C8B-B14F-4D97-AF65-F5344CB8AC3E}">
        <p14:creationId xmlns:p14="http://schemas.microsoft.com/office/powerpoint/2010/main" val="2284952839"/>
      </p:ext>
    </p:extLst>
  </p:cSld>
  <p:clrMapOvr>
    <a:masterClrMapping/>
  </p:clrMapOvr>
  <p:timing>
    <p:tnLst>
      <p:par>
        <p:cTn xmlns:p14="http://schemas.microsoft.com/office/powerpoint/2010/mai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z="3600" b="1" dirty="0" smtClean="0"/>
              <a:t>High School SPS: Graduation Rate </a:t>
            </a:r>
            <a:br>
              <a:rPr lang="en-US" sz="3600" b="1" dirty="0" smtClean="0"/>
            </a:br>
            <a:r>
              <a:rPr lang="en-US" sz="3600" b="1" dirty="0" smtClean="0"/>
              <a:t>(Slide </a:t>
            </a:r>
            <a:r>
              <a:rPr lang="en-US" sz="3600" b="1" dirty="0"/>
              <a:t>3</a:t>
            </a:r>
            <a:r>
              <a:rPr lang="en-US" sz="3600" b="1" dirty="0" smtClean="0"/>
              <a:t> of 5)</a:t>
            </a:r>
            <a:endParaRPr lang="en-US" sz="3600" b="1" dirty="0"/>
          </a:p>
        </p:txBody>
      </p:sp>
      <p:sp>
        <p:nvSpPr>
          <p:cNvPr id="3" name="Content Placeholder 2"/>
          <p:cNvSpPr>
            <a:spLocks noGrp="1"/>
          </p:cNvSpPr>
          <p:nvPr>
            <p:ph sz="quarter" idx="10"/>
          </p:nvPr>
        </p:nvSpPr>
        <p:spPr>
          <a:xfrm>
            <a:off x="0" y="990600"/>
            <a:ext cx="9144000" cy="4419600"/>
          </a:xfrm>
        </p:spPr>
        <p:txBody>
          <a:bodyPr>
            <a:normAutofit/>
          </a:bodyPr>
          <a:lstStyle/>
          <a:p>
            <a:pPr marL="0" indent="0">
              <a:spcBef>
                <a:spcPts val="600"/>
              </a:spcBef>
              <a:spcAft>
                <a:spcPts val="600"/>
              </a:spcAft>
              <a:buNone/>
            </a:pPr>
            <a:r>
              <a:rPr lang="en-US" sz="1800" b="1" dirty="0" smtClean="0"/>
              <a:t>Purpose</a:t>
            </a:r>
            <a:endParaRPr lang="en-US" sz="1800" dirty="0"/>
          </a:p>
          <a:p>
            <a:pPr marL="0" indent="0">
              <a:spcBef>
                <a:spcPts val="600"/>
              </a:spcBef>
              <a:spcAft>
                <a:spcPts val="600"/>
              </a:spcAft>
              <a:buNone/>
            </a:pPr>
            <a:r>
              <a:rPr lang="en-US" sz="1800" dirty="0" smtClean="0"/>
              <a:t>The cohort graduation rate reflects the percentage of students who enter 9</a:t>
            </a:r>
            <a:r>
              <a:rPr lang="en-US" sz="1800" baseline="30000" dirty="0" smtClean="0"/>
              <a:t>th</a:t>
            </a:r>
            <a:r>
              <a:rPr lang="en-US" sz="1800" dirty="0" smtClean="0"/>
              <a:t> grade and graduate four years later.</a:t>
            </a:r>
          </a:p>
          <a:p>
            <a:pPr marL="0" indent="0">
              <a:spcBef>
                <a:spcPts val="600"/>
              </a:spcBef>
              <a:spcAft>
                <a:spcPts val="600"/>
              </a:spcAft>
              <a:buNone/>
            </a:pPr>
            <a:r>
              <a:rPr lang="en-US" sz="1800" b="1" dirty="0" smtClean="0"/>
              <a:t>Policy Flags</a:t>
            </a:r>
          </a:p>
          <a:p>
            <a:pPr>
              <a:spcBef>
                <a:spcPts val="600"/>
              </a:spcBef>
              <a:spcAft>
                <a:spcPts val="600"/>
              </a:spcAft>
            </a:pPr>
            <a:r>
              <a:rPr lang="en-US" sz="1800" dirty="0" smtClean="0"/>
              <a:t>Inclusion: All 9</a:t>
            </a:r>
            <a:r>
              <a:rPr lang="en-US" sz="1800" baseline="30000" dirty="0" smtClean="0"/>
              <a:t>th</a:t>
            </a:r>
            <a:r>
              <a:rPr lang="en-US" sz="1800" dirty="0" smtClean="0"/>
              <a:t> graders who enter a graduation cohort are included in calculations of the cohort graduation rate.  </a:t>
            </a:r>
          </a:p>
          <a:p>
            <a:pPr>
              <a:spcBef>
                <a:spcPts val="600"/>
              </a:spcBef>
              <a:spcAft>
                <a:spcPts val="600"/>
              </a:spcAft>
            </a:pPr>
            <a:r>
              <a:rPr lang="en-US" sz="1800" dirty="0" smtClean="0"/>
              <a:t>Transitional 9</a:t>
            </a:r>
            <a:r>
              <a:rPr lang="en-US" sz="1800" baseline="30000" dirty="0" smtClean="0"/>
              <a:t>th</a:t>
            </a:r>
            <a:r>
              <a:rPr lang="en-US" sz="1800" dirty="0" smtClean="0"/>
              <a:t>: </a:t>
            </a:r>
            <a:r>
              <a:rPr lang="en-US" sz="1800" dirty="0"/>
              <a:t>S</a:t>
            </a:r>
            <a:r>
              <a:rPr lang="en-US" sz="1800" dirty="0" smtClean="0"/>
              <a:t>tudents will enter into the first-time ninth grade cohort in the year that follows the transitional 9</a:t>
            </a:r>
            <a:r>
              <a:rPr lang="en-US" sz="1800" baseline="30000" dirty="0" smtClean="0"/>
              <a:t>th</a:t>
            </a:r>
            <a:r>
              <a:rPr lang="en-US" sz="1800" dirty="0" smtClean="0"/>
              <a:t> grade.  If students in transitional 9</a:t>
            </a:r>
            <a:r>
              <a:rPr lang="en-US" sz="1800" baseline="30000" dirty="0" smtClean="0"/>
              <a:t>th</a:t>
            </a:r>
            <a:r>
              <a:rPr lang="en-US" sz="1800" dirty="0" smtClean="0"/>
              <a:t> dropout of school, they will be included as dropout in cohort graduation rate calculations. </a:t>
            </a:r>
          </a:p>
          <a:p>
            <a:pPr marL="0" indent="0">
              <a:spcBef>
                <a:spcPts val="600"/>
              </a:spcBef>
              <a:spcAft>
                <a:spcPts val="600"/>
              </a:spcAft>
              <a:buNone/>
            </a:pPr>
            <a:r>
              <a:rPr lang="en-US" sz="1800" b="1" dirty="0" smtClean="0"/>
              <a:t>Calculation</a:t>
            </a:r>
          </a:p>
          <a:p>
            <a:pPr marL="0" indent="0">
              <a:spcBef>
                <a:spcPts val="600"/>
              </a:spcBef>
              <a:spcAft>
                <a:spcPts val="600"/>
              </a:spcAft>
              <a:buNone/>
            </a:pPr>
            <a:r>
              <a:rPr lang="en-US" sz="1800" dirty="0" smtClean="0"/>
              <a:t>The cohort graduation rate is calculated in the following manner:</a:t>
            </a:r>
          </a:p>
          <a:p>
            <a:pPr marL="0" indent="0">
              <a:buNone/>
            </a:pPr>
            <a:endParaRPr lang="en-US" sz="1800" dirty="0" smtClean="0"/>
          </a:p>
          <a:p>
            <a:pPr marL="0" indent="0">
              <a:buNone/>
            </a:pPr>
            <a:endParaRPr lang="en-US" sz="1800" b="1" dirty="0" smtClean="0"/>
          </a:p>
          <a:p>
            <a:pPr marL="0" indent="0">
              <a:buNone/>
            </a:pPr>
            <a:endParaRPr lang="en-US" sz="1800" dirty="0" smtClean="0"/>
          </a:p>
        </p:txBody>
      </p:sp>
      <p:graphicFrame>
        <p:nvGraphicFramePr>
          <p:cNvPr id="4" name="Table 3"/>
          <p:cNvGraphicFramePr>
            <a:graphicFrameLocks noGrp="1"/>
          </p:cNvGraphicFramePr>
          <p:nvPr>
            <p:extLst>
              <p:ext uri="{D42A27DB-BD31-4B8C-83A1-F6EECF244321}">
                <p14:modId xmlns:p14="http://schemas.microsoft.com/office/powerpoint/2010/main" val="798698861"/>
              </p:ext>
            </p:extLst>
          </p:nvPr>
        </p:nvGraphicFramePr>
        <p:xfrm>
          <a:off x="1066800" y="5029200"/>
          <a:ext cx="7162800" cy="1417320"/>
        </p:xfrm>
        <a:graphic>
          <a:graphicData uri="http://schemas.openxmlformats.org/drawingml/2006/table">
            <a:tbl>
              <a:tblPr firstRow="1" bandRow="1">
                <a:tableStyleId>{5A111915-BE36-4E01-A7E5-04B1672EAD32}</a:tableStyleId>
              </a:tblPr>
              <a:tblGrid>
                <a:gridCol w="3581400"/>
                <a:gridCol w="3581400"/>
              </a:tblGrid>
              <a:tr h="472440">
                <a:tc>
                  <a:txBody>
                    <a:bodyPr/>
                    <a:lstStyle/>
                    <a:p>
                      <a:pPr algn="ctr"/>
                      <a:r>
                        <a:rPr lang="en-US" dirty="0" smtClean="0"/>
                        <a:t>Cohort Graduation Rate (CGR)</a:t>
                      </a:r>
                      <a:endParaRPr lang="en-US" dirty="0"/>
                    </a:p>
                  </a:txBody>
                  <a:tcPr/>
                </a:tc>
                <a:tc>
                  <a:txBody>
                    <a:bodyPr/>
                    <a:lstStyle/>
                    <a:p>
                      <a:pPr algn="ctr"/>
                      <a:r>
                        <a:rPr lang="en-US" dirty="0" smtClean="0"/>
                        <a:t>Formula</a:t>
                      </a:r>
                      <a:endParaRPr lang="en-US" dirty="0"/>
                    </a:p>
                  </a:txBody>
                  <a:tcPr/>
                </a:tc>
              </a:tr>
              <a:tr h="472440">
                <a:tc>
                  <a:txBody>
                    <a:bodyPr/>
                    <a:lstStyle/>
                    <a:p>
                      <a:pPr algn="ctr"/>
                      <a:r>
                        <a:rPr lang="en-US" dirty="0" smtClean="0"/>
                        <a:t>0 to 60 percent grad rate</a:t>
                      </a:r>
                      <a:endParaRPr lang="en-US" dirty="0"/>
                    </a:p>
                  </a:txBody>
                  <a:tcPr/>
                </a:tc>
                <a:tc>
                  <a:txBody>
                    <a:bodyPr/>
                    <a:lstStyle/>
                    <a:p>
                      <a:pPr algn="ctr"/>
                      <a:r>
                        <a:rPr lang="en-US" dirty="0" smtClean="0"/>
                        <a:t>CGR</a:t>
                      </a:r>
                      <a:r>
                        <a:rPr lang="en-US" baseline="0" dirty="0" smtClean="0"/>
                        <a:t> </a:t>
                      </a:r>
                      <a:r>
                        <a:rPr lang="en-US" baseline="0" smtClean="0"/>
                        <a:t>x 1.166667</a:t>
                      </a:r>
                      <a:endParaRPr lang="en-US" dirty="0"/>
                    </a:p>
                  </a:txBody>
                  <a:tcPr/>
                </a:tc>
              </a:tr>
              <a:tr h="472440">
                <a:tc>
                  <a:txBody>
                    <a:bodyPr/>
                    <a:lstStyle/>
                    <a:p>
                      <a:pPr algn="ctr"/>
                      <a:r>
                        <a:rPr lang="en-US" dirty="0" smtClean="0"/>
                        <a:t>61 to 100 percent grad rate</a:t>
                      </a:r>
                      <a:endParaRPr lang="en-US" dirty="0"/>
                    </a:p>
                  </a:txBody>
                  <a:tcPr/>
                </a:tc>
                <a:tc>
                  <a:txBody>
                    <a:bodyPr/>
                    <a:lstStyle/>
                    <a:p>
                      <a:pPr algn="ctr"/>
                      <a:r>
                        <a:rPr lang="en-US" dirty="0" smtClean="0"/>
                        <a:t>(CGR x 2.0) - 50</a:t>
                      </a:r>
                      <a:endParaRPr lang="en-US" dirty="0"/>
                    </a:p>
                  </a:txBody>
                  <a:tcPr/>
                </a:tc>
              </a:tr>
            </a:tbl>
          </a:graphicData>
        </a:graphic>
      </p:graphicFrame>
    </p:spTree>
    <p:extLst>
      <p:ext uri="{BB962C8B-B14F-4D97-AF65-F5344CB8AC3E}">
        <p14:creationId xmlns:p14="http://schemas.microsoft.com/office/powerpoint/2010/main" val="3088664348"/>
      </p:ext>
    </p:extLst>
  </p:cSld>
  <p:clrMapOvr>
    <a:masterClrMapping/>
  </p:clrMapOvr>
  <p:timing>
    <p:tnLst>
      <p:par>
        <p:cTn xmlns:p14="http://schemas.microsoft.com/office/powerpoint/2010/mai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z="3200" b="1" dirty="0" smtClean="0"/>
              <a:t>High School SPS: Strength of Diploma</a:t>
            </a:r>
            <a:br>
              <a:rPr lang="en-US" sz="3200" b="1" dirty="0" smtClean="0"/>
            </a:br>
            <a:r>
              <a:rPr lang="en-US" sz="3200" b="1" dirty="0" smtClean="0"/>
              <a:t>(Slide 4 of 5)</a:t>
            </a:r>
            <a:endParaRPr lang="en-US" sz="3200" b="1" dirty="0"/>
          </a:p>
        </p:txBody>
      </p:sp>
      <p:sp>
        <p:nvSpPr>
          <p:cNvPr id="3" name="Content Placeholder 2"/>
          <p:cNvSpPr>
            <a:spLocks noGrp="1"/>
          </p:cNvSpPr>
          <p:nvPr>
            <p:ph sz="quarter" idx="10"/>
          </p:nvPr>
        </p:nvSpPr>
        <p:spPr>
          <a:xfrm>
            <a:off x="0" y="990600"/>
            <a:ext cx="9144000" cy="990600"/>
          </a:xfrm>
        </p:spPr>
        <p:txBody>
          <a:bodyPr>
            <a:normAutofit/>
          </a:bodyPr>
          <a:lstStyle/>
          <a:p>
            <a:pPr marL="0" indent="0">
              <a:spcBef>
                <a:spcPts val="600"/>
              </a:spcBef>
              <a:spcAft>
                <a:spcPts val="600"/>
              </a:spcAft>
              <a:buNone/>
            </a:pPr>
            <a:r>
              <a:rPr lang="en-US" sz="1800" b="1" dirty="0" smtClean="0"/>
              <a:t>Purpose</a:t>
            </a:r>
          </a:p>
          <a:p>
            <a:pPr marL="0" indent="0">
              <a:spcBef>
                <a:spcPts val="600"/>
              </a:spcBef>
              <a:spcAft>
                <a:spcPts val="600"/>
              </a:spcAft>
              <a:buNone/>
            </a:pPr>
            <a:r>
              <a:rPr lang="en-US" sz="1800" dirty="0" smtClean="0"/>
              <a:t>The graduation index measures the quality of the diploma earned by each 12</a:t>
            </a:r>
            <a:r>
              <a:rPr lang="en-US" sz="1800" baseline="30000" dirty="0" smtClean="0"/>
              <a:t>th</a:t>
            </a:r>
            <a:r>
              <a:rPr lang="en-US" sz="1800" dirty="0" smtClean="0"/>
              <a:t> grader.</a:t>
            </a:r>
            <a:endParaRPr lang="en-US" sz="1800" dirty="0"/>
          </a:p>
          <a:p>
            <a:pPr marL="0" indent="0">
              <a:buNone/>
            </a:pPr>
            <a:endParaRPr lang="en-US" dirty="0" smtClean="0"/>
          </a:p>
        </p:txBody>
      </p:sp>
      <p:graphicFrame>
        <p:nvGraphicFramePr>
          <p:cNvPr id="5" name="Table 4"/>
          <p:cNvGraphicFramePr>
            <a:graphicFrameLocks noGrp="1"/>
          </p:cNvGraphicFramePr>
          <p:nvPr>
            <p:extLst>
              <p:ext uri="{D42A27DB-BD31-4B8C-83A1-F6EECF244321}">
                <p14:modId xmlns:p14="http://schemas.microsoft.com/office/powerpoint/2010/main" val="3007272777"/>
              </p:ext>
            </p:extLst>
          </p:nvPr>
        </p:nvGraphicFramePr>
        <p:xfrm>
          <a:off x="228600" y="1828800"/>
          <a:ext cx="8686800" cy="4661915"/>
        </p:xfrm>
        <a:graphic>
          <a:graphicData uri="http://schemas.openxmlformats.org/drawingml/2006/table">
            <a:tbl>
              <a:tblPr firstRow="1" firstCol="1" bandRow="1">
                <a:tableStyleId>{FABFCF23-3B69-468F-B69F-88F6DE6A72F2}</a:tableStyleId>
              </a:tblPr>
              <a:tblGrid>
                <a:gridCol w="7391400"/>
                <a:gridCol w="1295400"/>
              </a:tblGrid>
              <a:tr h="197061">
                <a:tc>
                  <a:txBody>
                    <a:bodyPr/>
                    <a:lstStyle/>
                    <a:p>
                      <a:pPr marL="0" marR="0" algn="ctr">
                        <a:lnSpc>
                          <a:spcPct val="115000"/>
                        </a:lnSpc>
                        <a:spcBef>
                          <a:spcPts val="0"/>
                        </a:spcBef>
                        <a:spcAft>
                          <a:spcPts val="0"/>
                        </a:spcAft>
                      </a:pPr>
                      <a:r>
                        <a:rPr lang="en-US" sz="1400" b="0" dirty="0" smtClean="0">
                          <a:effectLst/>
                        </a:rPr>
                        <a:t>Quality of Diploma (Graduation Index): Student Results</a:t>
                      </a:r>
                      <a:endParaRPr lang="en-US" sz="1400" b="0" dirty="0">
                        <a:effectLst/>
                        <a:latin typeface="Calibri"/>
                        <a:ea typeface="Calibri"/>
                        <a:cs typeface="Times New Roman"/>
                      </a:endParaRPr>
                    </a:p>
                  </a:txBody>
                  <a:tcPr marL="68580" marR="68580" marT="0" marB="0" anchor="ctr"/>
                </a:tc>
                <a:tc>
                  <a:txBody>
                    <a:bodyPr/>
                    <a:lstStyle/>
                    <a:p>
                      <a:pPr marL="0" marR="0" algn="ctr">
                        <a:lnSpc>
                          <a:spcPct val="115000"/>
                        </a:lnSpc>
                        <a:spcBef>
                          <a:spcPts val="0"/>
                        </a:spcBef>
                        <a:spcAft>
                          <a:spcPts val="0"/>
                        </a:spcAft>
                      </a:pPr>
                      <a:r>
                        <a:rPr lang="en-US" sz="1400" b="0" dirty="0">
                          <a:effectLst/>
                        </a:rPr>
                        <a:t>Points Awarded</a:t>
                      </a:r>
                      <a:endParaRPr lang="en-US" sz="1400" b="0" dirty="0">
                        <a:effectLst/>
                        <a:latin typeface="Calibri"/>
                        <a:ea typeface="Calibri"/>
                        <a:cs typeface="Times New Roman"/>
                      </a:endParaRPr>
                    </a:p>
                  </a:txBody>
                  <a:tcPr marL="68580" marR="68580" marT="0" marB="0" anchor="ctr"/>
                </a:tc>
              </a:tr>
              <a:tr h="856566">
                <a:tc>
                  <a:txBody>
                    <a:bodyPr/>
                    <a:lstStyle/>
                    <a:p>
                      <a:pPr marL="0" marR="0">
                        <a:lnSpc>
                          <a:spcPct val="115000"/>
                        </a:lnSpc>
                        <a:spcBef>
                          <a:spcPts val="0"/>
                        </a:spcBef>
                        <a:spcAft>
                          <a:spcPts val="0"/>
                        </a:spcAft>
                      </a:pPr>
                      <a:r>
                        <a:rPr lang="en-US" sz="1400" b="0" dirty="0">
                          <a:effectLst/>
                        </a:rPr>
                        <a:t>HS Diploma </a:t>
                      </a:r>
                      <a:r>
                        <a:rPr lang="en-US" sz="1400" b="0" dirty="0" smtClean="0">
                          <a:effectLst/>
                        </a:rPr>
                        <a:t>plus</a:t>
                      </a:r>
                    </a:p>
                    <a:p>
                      <a:pPr marL="228600" marR="0" indent="-228600">
                        <a:lnSpc>
                          <a:spcPct val="115000"/>
                        </a:lnSpc>
                        <a:spcBef>
                          <a:spcPts val="0"/>
                        </a:spcBef>
                        <a:spcAft>
                          <a:spcPts val="0"/>
                        </a:spcAft>
                        <a:buAutoNum type="alphaLcParenBoth"/>
                      </a:pPr>
                      <a:r>
                        <a:rPr lang="en-US" sz="1400" b="0" dirty="0" smtClean="0">
                          <a:effectLst/>
                        </a:rPr>
                        <a:t>AP </a:t>
                      </a:r>
                      <a:r>
                        <a:rPr lang="en-US" sz="1400" b="0" dirty="0">
                          <a:effectLst/>
                        </a:rPr>
                        <a:t>score of </a:t>
                      </a:r>
                      <a:r>
                        <a:rPr lang="en-US" sz="1400" b="0" dirty="0" smtClean="0">
                          <a:effectLst/>
                        </a:rPr>
                        <a:t>3 or higher, </a:t>
                      </a:r>
                      <a:r>
                        <a:rPr lang="en-US" sz="1400" b="0" dirty="0">
                          <a:effectLst/>
                        </a:rPr>
                        <a:t>IB score of </a:t>
                      </a:r>
                      <a:r>
                        <a:rPr lang="en-US" sz="1400" b="0" dirty="0" smtClean="0">
                          <a:effectLst/>
                        </a:rPr>
                        <a:t>4 or higher, or CLEP score of</a:t>
                      </a:r>
                      <a:r>
                        <a:rPr lang="en-US" sz="1400" b="0" baseline="0" dirty="0" smtClean="0">
                          <a:effectLst/>
                        </a:rPr>
                        <a:t> 50 or higher; OR</a:t>
                      </a:r>
                    </a:p>
                    <a:p>
                      <a:pPr marL="0" marR="0" indent="0">
                        <a:lnSpc>
                          <a:spcPct val="115000"/>
                        </a:lnSpc>
                        <a:spcBef>
                          <a:spcPts val="0"/>
                        </a:spcBef>
                        <a:spcAft>
                          <a:spcPts val="0"/>
                        </a:spcAft>
                        <a:buNone/>
                      </a:pPr>
                      <a:r>
                        <a:rPr lang="en-US" sz="1400" b="0" baseline="0" dirty="0" smtClean="0">
                          <a:effectLst/>
                        </a:rPr>
                        <a:t>(b) Advanced statewide Jump Start credential</a:t>
                      </a:r>
                    </a:p>
                    <a:p>
                      <a:pPr marL="0" marR="0" indent="0">
                        <a:lnSpc>
                          <a:spcPct val="115000"/>
                        </a:lnSpc>
                        <a:spcBef>
                          <a:spcPts val="0"/>
                        </a:spcBef>
                        <a:spcAft>
                          <a:spcPts val="0"/>
                        </a:spcAft>
                        <a:buNone/>
                      </a:pPr>
                      <a:r>
                        <a:rPr lang="en-US" sz="1400" b="0" baseline="0" dirty="0" smtClean="0">
                          <a:effectLst/>
                        </a:rPr>
                        <a:t>*Students achieving both (a) and (b) will generate 160 points.</a:t>
                      </a:r>
                      <a:endParaRPr lang="en-US" sz="1400" b="0" baseline="0" dirty="0" smtClean="0">
                        <a:effectLst/>
                        <a:latin typeface="Calibri"/>
                        <a:ea typeface="Calibri"/>
                        <a:cs typeface="Times New Roman"/>
                      </a:endParaRPr>
                    </a:p>
                  </a:txBody>
                  <a:tcPr marL="68580" marR="68580" marT="0" marB="0"/>
                </a:tc>
                <a:tc>
                  <a:txBody>
                    <a:bodyPr/>
                    <a:lstStyle/>
                    <a:p>
                      <a:pPr marL="0" marR="0" algn="ctr">
                        <a:lnSpc>
                          <a:spcPct val="115000"/>
                        </a:lnSpc>
                        <a:spcBef>
                          <a:spcPts val="0"/>
                        </a:spcBef>
                        <a:spcAft>
                          <a:spcPts val="0"/>
                        </a:spcAft>
                      </a:pPr>
                      <a:r>
                        <a:rPr lang="en-US" sz="1400" b="0" dirty="0">
                          <a:effectLst/>
                        </a:rPr>
                        <a:t>150</a:t>
                      </a:r>
                      <a:endParaRPr lang="en-US" sz="1400" b="0" dirty="0">
                        <a:effectLst/>
                        <a:latin typeface="Calibri"/>
                        <a:ea typeface="Calibri"/>
                        <a:cs typeface="Times New Roman"/>
                      </a:endParaRPr>
                    </a:p>
                  </a:txBody>
                  <a:tcPr marL="68580" marR="68580" marT="0" marB="0"/>
                </a:tc>
              </a:tr>
              <a:tr h="1027880">
                <a:tc>
                  <a:txBody>
                    <a:bodyPr/>
                    <a:lstStyle/>
                    <a:p>
                      <a:pPr marL="0" marR="0">
                        <a:lnSpc>
                          <a:spcPct val="115000"/>
                        </a:lnSpc>
                        <a:spcBef>
                          <a:spcPts val="0"/>
                        </a:spcBef>
                        <a:spcAft>
                          <a:spcPts val="0"/>
                        </a:spcAft>
                      </a:pPr>
                      <a:r>
                        <a:rPr lang="en-US" sz="1400" b="0" dirty="0" smtClean="0">
                          <a:effectLst/>
                        </a:rPr>
                        <a:t>HS Diploma plus</a:t>
                      </a:r>
                    </a:p>
                    <a:p>
                      <a:pPr marL="228600" marR="0" indent="-228600">
                        <a:lnSpc>
                          <a:spcPct val="115000"/>
                        </a:lnSpc>
                        <a:spcBef>
                          <a:spcPts val="0"/>
                        </a:spcBef>
                        <a:spcAft>
                          <a:spcPts val="0"/>
                        </a:spcAft>
                        <a:buAutoNum type="alphaLcParenBoth"/>
                      </a:pPr>
                      <a:r>
                        <a:rPr lang="en-US" sz="1400" b="0" dirty="0" smtClean="0">
                          <a:effectLst/>
                        </a:rPr>
                        <a:t>At least one passing course </a:t>
                      </a:r>
                      <a:r>
                        <a:rPr lang="en-US" sz="1400" b="1" u="sng" dirty="0" smtClean="0">
                          <a:effectLst/>
                        </a:rPr>
                        <a:t>grade for TOPS core curriculum credit </a:t>
                      </a:r>
                      <a:r>
                        <a:rPr lang="en-US" sz="1400" b="0" dirty="0" smtClean="0">
                          <a:effectLst/>
                        </a:rPr>
                        <a:t>of</a:t>
                      </a:r>
                      <a:r>
                        <a:rPr lang="en-US" sz="1400" b="0" baseline="0" dirty="0" smtClean="0">
                          <a:effectLst/>
                        </a:rPr>
                        <a:t> the following type: AP** (with exam score of 1 or 2), college credit, dual enrollment, or IB ( with score of 1, 2 or 3); OR</a:t>
                      </a:r>
                    </a:p>
                    <a:p>
                      <a:pPr marL="0" marR="0" indent="0">
                        <a:lnSpc>
                          <a:spcPct val="115000"/>
                        </a:lnSpc>
                        <a:spcBef>
                          <a:spcPts val="0"/>
                        </a:spcBef>
                        <a:spcAft>
                          <a:spcPts val="0"/>
                        </a:spcAft>
                        <a:buNone/>
                      </a:pPr>
                      <a:r>
                        <a:rPr lang="en-US" sz="1400" b="0" baseline="0" dirty="0" smtClean="0">
                          <a:effectLst/>
                        </a:rPr>
                        <a:t>(b) Basic statewide Jump Start credential</a:t>
                      </a:r>
                    </a:p>
                    <a:p>
                      <a:pPr marL="0" marR="0" indent="0">
                        <a:lnSpc>
                          <a:spcPct val="115000"/>
                        </a:lnSpc>
                        <a:spcBef>
                          <a:spcPts val="0"/>
                        </a:spcBef>
                        <a:spcAft>
                          <a:spcPts val="0"/>
                        </a:spcAft>
                        <a:buNone/>
                      </a:pPr>
                      <a:r>
                        <a:rPr lang="en-US" sz="1400" b="0" baseline="0" dirty="0" smtClean="0">
                          <a:effectLst/>
                        </a:rPr>
                        <a:t>*Students achieving both (a) and (b) will generate 115 points, if the passing course grade for (a) is earned in a TOPS core curriculum course. ** Students must take the AP exam and pass the course.</a:t>
                      </a:r>
                      <a:endParaRPr lang="en-US" sz="1400" b="0" dirty="0" smtClean="0">
                        <a:solidFill>
                          <a:schemeClr val="tx1"/>
                        </a:solidFill>
                        <a:effectLst/>
                      </a:endParaRPr>
                    </a:p>
                  </a:txBody>
                  <a:tcPr marL="68580" marR="68580" marT="0" marB="0"/>
                </a:tc>
                <a:tc>
                  <a:txBody>
                    <a:bodyPr/>
                    <a:lstStyle/>
                    <a:p>
                      <a:pPr marL="0" marR="0" algn="ctr">
                        <a:lnSpc>
                          <a:spcPct val="115000"/>
                        </a:lnSpc>
                        <a:spcBef>
                          <a:spcPts val="0"/>
                        </a:spcBef>
                        <a:spcAft>
                          <a:spcPts val="0"/>
                        </a:spcAft>
                      </a:pPr>
                      <a:r>
                        <a:rPr lang="en-US" sz="1400" b="0" dirty="0">
                          <a:effectLst/>
                        </a:rPr>
                        <a:t>110</a:t>
                      </a:r>
                      <a:endParaRPr lang="en-US" sz="1400" b="0" dirty="0">
                        <a:effectLst/>
                        <a:latin typeface="Calibri"/>
                        <a:ea typeface="Calibri"/>
                        <a:cs typeface="Times New Roman"/>
                      </a:endParaRPr>
                    </a:p>
                  </a:txBody>
                  <a:tcPr marL="68580" marR="68580" marT="0" marB="0"/>
                </a:tc>
              </a:tr>
              <a:tr h="342627">
                <a:tc>
                  <a:txBody>
                    <a:bodyPr/>
                    <a:lstStyle/>
                    <a:p>
                      <a:pPr marL="0" marR="0">
                        <a:lnSpc>
                          <a:spcPct val="115000"/>
                        </a:lnSpc>
                        <a:spcBef>
                          <a:spcPts val="0"/>
                        </a:spcBef>
                        <a:spcAft>
                          <a:spcPts val="0"/>
                        </a:spcAft>
                      </a:pPr>
                      <a:r>
                        <a:rPr lang="en-US" sz="1400" b="0" dirty="0" smtClean="0">
                          <a:effectLst/>
                        </a:rPr>
                        <a:t>Four-year</a:t>
                      </a:r>
                      <a:r>
                        <a:rPr lang="en-US" sz="1400" b="0" baseline="0" dirty="0" smtClean="0">
                          <a:effectLst/>
                        </a:rPr>
                        <a:t> graduate </a:t>
                      </a:r>
                    </a:p>
                    <a:p>
                      <a:pPr marL="0" marR="0">
                        <a:lnSpc>
                          <a:spcPct val="115000"/>
                        </a:lnSpc>
                        <a:spcBef>
                          <a:spcPts val="0"/>
                        </a:spcBef>
                        <a:spcAft>
                          <a:spcPts val="0"/>
                        </a:spcAft>
                      </a:pPr>
                      <a:r>
                        <a:rPr lang="en-US" sz="1400" b="0" dirty="0" smtClean="0">
                          <a:effectLst/>
                        </a:rPr>
                        <a:t>(Includes Career Diploma student</a:t>
                      </a:r>
                      <a:r>
                        <a:rPr lang="en-US" sz="1400" b="0" baseline="0" dirty="0" smtClean="0">
                          <a:effectLst/>
                        </a:rPr>
                        <a:t> with a regional Jump Start credential)</a:t>
                      </a:r>
                      <a:endParaRPr lang="en-US" sz="1400" b="0" dirty="0">
                        <a:effectLst/>
                        <a:latin typeface="Calibri"/>
                        <a:ea typeface="Calibri"/>
                        <a:cs typeface="Times New Roman"/>
                      </a:endParaRPr>
                    </a:p>
                  </a:txBody>
                  <a:tcPr marL="68580" marR="68580" marT="0" marB="0"/>
                </a:tc>
                <a:tc>
                  <a:txBody>
                    <a:bodyPr/>
                    <a:lstStyle/>
                    <a:p>
                      <a:pPr marL="0" marR="0" algn="ctr">
                        <a:lnSpc>
                          <a:spcPct val="115000"/>
                        </a:lnSpc>
                        <a:spcBef>
                          <a:spcPts val="0"/>
                        </a:spcBef>
                        <a:spcAft>
                          <a:spcPts val="0"/>
                        </a:spcAft>
                      </a:pPr>
                      <a:r>
                        <a:rPr lang="en-US" sz="1400" b="0" dirty="0">
                          <a:effectLst/>
                        </a:rPr>
                        <a:t>100</a:t>
                      </a:r>
                      <a:endParaRPr lang="en-US" sz="1400" b="0" dirty="0">
                        <a:effectLst/>
                        <a:latin typeface="Calibri"/>
                        <a:ea typeface="Calibri"/>
                        <a:cs typeface="Times New Roman"/>
                      </a:endParaRPr>
                    </a:p>
                  </a:txBody>
                  <a:tcPr marL="68580" marR="68580" marT="0" marB="0"/>
                </a:tc>
              </a:tr>
              <a:tr h="513940">
                <a:tc>
                  <a:txBody>
                    <a:bodyPr/>
                    <a:lstStyle/>
                    <a:p>
                      <a:pPr marL="0" marR="0">
                        <a:lnSpc>
                          <a:spcPct val="115000"/>
                        </a:lnSpc>
                        <a:spcBef>
                          <a:spcPts val="0"/>
                        </a:spcBef>
                        <a:spcAft>
                          <a:spcPts val="0"/>
                        </a:spcAft>
                      </a:pPr>
                      <a:r>
                        <a:rPr lang="en-US" sz="1400" b="0" dirty="0" smtClean="0">
                          <a:effectLst/>
                        </a:rPr>
                        <a:t>Five-year graduate with any diploma</a:t>
                      </a:r>
                    </a:p>
                    <a:p>
                      <a:pPr marL="0" marR="0">
                        <a:lnSpc>
                          <a:spcPct val="115000"/>
                        </a:lnSpc>
                        <a:spcBef>
                          <a:spcPts val="0"/>
                        </a:spcBef>
                        <a:spcAft>
                          <a:spcPts val="0"/>
                        </a:spcAft>
                      </a:pPr>
                      <a:r>
                        <a:rPr lang="en-US" sz="1400" b="0" dirty="0" smtClean="0">
                          <a:effectLst/>
                        </a:rPr>
                        <a:t>*Five-year graduates who earn an AP score of 3 or higher, an IB score of 4 or higher, or a CLEP of 50 or higher will generate 140 points.</a:t>
                      </a:r>
                      <a:endParaRPr lang="en-US" sz="1400" b="0" dirty="0">
                        <a:effectLst/>
                        <a:latin typeface="Calibri"/>
                        <a:ea typeface="Calibri"/>
                        <a:cs typeface="Times New Roman"/>
                      </a:endParaRPr>
                    </a:p>
                  </a:txBody>
                  <a:tcPr marL="68580" marR="68580" marT="0" marB="0"/>
                </a:tc>
                <a:tc>
                  <a:txBody>
                    <a:bodyPr/>
                    <a:lstStyle/>
                    <a:p>
                      <a:pPr marL="0" marR="0" algn="ctr">
                        <a:lnSpc>
                          <a:spcPct val="115000"/>
                        </a:lnSpc>
                        <a:spcBef>
                          <a:spcPts val="0"/>
                        </a:spcBef>
                        <a:spcAft>
                          <a:spcPts val="0"/>
                        </a:spcAft>
                      </a:pPr>
                      <a:r>
                        <a:rPr lang="en-US" sz="1400" b="0" dirty="0" smtClean="0">
                          <a:effectLst/>
                        </a:rPr>
                        <a:t>75</a:t>
                      </a:r>
                      <a:endParaRPr lang="en-US" sz="1400" b="0" dirty="0">
                        <a:effectLst/>
                        <a:latin typeface="Calibri"/>
                        <a:ea typeface="Calibri"/>
                        <a:cs typeface="Times New Roman"/>
                      </a:endParaRPr>
                    </a:p>
                  </a:txBody>
                  <a:tcPr marL="68580" marR="68580" marT="0" marB="0"/>
                </a:tc>
              </a:tr>
              <a:tr h="197061">
                <a:tc>
                  <a:txBody>
                    <a:bodyPr/>
                    <a:lstStyle/>
                    <a:p>
                      <a:pPr marL="0" marR="0">
                        <a:lnSpc>
                          <a:spcPct val="115000"/>
                        </a:lnSpc>
                        <a:spcBef>
                          <a:spcPts val="0"/>
                        </a:spcBef>
                        <a:spcAft>
                          <a:spcPts val="0"/>
                        </a:spcAft>
                      </a:pPr>
                      <a:r>
                        <a:rPr lang="en-US" sz="1400" b="0" dirty="0" smtClean="0">
                          <a:effectLst/>
                        </a:rPr>
                        <a:t>Six-year graduate with</a:t>
                      </a:r>
                      <a:r>
                        <a:rPr lang="en-US" sz="1400" b="0" baseline="0" dirty="0" smtClean="0">
                          <a:effectLst/>
                        </a:rPr>
                        <a:t> any diploma</a:t>
                      </a:r>
                      <a:endParaRPr lang="en-US" sz="1400" b="0" dirty="0">
                        <a:effectLst/>
                        <a:latin typeface="Calibri"/>
                        <a:ea typeface="Calibri"/>
                        <a:cs typeface="Times New Roman"/>
                      </a:endParaRPr>
                    </a:p>
                  </a:txBody>
                  <a:tcPr marL="68580" marR="68580" marT="0" marB="0"/>
                </a:tc>
                <a:tc>
                  <a:txBody>
                    <a:bodyPr/>
                    <a:lstStyle/>
                    <a:p>
                      <a:pPr marL="0" marR="0" algn="ctr">
                        <a:lnSpc>
                          <a:spcPct val="115000"/>
                        </a:lnSpc>
                        <a:spcBef>
                          <a:spcPts val="0"/>
                        </a:spcBef>
                        <a:spcAft>
                          <a:spcPts val="0"/>
                        </a:spcAft>
                      </a:pPr>
                      <a:r>
                        <a:rPr lang="en-US" sz="1400" b="0" dirty="0" smtClean="0">
                          <a:effectLst/>
                        </a:rPr>
                        <a:t>50</a:t>
                      </a:r>
                      <a:endParaRPr lang="en-US" sz="1400" b="0" dirty="0">
                        <a:effectLst/>
                        <a:latin typeface="Calibri"/>
                        <a:ea typeface="Calibri"/>
                        <a:cs typeface="Times New Roman"/>
                      </a:endParaRPr>
                    </a:p>
                  </a:txBody>
                  <a:tcPr marL="68580" marR="68580" marT="0" marB="0"/>
                </a:tc>
              </a:tr>
              <a:tr h="197061">
                <a:tc>
                  <a:txBody>
                    <a:bodyPr/>
                    <a:lstStyle/>
                    <a:p>
                      <a:pPr marL="0" marR="0">
                        <a:lnSpc>
                          <a:spcPct val="115000"/>
                        </a:lnSpc>
                        <a:spcBef>
                          <a:spcPts val="0"/>
                        </a:spcBef>
                        <a:spcAft>
                          <a:spcPts val="0"/>
                        </a:spcAft>
                      </a:pPr>
                      <a:r>
                        <a:rPr lang="en-US" sz="1400" b="0" dirty="0" err="1" smtClean="0">
                          <a:effectLst/>
                        </a:rPr>
                        <a:t>HiSET</a:t>
                      </a:r>
                      <a:r>
                        <a:rPr lang="en-US" sz="1400" b="0" dirty="0" smtClean="0">
                          <a:effectLst/>
                        </a:rPr>
                        <a:t>/GED</a:t>
                      </a:r>
                      <a:endParaRPr lang="en-US" sz="1400" b="0" dirty="0">
                        <a:effectLst/>
                        <a:latin typeface="Calibri"/>
                        <a:ea typeface="Calibri"/>
                        <a:cs typeface="Times New Roman"/>
                      </a:endParaRPr>
                    </a:p>
                  </a:txBody>
                  <a:tcPr marL="68580" marR="68580" marT="0" marB="0"/>
                </a:tc>
                <a:tc>
                  <a:txBody>
                    <a:bodyPr/>
                    <a:lstStyle/>
                    <a:p>
                      <a:pPr marL="0" marR="0" algn="ctr">
                        <a:lnSpc>
                          <a:spcPct val="115000"/>
                        </a:lnSpc>
                        <a:spcBef>
                          <a:spcPts val="0"/>
                        </a:spcBef>
                        <a:spcAft>
                          <a:spcPts val="0"/>
                        </a:spcAft>
                      </a:pPr>
                      <a:r>
                        <a:rPr lang="en-US" sz="1400" b="0" dirty="0" smtClean="0">
                          <a:effectLst/>
                        </a:rPr>
                        <a:t>25</a:t>
                      </a:r>
                      <a:endParaRPr lang="en-US" sz="1400" b="0" dirty="0">
                        <a:effectLst/>
                        <a:latin typeface="Calibri"/>
                        <a:ea typeface="Calibri"/>
                        <a:cs typeface="Times New Roman"/>
                      </a:endParaRPr>
                    </a:p>
                  </a:txBody>
                  <a:tcPr marL="68580" marR="68580" marT="0" marB="0"/>
                </a:tc>
              </a:tr>
              <a:tr h="197061">
                <a:tc>
                  <a:txBody>
                    <a:bodyPr/>
                    <a:lstStyle/>
                    <a:p>
                      <a:pPr marL="0" marR="0">
                        <a:lnSpc>
                          <a:spcPct val="115000"/>
                        </a:lnSpc>
                        <a:spcBef>
                          <a:spcPts val="0"/>
                        </a:spcBef>
                        <a:spcAft>
                          <a:spcPts val="0"/>
                        </a:spcAft>
                      </a:pPr>
                      <a:r>
                        <a:rPr lang="en-US" sz="1400" b="0" dirty="0" smtClean="0">
                          <a:effectLst/>
                        </a:rPr>
                        <a:t>Non-graduate without </a:t>
                      </a:r>
                      <a:r>
                        <a:rPr lang="en-US" sz="1400" b="0" dirty="0" err="1" smtClean="0">
                          <a:effectLst/>
                        </a:rPr>
                        <a:t>HiSET</a:t>
                      </a:r>
                      <a:endParaRPr lang="en-US" sz="1400" b="0" dirty="0">
                        <a:effectLst/>
                        <a:latin typeface="Calibri"/>
                        <a:ea typeface="Calibri"/>
                        <a:cs typeface="Times New Roman"/>
                      </a:endParaRPr>
                    </a:p>
                  </a:txBody>
                  <a:tcPr marL="68580" marR="68580" marT="0" marB="0"/>
                </a:tc>
                <a:tc>
                  <a:txBody>
                    <a:bodyPr/>
                    <a:lstStyle/>
                    <a:p>
                      <a:pPr marL="0" marR="0" algn="ctr">
                        <a:lnSpc>
                          <a:spcPct val="115000"/>
                        </a:lnSpc>
                        <a:spcBef>
                          <a:spcPts val="0"/>
                        </a:spcBef>
                        <a:spcAft>
                          <a:spcPts val="0"/>
                        </a:spcAft>
                      </a:pPr>
                      <a:r>
                        <a:rPr lang="en-US" sz="1400" b="0" dirty="0" smtClean="0">
                          <a:effectLst/>
                        </a:rPr>
                        <a:t>0</a:t>
                      </a:r>
                      <a:endParaRPr lang="en-US" sz="1400" b="0" dirty="0">
                        <a:effectLst/>
                        <a:latin typeface="Calibri"/>
                        <a:ea typeface="Calibri"/>
                        <a:cs typeface="Times New Roman"/>
                      </a:endParaRPr>
                    </a:p>
                  </a:txBody>
                  <a:tcPr marL="68580" marR="68580" marT="0" marB="0"/>
                </a:tc>
              </a:tr>
            </a:tbl>
          </a:graphicData>
        </a:graphic>
      </p:graphicFrame>
    </p:spTree>
    <p:extLst>
      <p:ext uri="{BB962C8B-B14F-4D97-AF65-F5344CB8AC3E}">
        <p14:creationId xmlns:p14="http://schemas.microsoft.com/office/powerpoint/2010/main" val="2577681833"/>
      </p:ext>
    </p:extLst>
  </p:cSld>
  <p:clrMapOvr>
    <a:masterClrMapping/>
  </p:clrMapOvr>
  <p:timing>
    <p:tnLst>
      <p:par>
        <p:cTn xmlns:p14="http://schemas.microsoft.com/office/powerpoint/2010/mai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z="3600" b="1" dirty="0" smtClean="0"/>
              <a:t>High School SPS: Progress Points </a:t>
            </a:r>
            <a:br>
              <a:rPr lang="en-US" sz="3600" b="1" dirty="0" smtClean="0"/>
            </a:br>
            <a:r>
              <a:rPr lang="en-US" sz="3600" b="1" dirty="0" smtClean="0"/>
              <a:t>(Slide </a:t>
            </a:r>
            <a:r>
              <a:rPr lang="en-US" sz="3600" b="1" dirty="0"/>
              <a:t>5</a:t>
            </a:r>
            <a:r>
              <a:rPr lang="en-US" sz="3600" b="1" dirty="0" smtClean="0"/>
              <a:t> of </a:t>
            </a:r>
            <a:r>
              <a:rPr lang="en-US" sz="3600" b="1" dirty="0"/>
              <a:t>5</a:t>
            </a:r>
            <a:r>
              <a:rPr lang="en-US" sz="3600" b="1" dirty="0" smtClean="0"/>
              <a:t>)</a:t>
            </a:r>
            <a:endParaRPr lang="en-US" sz="3600" b="1" dirty="0"/>
          </a:p>
        </p:txBody>
      </p:sp>
      <p:sp>
        <p:nvSpPr>
          <p:cNvPr id="3" name="Slide Number Placeholder 2"/>
          <p:cNvSpPr>
            <a:spLocks noGrp="1"/>
          </p:cNvSpPr>
          <p:nvPr>
            <p:ph type="sldNum" sz="quarter" idx="4"/>
          </p:nvPr>
        </p:nvSpPr>
        <p:spPr/>
        <p:txBody>
          <a:bodyPr/>
          <a:lstStyle/>
          <a:p>
            <a:fld id="{79BA4B8F-8B3F-4B52-9164-AF2CA95F68ED}" type="slidenum">
              <a:rPr lang="en-US" smtClean="0"/>
              <a:pPr/>
              <a:t>12</a:t>
            </a:fld>
            <a:endParaRPr lang="en-US" dirty="0"/>
          </a:p>
        </p:txBody>
      </p:sp>
      <p:sp>
        <p:nvSpPr>
          <p:cNvPr id="4" name="Footer Placeholder 3"/>
          <p:cNvSpPr>
            <a:spLocks noGrp="1"/>
          </p:cNvSpPr>
          <p:nvPr>
            <p:ph type="ftr" sz="quarter" idx="3"/>
          </p:nvPr>
        </p:nvSpPr>
        <p:spPr/>
        <p:txBody>
          <a:bodyPr/>
          <a:lstStyle/>
          <a:p>
            <a:r>
              <a:rPr lang="en-US" smtClean="0"/>
              <a:t>Louisiana Believes</a:t>
            </a:r>
            <a:endParaRPr lang="en-US" dirty="0"/>
          </a:p>
        </p:txBody>
      </p:sp>
      <p:sp>
        <p:nvSpPr>
          <p:cNvPr id="5" name="Content Placeholder 4"/>
          <p:cNvSpPr>
            <a:spLocks noGrp="1"/>
          </p:cNvSpPr>
          <p:nvPr>
            <p:ph sz="quarter" idx="10"/>
          </p:nvPr>
        </p:nvSpPr>
        <p:spPr>
          <a:xfrm>
            <a:off x="152400" y="1143000"/>
            <a:ext cx="8839200" cy="5257800"/>
          </a:xfrm>
        </p:spPr>
        <p:txBody>
          <a:bodyPr/>
          <a:lstStyle/>
          <a:p>
            <a:pPr marL="0" indent="0">
              <a:buNone/>
            </a:pPr>
            <a:r>
              <a:rPr lang="en-US" sz="1800" b="1" dirty="0" smtClean="0"/>
              <a:t>Accountability</a:t>
            </a:r>
          </a:p>
          <a:p>
            <a:pPr marL="0" indent="0">
              <a:spcBef>
                <a:spcPts val="600"/>
              </a:spcBef>
              <a:buNone/>
            </a:pPr>
            <a:r>
              <a:rPr lang="en-US" sz="1800" dirty="0"/>
              <a:t>Progress points are an important representation of the gains achieved by academically behind students</a:t>
            </a:r>
            <a:r>
              <a:rPr lang="en-US" sz="1800" dirty="0" smtClean="0"/>
              <a:t>. For 2014-15, there are two options available to earn high school progress points.  In 2015-16 and beyond, only Option 2 will be used.</a:t>
            </a:r>
            <a:endParaRPr lang="en-US" dirty="0"/>
          </a:p>
        </p:txBody>
      </p:sp>
      <p:graphicFrame>
        <p:nvGraphicFramePr>
          <p:cNvPr id="7" name="Table 6"/>
          <p:cNvGraphicFramePr>
            <a:graphicFrameLocks noGrp="1"/>
          </p:cNvGraphicFramePr>
          <p:nvPr>
            <p:extLst>
              <p:ext uri="{D42A27DB-BD31-4B8C-83A1-F6EECF244321}">
                <p14:modId xmlns:p14="http://schemas.microsoft.com/office/powerpoint/2010/main" val="3827155056"/>
              </p:ext>
            </p:extLst>
          </p:nvPr>
        </p:nvGraphicFramePr>
        <p:xfrm>
          <a:off x="304800" y="2590800"/>
          <a:ext cx="8686800" cy="3717449"/>
        </p:xfrm>
        <a:graphic>
          <a:graphicData uri="http://schemas.openxmlformats.org/drawingml/2006/table">
            <a:tbl>
              <a:tblPr firstRow="1" bandRow="1">
                <a:tableStyleId>{5940675A-B579-460E-94D1-54222C63F5DA}</a:tableStyleId>
              </a:tblPr>
              <a:tblGrid>
                <a:gridCol w="1878227"/>
                <a:gridCol w="6808573"/>
              </a:tblGrid>
              <a:tr h="1553369">
                <a:tc>
                  <a:txBody>
                    <a:bodyPr/>
                    <a:lstStyle/>
                    <a:p>
                      <a:endParaRPr lang="en-US" sz="1600" b="1" dirty="0" smtClean="0">
                        <a:solidFill>
                          <a:schemeClr val="bg1"/>
                        </a:solidFill>
                      </a:endParaRPr>
                    </a:p>
                    <a:p>
                      <a:r>
                        <a:rPr lang="en-US" sz="1600" b="1" dirty="0" smtClean="0">
                          <a:solidFill>
                            <a:srgbClr val="002060"/>
                          </a:solidFill>
                        </a:rPr>
                        <a:t>OPTION 1</a:t>
                      </a:r>
                      <a:r>
                        <a:rPr lang="en-US" sz="1600" b="1" dirty="0" smtClean="0">
                          <a:solidFill>
                            <a:schemeClr val="bg1"/>
                          </a:solidFill>
                        </a:rPr>
                        <a:t>:</a:t>
                      </a:r>
                      <a:r>
                        <a:rPr lang="en-US" sz="1600" b="1" baseline="0" dirty="0" smtClean="0">
                          <a:solidFill>
                            <a:schemeClr val="bg1"/>
                          </a:solidFill>
                        </a:rPr>
                        <a:t> </a:t>
                      </a:r>
                      <a:r>
                        <a:rPr lang="en-US" sz="1600" b="1" dirty="0" smtClean="0">
                          <a:solidFill>
                            <a:schemeClr val="bg1"/>
                          </a:solidFill>
                        </a:rPr>
                        <a:t>2014-15</a:t>
                      </a:r>
                      <a:r>
                        <a:rPr lang="en-US" sz="1600" b="1" baseline="0" dirty="0" smtClean="0">
                          <a:solidFill>
                            <a:schemeClr val="bg1"/>
                          </a:solidFill>
                        </a:rPr>
                        <a:t> (2015 SPS)</a:t>
                      </a:r>
                      <a:r>
                        <a:rPr lang="en-US" sz="1600" b="1" dirty="0" smtClean="0">
                          <a:solidFill>
                            <a:schemeClr val="bg1"/>
                          </a:solidFill>
                        </a:rPr>
                        <a:t> EXPIRES</a:t>
                      </a:r>
                      <a:r>
                        <a:rPr lang="en-US" sz="1600" b="1" baseline="0" dirty="0" smtClean="0">
                          <a:solidFill>
                            <a:schemeClr val="bg1"/>
                          </a:solidFill>
                        </a:rPr>
                        <a:t> AFTER 2015</a:t>
                      </a:r>
                      <a:endParaRPr lang="en-US" sz="1600" b="1" dirty="0">
                        <a:solidFill>
                          <a:schemeClr val="bg1"/>
                        </a:solidFill>
                      </a:endParaRPr>
                    </a:p>
                  </a:txBody>
                  <a:tcPr>
                    <a:solidFill>
                      <a:schemeClr val="accent5"/>
                    </a:solidFill>
                  </a:tcPr>
                </a:tc>
                <a:tc>
                  <a:txBody>
                    <a:bodyPr/>
                    <a:lstStyle/>
                    <a:p>
                      <a:pPr marL="285750" marR="0" indent="-285750" algn="l" defTabSz="914400" rtl="0" eaLnBrk="1" fontAlgn="auto" latinLnBrk="0" hangingPunct="1">
                        <a:lnSpc>
                          <a:spcPct val="100000"/>
                        </a:lnSpc>
                        <a:spcBef>
                          <a:spcPts val="0"/>
                        </a:spcBef>
                        <a:spcAft>
                          <a:spcPts val="0"/>
                        </a:spcAft>
                        <a:buClrTx/>
                        <a:buSzTx/>
                        <a:buFont typeface="Arial"/>
                        <a:buChar char="•"/>
                        <a:tabLst/>
                        <a:defRPr/>
                      </a:pPr>
                      <a:r>
                        <a:rPr lang="en-US" sz="1600" kern="1200" dirty="0" smtClean="0">
                          <a:solidFill>
                            <a:schemeClr val="dk1"/>
                          </a:solidFill>
                          <a:effectLst/>
                          <a:latin typeface="+mn-lt"/>
                          <a:ea typeface="+mn-ea"/>
                          <a:cs typeface="+mn-cs"/>
                        </a:rPr>
                        <a:t>At least 30% of the eligible students </a:t>
                      </a:r>
                    </a:p>
                    <a:p>
                      <a:pPr marL="285750" marR="0" indent="-285750" algn="l" defTabSz="914400" rtl="0" eaLnBrk="1" fontAlgn="auto" latinLnBrk="0" hangingPunct="1">
                        <a:lnSpc>
                          <a:spcPct val="100000"/>
                        </a:lnSpc>
                        <a:spcBef>
                          <a:spcPts val="0"/>
                        </a:spcBef>
                        <a:spcAft>
                          <a:spcPts val="0"/>
                        </a:spcAft>
                        <a:buClrTx/>
                        <a:buSzTx/>
                        <a:buFont typeface="Arial"/>
                        <a:buChar char="•"/>
                        <a:tabLst/>
                        <a:defRPr/>
                      </a:pPr>
                      <a:r>
                        <a:rPr lang="en-US" sz="1600" kern="1200" dirty="0" smtClean="0">
                          <a:solidFill>
                            <a:schemeClr val="dk1"/>
                          </a:solidFill>
                          <a:effectLst/>
                          <a:latin typeface="+mn-lt"/>
                          <a:ea typeface="+mn-ea"/>
                          <a:cs typeface="+mn-cs"/>
                        </a:rPr>
                        <a:t>Students</a:t>
                      </a:r>
                      <a:r>
                        <a:rPr lang="en-US" sz="1600" kern="1200" baseline="0" dirty="0" smtClean="0">
                          <a:solidFill>
                            <a:schemeClr val="dk1"/>
                          </a:solidFill>
                          <a:effectLst/>
                          <a:latin typeface="+mn-lt"/>
                          <a:ea typeface="+mn-ea"/>
                          <a:cs typeface="+mn-cs"/>
                        </a:rPr>
                        <a:t> </a:t>
                      </a:r>
                      <a:r>
                        <a:rPr lang="en-US" sz="1600" kern="1200" dirty="0" smtClean="0">
                          <a:solidFill>
                            <a:schemeClr val="dk1"/>
                          </a:solidFill>
                          <a:effectLst/>
                          <a:latin typeface="+mn-lt"/>
                          <a:ea typeface="+mn-ea"/>
                          <a:cs typeface="+mn-cs"/>
                        </a:rPr>
                        <a:t>score at the top of the expected score range</a:t>
                      </a:r>
                      <a:r>
                        <a:rPr lang="en-US" sz="1600" kern="1200" baseline="0" dirty="0" smtClean="0">
                          <a:solidFill>
                            <a:schemeClr val="dk1"/>
                          </a:solidFill>
                          <a:effectLst/>
                          <a:latin typeface="+mn-lt"/>
                          <a:ea typeface="+mn-ea"/>
                          <a:cs typeface="+mn-cs"/>
                        </a:rPr>
                        <a:t> or above (ACT series)</a:t>
                      </a:r>
                    </a:p>
                    <a:p>
                      <a:pPr marL="285750" marR="0" indent="-285750" algn="l" defTabSz="914400" rtl="0" eaLnBrk="1" fontAlgn="auto" latinLnBrk="0" hangingPunct="1">
                        <a:lnSpc>
                          <a:spcPct val="100000"/>
                        </a:lnSpc>
                        <a:spcBef>
                          <a:spcPts val="0"/>
                        </a:spcBef>
                        <a:spcAft>
                          <a:spcPts val="0"/>
                        </a:spcAft>
                        <a:buClrTx/>
                        <a:buSzTx/>
                        <a:buFont typeface="Arial"/>
                        <a:buChar char="•"/>
                        <a:tabLst/>
                        <a:defRPr/>
                      </a:pPr>
                      <a:r>
                        <a:rPr lang="en-US" sz="1600" kern="1200" baseline="0" dirty="0" smtClean="0">
                          <a:solidFill>
                            <a:schemeClr val="dk1"/>
                          </a:solidFill>
                          <a:effectLst/>
                          <a:latin typeface="+mn-lt"/>
                          <a:ea typeface="+mn-ea"/>
                          <a:cs typeface="+mn-cs"/>
                        </a:rPr>
                        <a:t>0.1 points per student for previous scores of Approaching Basic/Fair, 0.2 points per student for previous scores of Unsatisfactory/Needs Improvement</a:t>
                      </a:r>
                    </a:p>
                  </a:txBody>
                  <a:tcPr>
                    <a:solidFill>
                      <a:schemeClr val="accent5">
                        <a:lumMod val="20000"/>
                        <a:lumOff val="80000"/>
                      </a:schemeClr>
                    </a:solidFill>
                  </a:tcPr>
                </a:tc>
              </a:tr>
              <a:tr h="1951831">
                <a:tc>
                  <a:txBody>
                    <a:bodyPr/>
                    <a:lstStyle/>
                    <a:p>
                      <a:endParaRPr lang="en-US" sz="1600" b="1" dirty="0" smtClean="0">
                        <a:solidFill>
                          <a:schemeClr val="bg1"/>
                        </a:solidFill>
                      </a:endParaRPr>
                    </a:p>
                    <a:p>
                      <a:endParaRPr lang="en-US" sz="1600" b="1" dirty="0" smtClean="0">
                        <a:solidFill>
                          <a:schemeClr val="bg1"/>
                        </a:solidFill>
                      </a:endParaRPr>
                    </a:p>
                    <a:p>
                      <a:r>
                        <a:rPr lang="en-US" sz="1600" b="1" dirty="0" smtClean="0">
                          <a:solidFill>
                            <a:srgbClr val="002060"/>
                          </a:solidFill>
                        </a:rPr>
                        <a:t>OPTION 2</a:t>
                      </a:r>
                      <a:r>
                        <a:rPr lang="en-US" sz="1600" b="1" dirty="0" smtClean="0">
                          <a:solidFill>
                            <a:schemeClr val="bg1"/>
                          </a:solidFill>
                        </a:rPr>
                        <a:t>:  2014-15 (In</a:t>
                      </a:r>
                      <a:r>
                        <a:rPr lang="en-US" sz="1600" b="1" baseline="0" dirty="0" smtClean="0">
                          <a:solidFill>
                            <a:schemeClr val="bg1"/>
                          </a:solidFill>
                        </a:rPr>
                        <a:t> </a:t>
                      </a:r>
                      <a:r>
                        <a:rPr lang="en-US" sz="1600" b="1" dirty="0" smtClean="0">
                          <a:solidFill>
                            <a:schemeClr val="bg1"/>
                          </a:solidFill>
                        </a:rPr>
                        <a:t>2015-16 this</a:t>
                      </a:r>
                      <a:r>
                        <a:rPr lang="en-US" sz="1600" b="1" baseline="0" dirty="0" smtClean="0">
                          <a:solidFill>
                            <a:schemeClr val="bg1"/>
                          </a:solidFill>
                        </a:rPr>
                        <a:t> policy r</a:t>
                      </a:r>
                      <a:r>
                        <a:rPr lang="en-US" sz="1600" b="1" dirty="0" smtClean="0">
                          <a:solidFill>
                            <a:schemeClr val="bg1"/>
                          </a:solidFill>
                        </a:rPr>
                        <a:t>eplaces</a:t>
                      </a:r>
                      <a:r>
                        <a:rPr lang="en-US" sz="1600" b="1" baseline="0" dirty="0" smtClean="0">
                          <a:solidFill>
                            <a:schemeClr val="bg1"/>
                          </a:solidFill>
                        </a:rPr>
                        <a:t> policy above)</a:t>
                      </a:r>
                      <a:endParaRPr lang="en-US" sz="1600" b="1" dirty="0">
                        <a:solidFill>
                          <a:schemeClr val="bg1"/>
                        </a:solidFill>
                      </a:endParaRPr>
                    </a:p>
                  </a:txBody>
                  <a:tcPr>
                    <a:solidFill>
                      <a:schemeClr val="accent5"/>
                    </a:solidFill>
                  </a:tcPr>
                </a:tc>
                <a:tc>
                  <a:txBody>
                    <a:bodyPr/>
                    <a:lstStyle/>
                    <a:p>
                      <a:pPr marL="285750" marR="0" indent="-285750" algn="l" defTabSz="914400" rtl="0" eaLnBrk="1" fontAlgn="auto" latinLnBrk="0" hangingPunct="1">
                        <a:lnSpc>
                          <a:spcPct val="100000"/>
                        </a:lnSpc>
                        <a:spcBef>
                          <a:spcPts val="0"/>
                        </a:spcBef>
                        <a:spcAft>
                          <a:spcPts val="0"/>
                        </a:spcAft>
                        <a:buClrTx/>
                        <a:buSzTx/>
                        <a:buFont typeface="Arial"/>
                        <a:buChar char="•"/>
                        <a:tabLst/>
                        <a:defRPr/>
                      </a:pPr>
                      <a:r>
                        <a:rPr lang="en-US" sz="1600" b="1" kern="1200" dirty="0" smtClean="0">
                          <a:solidFill>
                            <a:schemeClr val="dk1"/>
                          </a:solidFill>
                          <a:effectLst/>
                          <a:latin typeface="+mn-lt"/>
                          <a:ea typeface="+mn-ea"/>
                          <a:cs typeface="+mn-cs"/>
                        </a:rPr>
                        <a:t>More than 50% </a:t>
                      </a:r>
                      <a:r>
                        <a:rPr lang="en-US" sz="1600" kern="1200" dirty="0" smtClean="0">
                          <a:solidFill>
                            <a:schemeClr val="dk1"/>
                          </a:solidFill>
                          <a:effectLst/>
                          <a:latin typeface="+mn-lt"/>
                          <a:ea typeface="+mn-ea"/>
                          <a:cs typeface="+mn-cs"/>
                        </a:rPr>
                        <a:t>of the eligible students</a:t>
                      </a:r>
                    </a:p>
                    <a:p>
                      <a:pPr marL="285750" marR="0" indent="-285750" algn="l" defTabSz="914400" rtl="0" eaLnBrk="1" fontAlgn="auto" latinLnBrk="0" hangingPunct="1">
                        <a:lnSpc>
                          <a:spcPct val="100000"/>
                        </a:lnSpc>
                        <a:spcBef>
                          <a:spcPts val="0"/>
                        </a:spcBef>
                        <a:spcAft>
                          <a:spcPts val="0"/>
                        </a:spcAft>
                        <a:buClrTx/>
                        <a:buSzTx/>
                        <a:buFont typeface="Arial"/>
                        <a:buChar char="•"/>
                        <a:tabLst/>
                        <a:defRPr/>
                      </a:pPr>
                      <a:r>
                        <a:rPr lang="en-US" sz="1600" b="1" kern="1200" dirty="0" smtClean="0">
                          <a:solidFill>
                            <a:schemeClr val="dk1"/>
                          </a:solidFill>
                          <a:effectLst/>
                          <a:latin typeface="+mn-lt"/>
                          <a:ea typeface="+mn-ea"/>
                          <a:cs typeface="+mn-cs"/>
                        </a:rPr>
                        <a:t>Multiple Opportunities: </a:t>
                      </a:r>
                      <a:r>
                        <a:rPr lang="en-US" sz="1600" kern="1200" dirty="0" smtClean="0">
                          <a:solidFill>
                            <a:schemeClr val="dk1"/>
                          </a:solidFill>
                          <a:effectLst/>
                          <a:latin typeface="+mn-lt"/>
                          <a:ea typeface="+mn-ea"/>
                          <a:cs typeface="+mn-cs"/>
                        </a:rPr>
                        <a:t>Can earn points </a:t>
                      </a:r>
                      <a:r>
                        <a:rPr lang="en-US" sz="1600" b="1" kern="1200" dirty="0" smtClean="0">
                          <a:solidFill>
                            <a:schemeClr val="dk1"/>
                          </a:solidFill>
                          <a:effectLst/>
                          <a:latin typeface="+mn-lt"/>
                          <a:ea typeface="+mn-ea"/>
                          <a:cs typeface="+mn-cs"/>
                        </a:rPr>
                        <a:t>on either </a:t>
                      </a:r>
                      <a:r>
                        <a:rPr lang="en-US" sz="1600" kern="1200" dirty="0" smtClean="0">
                          <a:solidFill>
                            <a:schemeClr val="dk1"/>
                          </a:solidFill>
                          <a:effectLst/>
                          <a:latin typeface="+mn-lt"/>
                          <a:ea typeface="+mn-ea"/>
                          <a:cs typeface="+mn-cs"/>
                        </a:rPr>
                        <a:t>EXPLORE</a:t>
                      </a:r>
                      <a:r>
                        <a:rPr lang="en-US" sz="1600" kern="1200" baseline="0" dirty="0" smtClean="0">
                          <a:solidFill>
                            <a:schemeClr val="dk1"/>
                          </a:solidFill>
                          <a:effectLst/>
                          <a:latin typeface="+mn-lt"/>
                          <a:ea typeface="+mn-ea"/>
                          <a:cs typeface="+mn-cs"/>
                        </a:rPr>
                        <a:t> to PLAN </a:t>
                      </a:r>
                      <a:r>
                        <a:rPr lang="en-US" sz="1600" i="1" kern="1200" baseline="0" dirty="0" smtClean="0">
                          <a:solidFill>
                            <a:schemeClr val="dk1"/>
                          </a:solidFill>
                          <a:effectLst/>
                          <a:latin typeface="+mn-lt"/>
                          <a:ea typeface="+mn-ea"/>
                          <a:cs typeface="+mn-cs"/>
                        </a:rPr>
                        <a:t>and/or </a:t>
                      </a:r>
                      <a:r>
                        <a:rPr lang="en-US" sz="1600" i="0" kern="1200" baseline="0" dirty="0" smtClean="0">
                          <a:solidFill>
                            <a:schemeClr val="dk1"/>
                          </a:solidFill>
                          <a:effectLst/>
                          <a:latin typeface="+mn-lt"/>
                          <a:ea typeface="+mn-ea"/>
                          <a:cs typeface="+mn-cs"/>
                        </a:rPr>
                        <a:t>PLAN to ACT</a:t>
                      </a:r>
                      <a:r>
                        <a:rPr lang="en-US" sz="1600" kern="1200" dirty="0" smtClean="0">
                          <a:solidFill>
                            <a:schemeClr val="dk1"/>
                          </a:solidFill>
                          <a:effectLst/>
                          <a:latin typeface="+mn-lt"/>
                          <a:ea typeface="+mn-ea"/>
                          <a:cs typeface="+mn-cs"/>
                        </a:rPr>
                        <a:t> </a:t>
                      </a:r>
                    </a:p>
                    <a:p>
                      <a:pPr marL="285750" marR="0" indent="-285750" algn="l" defTabSz="914400" rtl="0" eaLnBrk="1" fontAlgn="auto" latinLnBrk="0" hangingPunct="1">
                        <a:lnSpc>
                          <a:spcPct val="100000"/>
                        </a:lnSpc>
                        <a:spcBef>
                          <a:spcPts val="0"/>
                        </a:spcBef>
                        <a:spcAft>
                          <a:spcPts val="0"/>
                        </a:spcAft>
                        <a:buClrTx/>
                        <a:buSzTx/>
                        <a:buFont typeface="Arial"/>
                        <a:buChar char="•"/>
                        <a:tabLst/>
                        <a:defRPr/>
                      </a:pPr>
                      <a:r>
                        <a:rPr lang="en-US" sz="1600" b="1" kern="1200" dirty="0" smtClean="0">
                          <a:solidFill>
                            <a:schemeClr val="dk1"/>
                          </a:solidFill>
                          <a:effectLst/>
                          <a:latin typeface="+mn-lt"/>
                          <a:ea typeface="+mn-ea"/>
                          <a:cs typeface="+mn-cs"/>
                        </a:rPr>
                        <a:t>Expected Growth: </a:t>
                      </a:r>
                      <a:r>
                        <a:rPr lang="en-US" sz="1600" kern="1200" dirty="0" smtClean="0">
                          <a:solidFill>
                            <a:schemeClr val="dk1"/>
                          </a:solidFill>
                          <a:effectLst/>
                          <a:latin typeface="+mn-lt"/>
                          <a:ea typeface="+mn-ea"/>
                          <a:cs typeface="+mn-cs"/>
                        </a:rPr>
                        <a:t>Students</a:t>
                      </a:r>
                      <a:r>
                        <a:rPr lang="en-US" sz="1600" kern="1200" baseline="0" dirty="0" smtClean="0">
                          <a:solidFill>
                            <a:schemeClr val="dk1"/>
                          </a:solidFill>
                          <a:effectLst/>
                          <a:latin typeface="+mn-lt"/>
                          <a:ea typeface="+mn-ea"/>
                          <a:cs typeface="+mn-cs"/>
                        </a:rPr>
                        <a:t> </a:t>
                      </a:r>
                      <a:r>
                        <a:rPr lang="en-US" sz="1600" kern="1200" dirty="0" smtClean="0">
                          <a:solidFill>
                            <a:schemeClr val="dk1"/>
                          </a:solidFill>
                          <a:effectLst/>
                          <a:latin typeface="+mn-lt"/>
                          <a:ea typeface="+mn-ea"/>
                          <a:cs typeface="+mn-cs"/>
                        </a:rPr>
                        <a:t>score </a:t>
                      </a:r>
                      <a:r>
                        <a:rPr lang="en-US" sz="1600" b="1" kern="1200" dirty="0" smtClean="0">
                          <a:solidFill>
                            <a:schemeClr val="dk1"/>
                          </a:solidFill>
                          <a:effectLst/>
                          <a:latin typeface="+mn-lt"/>
                          <a:ea typeface="+mn-ea"/>
                          <a:cs typeface="+mn-cs"/>
                        </a:rPr>
                        <a:t>above the median</a:t>
                      </a:r>
                      <a:r>
                        <a:rPr lang="en-US" sz="1600" b="1" kern="1200" baseline="0" dirty="0" smtClean="0">
                          <a:solidFill>
                            <a:schemeClr val="dk1"/>
                          </a:solidFill>
                          <a:effectLst/>
                          <a:latin typeface="+mn-lt"/>
                          <a:ea typeface="+mn-ea"/>
                          <a:cs typeface="+mn-cs"/>
                        </a:rPr>
                        <a:t> </a:t>
                      </a:r>
                      <a:r>
                        <a:rPr lang="en-US" sz="1600" kern="1200" baseline="0" dirty="0" smtClean="0">
                          <a:solidFill>
                            <a:schemeClr val="dk1"/>
                          </a:solidFill>
                          <a:effectLst/>
                          <a:latin typeface="+mn-lt"/>
                          <a:ea typeface="+mn-ea"/>
                          <a:cs typeface="+mn-cs"/>
                        </a:rPr>
                        <a:t>of the expected range</a:t>
                      </a:r>
                    </a:p>
                    <a:p>
                      <a:pPr marL="285750" marR="0" indent="-285750" algn="l" defTabSz="914400" rtl="0" eaLnBrk="1" fontAlgn="auto" latinLnBrk="0" hangingPunct="1">
                        <a:lnSpc>
                          <a:spcPct val="100000"/>
                        </a:lnSpc>
                        <a:spcBef>
                          <a:spcPts val="0"/>
                        </a:spcBef>
                        <a:spcAft>
                          <a:spcPts val="0"/>
                        </a:spcAft>
                        <a:buClrTx/>
                        <a:buSzTx/>
                        <a:buFont typeface="Arial"/>
                        <a:buChar char="•"/>
                        <a:tabLst/>
                        <a:defRPr/>
                      </a:pPr>
                      <a:r>
                        <a:rPr lang="en-US" sz="1600" b="1" kern="1200" baseline="0" dirty="0" smtClean="0">
                          <a:solidFill>
                            <a:schemeClr val="dk1"/>
                          </a:solidFill>
                          <a:effectLst/>
                          <a:latin typeface="+mn-lt"/>
                          <a:ea typeface="+mn-ea"/>
                          <a:cs typeface="+mn-cs"/>
                        </a:rPr>
                        <a:t>0.05</a:t>
                      </a:r>
                      <a:r>
                        <a:rPr lang="en-US" sz="1600" kern="1200" baseline="0" dirty="0" smtClean="0">
                          <a:solidFill>
                            <a:schemeClr val="dk1"/>
                          </a:solidFill>
                          <a:effectLst/>
                          <a:latin typeface="+mn-lt"/>
                          <a:ea typeface="+mn-ea"/>
                          <a:cs typeface="+mn-cs"/>
                        </a:rPr>
                        <a:t> per student for previous scores of Approaching Basic/Fair, </a:t>
                      </a:r>
                      <a:r>
                        <a:rPr lang="en-US" sz="1600" b="1" kern="1200" baseline="0" dirty="0" smtClean="0">
                          <a:solidFill>
                            <a:schemeClr val="dk1"/>
                          </a:solidFill>
                          <a:effectLst/>
                          <a:latin typeface="+mn-lt"/>
                          <a:ea typeface="+mn-ea"/>
                          <a:cs typeface="+mn-cs"/>
                        </a:rPr>
                        <a:t>0.1 </a:t>
                      </a:r>
                      <a:r>
                        <a:rPr lang="en-US" sz="1600" kern="1200" baseline="0" dirty="0" smtClean="0">
                          <a:solidFill>
                            <a:schemeClr val="dk1"/>
                          </a:solidFill>
                          <a:effectLst/>
                          <a:latin typeface="+mn-lt"/>
                          <a:ea typeface="+mn-ea"/>
                          <a:cs typeface="+mn-cs"/>
                        </a:rPr>
                        <a:t>per student for previous scores of Unsatisfactory/Needs Improvement</a:t>
                      </a:r>
                    </a:p>
                    <a:p>
                      <a:pPr marL="0" marR="0" indent="0" algn="l" defTabSz="914400" rtl="0" eaLnBrk="1" fontAlgn="auto" latinLnBrk="0" hangingPunct="1">
                        <a:lnSpc>
                          <a:spcPct val="100000"/>
                        </a:lnSpc>
                        <a:spcBef>
                          <a:spcPts val="0"/>
                        </a:spcBef>
                        <a:spcAft>
                          <a:spcPts val="0"/>
                        </a:spcAft>
                        <a:buClrTx/>
                        <a:buSzTx/>
                        <a:buFont typeface="Arial"/>
                        <a:buNone/>
                        <a:tabLst/>
                        <a:defRPr/>
                      </a:pPr>
                      <a:endParaRPr lang="en-US" sz="400" kern="1200" baseline="0" dirty="0" smtClean="0">
                        <a:solidFill>
                          <a:schemeClr val="dk1"/>
                        </a:solidFill>
                        <a:effectLst/>
                        <a:latin typeface="+mn-lt"/>
                        <a:ea typeface="+mn-ea"/>
                        <a:cs typeface="+mn-cs"/>
                      </a:endParaRPr>
                    </a:p>
                    <a:p>
                      <a:pPr marL="0" marR="0" indent="0" algn="l" defTabSz="914400" rtl="0" eaLnBrk="1" fontAlgn="auto" latinLnBrk="0" hangingPunct="1">
                        <a:lnSpc>
                          <a:spcPct val="100000"/>
                        </a:lnSpc>
                        <a:spcBef>
                          <a:spcPts val="0"/>
                        </a:spcBef>
                        <a:spcAft>
                          <a:spcPts val="0"/>
                        </a:spcAft>
                        <a:buClrTx/>
                        <a:buSzTx/>
                        <a:buFont typeface="Arial"/>
                        <a:buNone/>
                        <a:tabLst/>
                        <a:defRPr/>
                      </a:pPr>
                      <a:r>
                        <a:rPr lang="en-US" sz="1600" b="1" i="1" kern="1200" baseline="0" dirty="0" smtClean="0">
                          <a:solidFill>
                            <a:schemeClr val="dk1"/>
                          </a:solidFill>
                          <a:effectLst/>
                          <a:latin typeface="+mn-lt"/>
                          <a:ea typeface="+mn-ea"/>
                          <a:cs typeface="+mn-cs"/>
                        </a:rPr>
                        <a:t>Or</a:t>
                      </a:r>
                    </a:p>
                    <a:p>
                      <a:pPr marL="0" marR="0" indent="0" algn="l" defTabSz="914400" rtl="0" eaLnBrk="1" fontAlgn="auto" latinLnBrk="0" hangingPunct="1">
                        <a:lnSpc>
                          <a:spcPct val="100000"/>
                        </a:lnSpc>
                        <a:spcBef>
                          <a:spcPts val="0"/>
                        </a:spcBef>
                        <a:spcAft>
                          <a:spcPts val="0"/>
                        </a:spcAft>
                        <a:buClrTx/>
                        <a:buSzTx/>
                        <a:buFont typeface="Arial"/>
                        <a:buNone/>
                        <a:tabLst/>
                        <a:defRPr/>
                      </a:pPr>
                      <a:endParaRPr lang="en-US" sz="400" b="0" i="0" kern="1200" baseline="0" dirty="0" smtClean="0">
                        <a:solidFill>
                          <a:schemeClr val="dk1"/>
                        </a:solidFill>
                        <a:effectLst/>
                        <a:latin typeface="+mn-lt"/>
                        <a:ea typeface="+mn-ea"/>
                        <a:cs typeface="+mn-cs"/>
                      </a:endParaRPr>
                    </a:p>
                    <a:p>
                      <a:pPr marL="0" marR="0" indent="0" algn="l" defTabSz="914400" rtl="0" eaLnBrk="1" fontAlgn="auto" latinLnBrk="0" hangingPunct="1">
                        <a:lnSpc>
                          <a:spcPct val="100000"/>
                        </a:lnSpc>
                        <a:spcBef>
                          <a:spcPts val="0"/>
                        </a:spcBef>
                        <a:spcAft>
                          <a:spcPts val="0"/>
                        </a:spcAft>
                        <a:buClrTx/>
                        <a:buSzTx/>
                        <a:buFont typeface="Arial"/>
                        <a:buNone/>
                        <a:tabLst/>
                        <a:defRPr/>
                      </a:pPr>
                      <a:r>
                        <a:rPr lang="en-US" sz="1600" b="0" i="0" kern="1200" baseline="0" dirty="0" smtClean="0">
                          <a:solidFill>
                            <a:schemeClr val="dk1"/>
                          </a:solidFill>
                          <a:effectLst/>
                          <a:latin typeface="+mn-lt"/>
                          <a:ea typeface="+mn-ea"/>
                          <a:cs typeface="+mn-cs"/>
                        </a:rPr>
                        <a:t>Meet the standards of the current policy, whichever is higher in points.</a:t>
                      </a:r>
                      <a:endParaRPr lang="en-US" sz="1600" b="1" i="1" baseline="0" dirty="0" smtClean="0"/>
                    </a:p>
                  </a:txBody>
                  <a:tcPr>
                    <a:solidFill>
                      <a:schemeClr val="accent5">
                        <a:lumMod val="20000"/>
                        <a:lumOff val="80000"/>
                      </a:schemeClr>
                    </a:solidFill>
                  </a:tcPr>
                </a:tc>
              </a:tr>
            </a:tbl>
          </a:graphicData>
        </a:graphic>
      </p:graphicFrame>
    </p:spTree>
    <p:extLst>
      <p:ext uri="{BB962C8B-B14F-4D97-AF65-F5344CB8AC3E}">
        <p14:creationId xmlns:p14="http://schemas.microsoft.com/office/powerpoint/2010/main" val="3717759452"/>
      </p:ext>
    </p:extLst>
  </p:cSld>
  <p:clrMapOvr>
    <a:masterClrMapping/>
  </p:clrMapOvr>
  <p:timing>
    <p:tnLst>
      <p:par>
        <p:cTn xmlns:p14="http://schemas.microsoft.com/office/powerpoint/2010/mai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Combination Schools</a:t>
            </a:r>
            <a:br>
              <a:rPr lang="en-US" dirty="0" smtClean="0"/>
            </a:br>
            <a:r>
              <a:rPr lang="en-US" dirty="0" smtClean="0"/>
              <a:t>(Slide 1 of 2)</a:t>
            </a:r>
            <a:endParaRPr lang="en-US" dirty="0"/>
          </a:p>
        </p:txBody>
      </p:sp>
      <p:sp>
        <p:nvSpPr>
          <p:cNvPr id="3" name="Slide Number Placeholder 2"/>
          <p:cNvSpPr>
            <a:spLocks noGrp="1"/>
          </p:cNvSpPr>
          <p:nvPr>
            <p:ph type="sldNum" sz="quarter" idx="4"/>
          </p:nvPr>
        </p:nvSpPr>
        <p:spPr/>
        <p:txBody>
          <a:bodyPr/>
          <a:lstStyle/>
          <a:p>
            <a:fld id="{79BA4B8F-8B3F-4B52-9164-AF2CA95F68ED}" type="slidenum">
              <a:rPr lang="en-US" smtClean="0"/>
              <a:pPr/>
              <a:t>13</a:t>
            </a:fld>
            <a:endParaRPr lang="en-US" dirty="0"/>
          </a:p>
        </p:txBody>
      </p:sp>
      <p:sp>
        <p:nvSpPr>
          <p:cNvPr id="4" name="Footer Placeholder 3"/>
          <p:cNvSpPr>
            <a:spLocks noGrp="1"/>
          </p:cNvSpPr>
          <p:nvPr>
            <p:ph type="ftr" sz="quarter" idx="3"/>
          </p:nvPr>
        </p:nvSpPr>
        <p:spPr/>
        <p:txBody>
          <a:bodyPr/>
          <a:lstStyle/>
          <a:p>
            <a:r>
              <a:rPr lang="en-US" smtClean="0"/>
              <a:t>Louisiana Believes</a:t>
            </a:r>
            <a:endParaRPr lang="en-US" dirty="0"/>
          </a:p>
        </p:txBody>
      </p:sp>
      <p:sp>
        <p:nvSpPr>
          <p:cNvPr id="5" name="Content Placeholder 4"/>
          <p:cNvSpPr>
            <a:spLocks noGrp="1"/>
          </p:cNvSpPr>
          <p:nvPr>
            <p:ph sz="quarter" idx="10"/>
          </p:nvPr>
        </p:nvSpPr>
        <p:spPr/>
        <p:txBody>
          <a:bodyPr>
            <a:normAutofit/>
          </a:bodyPr>
          <a:lstStyle/>
          <a:p>
            <a:pPr marL="0" indent="0">
              <a:buNone/>
            </a:pPr>
            <a:r>
              <a:rPr lang="en-US" sz="1800" b="1" dirty="0" smtClean="0"/>
              <a:t>School Accountability</a:t>
            </a:r>
          </a:p>
          <a:p>
            <a:pPr marL="0" indent="0">
              <a:buNone/>
            </a:pPr>
            <a:r>
              <a:rPr lang="en-US" sz="1800" dirty="0" smtClean="0"/>
              <a:t>Schools with students in both K-8 and 9-12 grades will receive a school performance score based on both the K-8 and 9-12 formulas and weighted by students included in the formula.</a:t>
            </a:r>
            <a:endParaRPr lang="en-US" sz="1800" dirty="0"/>
          </a:p>
        </p:txBody>
      </p:sp>
      <p:graphicFrame>
        <p:nvGraphicFramePr>
          <p:cNvPr id="8" name="Table 7"/>
          <p:cNvGraphicFramePr>
            <a:graphicFrameLocks noGrp="1"/>
          </p:cNvGraphicFramePr>
          <p:nvPr>
            <p:extLst>
              <p:ext uri="{D42A27DB-BD31-4B8C-83A1-F6EECF244321}">
                <p14:modId xmlns:p14="http://schemas.microsoft.com/office/powerpoint/2010/main" val="3751768674"/>
              </p:ext>
            </p:extLst>
          </p:nvPr>
        </p:nvGraphicFramePr>
        <p:xfrm>
          <a:off x="685800" y="2514600"/>
          <a:ext cx="7543800" cy="3364991"/>
        </p:xfrm>
        <a:graphic>
          <a:graphicData uri="http://schemas.openxmlformats.org/drawingml/2006/table">
            <a:tbl>
              <a:tblPr firstRow="1" firstCol="1" bandRow="1">
                <a:tableStyleId>{FABFCF23-3B69-468F-B69F-88F6DE6A72F2}</a:tableStyleId>
              </a:tblPr>
              <a:tblGrid>
                <a:gridCol w="1752600"/>
                <a:gridCol w="5791200"/>
              </a:tblGrid>
              <a:tr h="364158">
                <a:tc>
                  <a:txBody>
                    <a:bodyPr/>
                    <a:lstStyle/>
                    <a:p>
                      <a:pPr marL="0" marR="0" algn="ctr">
                        <a:lnSpc>
                          <a:spcPct val="115000"/>
                        </a:lnSpc>
                        <a:spcBef>
                          <a:spcPts val="0"/>
                        </a:spcBef>
                        <a:spcAft>
                          <a:spcPts val="0"/>
                        </a:spcAft>
                      </a:pPr>
                      <a:r>
                        <a:rPr lang="en-US" sz="1600" dirty="0" smtClean="0">
                          <a:effectLst/>
                        </a:rPr>
                        <a:t>Grade Configuration</a:t>
                      </a:r>
                      <a:endParaRPr lang="en-US" sz="1600" dirty="0">
                        <a:solidFill>
                          <a:schemeClr val="tx1"/>
                        </a:solidFill>
                        <a:effectLst/>
                        <a:latin typeface="Calibri"/>
                        <a:ea typeface="Times New Roman"/>
                        <a:cs typeface="Times New Roman"/>
                      </a:endParaRPr>
                    </a:p>
                  </a:txBody>
                  <a:tcPr marL="48220" marR="48220" marT="0" marB="0" anchor="ctr"/>
                </a:tc>
                <a:tc>
                  <a:txBody>
                    <a:bodyPr/>
                    <a:lstStyle/>
                    <a:p>
                      <a:pPr marL="0" marR="0" algn="ctr">
                        <a:lnSpc>
                          <a:spcPct val="115000"/>
                        </a:lnSpc>
                        <a:spcBef>
                          <a:spcPts val="0"/>
                        </a:spcBef>
                        <a:spcAft>
                          <a:spcPts val="0"/>
                        </a:spcAft>
                      </a:pPr>
                      <a:r>
                        <a:rPr lang="en-US" sz="1600" dirty="0" smtClean="0">
                          <a:effectLst/>
                        </a:rPr>
                        <a:t>Performance</a:t>
                      </a:r>
                      <a:endParaRPr lang="en-US" sz="1600" dirty="0">
                        <a:solidFill>
                          <a:schemeClr val="tx1"/>
                        </a:solidFill>
                        <a:effectLst/>
                        <a:latin typeface="Calibri"/>
                        <a:ea typeface="Times New Roman"/>
                        <a:cs typeface="Times New Roman"/>
                      </a:endParaRPr>
                    </a:p>
                  </a:txBody>
                  <a:tcPr marL="48220" marR="48220" marT="0" marB="0" anchor="ctr"/>
                </a:tc>
              </a:tr>
              <a:tr h="474042">
                <a:tc>
                  <a:txBody>
                    <a:bodyPr/>
                    <a:lstStyle/>
                    <a:p>
                      <a:pPr marL="0" marR="0" algn="ctr">
                        <a:lnSpc>
                          <a:spcPct val="115000"/>
                        </a:lnSpc>
                        <a:spcBef>
                          <a:spcPts val="0"/>
                        </a:spcBef>
                        <a:spcAft>
                          <a:spcPts val="0"/>
                        </a:spcAft>
                      </a:pPr>
                      <a:r>
                        <a:rPr lang="en-US" sz="1600" b="0" dirty="0" smtClean="0">
                          <a:effectLst/>
                        </a:rPr>
                        <a:t>K-7 (Elementary)</a:t>
                      </a:r>
                      <a:endParaRPr lang="en-US" sz="1600" b="0" dirty="0">
                        <a:effectLst/>
                        <a:latin typeface="Calibri"/>
                        <a:ea typeface="Times New Roman"/>
                        <a:cs typeface="Times New Roman"/>
                      </a:endParaRPr>
                    </a:p>
                  </a:txBody>
                  <a:tcPr marL="48220" marR="48220" marT="0" marB="0" anchor="ctr"/>
                </a:tc>
                <a:tc>
                  <a:txBody>
                    <a:bodyPr/>
                    <a:lstStyle/>
                    <a:p>
                      <a:pPr marL="0" marR="0" algn="ctr">
                        <a:lnSpc>
                          <a:spcPct val="115000"/>
                        </a:lnSpc>
                        <a:spcBef>
                          <a:spcPts val="0"/>
                        </a:spcBef>
                        <a:spcAft>
                          <a:spcPts val="0"/>
                        </a:spcAft>
                      </a:pPr>
                      <a:r>
                        <a:rPr lang="en-US" sz="1600" dirty="0" smtClean="0">
                          <a:effectLst/>
                        </a:rPr>
                        <a:t>100% assessments </a:t>
                      </a:r>
                    </a:p>
                    <a:p>
                      <a:pPr marL="0" marR="0" algn="ctr">
                        <a:lnSpc>
                          <a:spcPct val="115000"/>
                        </a:lnSpc>
                        <a:spcBef>
                          <a:spcPts val="0"/>
                        </a:spcBef>
                        <a:spcAft>
                          <a:spcPts val="0"/>
                        </a:spcAft>
                      </a:pPr>
                      <a:r>
                        <a:rPr lang="en-US" sz="1600" dirty="0" smtClean="0">
                          <a:effectLst/>
                        </a:rPr>
                        <a:t>+ Progress Points</a:t>
                      </a:r>
                      <a:endParaRPr lang="en-US" sz="1600" dirty="0">
                        <a:effectLst/>
                        <a:latin typeface="Calibri"/>
                        <a:ea typeface="Times New Roman"/>
                        <a:cs typeface="Times New Roman"/>
                      </a:endParaRPr>
                    </a:p>
                  </a:txBody>
                  <a:tcPr marL="48220" marR="48220" marT="0" marB="0" anchor="ctr"/>
                </a:tc>
              </a:tr>
              <a:tr h="808264">
                <a:tc>
                  <a:txBody>
                    <a:bodyPr/>
                    <a:lstStyle/>
                    <a:p>
                      <a:pPr marL="0" marR="0" algn="ctr">
                        <a:lnSpc>
                          <a:spcPct val="115000"/>
                        </a:lnSpc>
                        <a:spcBef>
                          <a:spcPts val="0"/>
                        </a:spcBef>
                        <a:spcAft>
                          <a:spcPts val="0"/>
                        </a:spcAft>
                      </a:pPr>
                      <a:r>
                        <a:rPr lang="en-US" sz="1600" b="0" dirty="0" smtClean="0">
                          <a:effectLst/>
                        </a:rPr>
                        <a:t>K-8, 7-8 (Middle)</a:t>
                      </a:r>
                      <a:endParaRPr lang="en-US" sz="1600" b="0" dirty="0">
                        <a:effectLst/>
                        <a:latin typeface="Calibri"/>
                        <a:ea typeface="Times New Roman"/>
                        <a:cs typeface="Times New Roman"/>
                      </a:endParaRPr>
                    </a:p>
                  </a:txBody>
                  <a:tcPr marL="48220" marR="48220" marT="0" marB="0" anchor="ctr"/>
                </a:tc>
                <a:tc>
                  <a:txBody>
                    <a:bodyPr/>
                    <a:lstStyle/>
                    <a:p>
                      <a:pPr marL="0" marR="0" algn="ctr">
                        <a:lnSpc>
                          <a:spcPct val="115000"/>
                        </a:lnSpc>
                        <a:spcBef>
                          <a:spcPts val="0"/>
                        </a:spcBef>
                        <a:spcAft>
                          <a:spcPts val="0"/>
                        </a:spcAft>
                      </a:pPr>
                      <a:r>
                        <a:rPr lang="en-US" sz="1600" dirty="0" smtClean="0">
                          <a:effectLst/>
                        </a:rPr>
                        <a:t>95% assessments </a:t>
                      </a:r>
                    </a:p>
                    <a:p>
                      <a:pPr marL="0" marR="0" algn="ctr">
                        <a:lnSpc>
                          <a:spcPct val="115000"/>
                        </a:lnSpc>
                        <a:spcBef>
                          <a:spcPts val="0"/>
                        </a:spcBef>
                        <a:spcAft>
                          <a:spcPts val="0"/>
                        </a:spcAft>
                      </a:pPr>
                      <a:r>
                        <a:rPr lang="en-US" sz="1600" dirty="0" smtClean="0">
                          <a:effectLst/>
                        </a:rPr>
                        <a:t>+ 5% (dropout/credit accumulation index)</a:t>
                      </a:r>
                    </a:p>
                    <a:p>
                      <a:pPr marL="0" marR="0" algn="ctr">
                        <a:lnSpc>
                          <a:spcPct val="115000"/>
                        </a:lnSpc>
                        <a:spcBef>
                          <a:spcPts val="0"/>
                        </a:spcBef>
                        <a:spcAft>
                          <a:spcPts val="0"/>
                        </a:spcAft>
                      </a:pPr>
                      <a:r>
                        <a:rPr lang="en-US" sz="1600" dirty="0" smtClean="0">
                          <a:effectLst/>
                        </a:rPr>
                        <a:t>+ Progress</a:t>
                      </a:r>
                      <a:r>
                        <a:rPr lang="en-US" sz="1600" baseline="0" dirty="0" smtClean="0">
                          <a:effectLst/>
                        </a:rPr>
                        <a:t> Points</a:t>
                      </a:r>
                      <a:endParaRPr lang="en-US" sz="1600" dirty="0">
                        <a:effectLst/>
                        <a:latin typeface="Calibri"/>
                        <a:ea typeface="Times New Roman"/>
                        <a:cs typeface="Times New Roman"/>
                      </a:endParaRPr>
                    </a:p>
                  </a:txBody>
                  <a:tcPr marL="48220" marR="48220" marT="0" marB="0" anchor="ctr"/>
                </a:tc>
              </a:tr>
              <a:tr h="808264">
                <a:tc>
                  <a:txBody>
                    <a:bodyPr/>
                    <a:lstStyle/>
                    <a:p>
                      <a:pPr marL="0" marR="0" algn="ctr">
                        <a:lnSpc>
                          <a:spcPct val="115000"/>
                        </a:lnSpc>
                        <a:spcBef>
                          <a:spcPts val="0"/>
                        </a:spcBef>
                        <a:spcAft>
                          <a:spcPts val="0"/>
                        </a:spcAft>
                      </a:pPr>
                      <a:r>
                        <a:rPr lang="en-US" sz="1600" b="0" dirty="0" smtClean="0">
                          <a:effectLst/>
                        </a:rPr>
                        <a:t>9-12 (High)</a:t>
                      </a:r>
                      <a:endParaRPr lang="en-US" sz="1600" b="0" dirty="0">
                        <a:effectLst/>
                        <a:latin typeface="Calibri"/>
                        <a:ea typeface="Times New Roman"/>
                        <a:cs typeface="Times New Roman"/>
                      </a:endParaRPr>
                    </a:p>
                  </a:txBody>
                  <a:tcPr marL="48220" marR="48220" marT="0" marB="0" anchor="ctr"/>
                </a:tc>
                <a:tc>
                  <a:txBody>
                    <a:bodyPr/>
                    <a:lstStyle/>
                    <a:p>
                      <a:pPr marL="0" marR="0" algn="ctr">
                        <a:lnSpc>
                          <a:spcPct val="115000"/>
                        </a:lnSpc>
                        <a:spcBef>
                          <a:spcPts val="0"/>
                        </a:spcBef>
                        <a:spcAft>
                          <a:spcPts val="0"/>
                        </a:spcAft>
                      </a:pPr>
                      <a:r>
                        <a:rPr lang="en-US" sz="1600" dirty="0" smtClean="0">
                          <a:effectLst/>
                        </a:rPr>
                        <a:t>25% assessments </a:t>
                      </a:r>
                    </a:p>
                    <a:p>
                      <a:pPr marL="0" marR="0" algn="ctr">
                        <a:lnSpc>
                          <a:spcPct val="115000"/>
                        </a:lnSpc>
                        <a:spcBef>
                          <a:spcPts val="0"/>
                        </a:spcBef>
                        <a:spcAft>
                          <a:spcPts val="0"/>
                        </a:spcAft>
                      </a:pPr>
                      <a:r>
                        <a:rPr lang="en-US" sz="1600" dirty="0" smtClean="0">
                          <a:effectLst/>
                        </a:rPr>
                        <a:t>+ 25% ACT </a:t>
                      </a:r>
                    </a:p>
                    <a:p>
                      <a:pPr marL="0" marR="0" algn="ctr">
                        <a:lnSpc>
                          <a:spcPct val="115000"/>
                        </a:lnSpc>
                        <a:spcBef>
                          <a:spcPts val="0"/>
                        </a:spcBef>
                        <a:spcAft>
                          <a:spcPts val="0"/>
                        </a:spcAft>
                      </a:pPr>
                      <a:r>
                        <a:rPr lang="en-US" sz="1600" dirty="0" smtClean="0">
                          <a:effectLst/>
                        </a:rPr>
                        <a:t>+ 25% Cohort Graduation</a:t>
                      </a:r>
                      <a:r>
                        <a:rPr lang="en-US" sz="1600" baseline="0" dirty="0" smtClean="0">
                          <a:effectLst/>
                        </a:rPr>
                        <a:t> Rate </a:t>
                      </a:r>
                    </a:p>
                    <a:p>
                      <a:pPr marL="0" marR="0" algn="ctr">
                        <a:lnSpc>
                          <a:spcPct val="115000"/>
                        </a:lnSpc>
                        <a:spcBef>
                          <a:spcPts val="0"/>
                        </a:spcBef>
                        <a:spcAft>
                          <a:spcPts val="0"/>
                        </a:spcAft>
                      </a:pPr>
                      <a:r>
                        <a:rPr lang="en-US" sz="1600" baseline="0" dirty="0" smtClean="0">
                          <a:effectLst/>
                        </a:rPr>
                        <a:t>+ 25% Graduation Index </a:t>
                      </a:r>
                    </a:p>
                    <a:p>
                      <a:pPr marL="0" marR="0" algn="ctr">
                        <a:lnSpc>
                          <a:spcPct val="115000"/>
                        </a:lnSpc>
                        <a:spcBef>
                          <a:spcPts val="0"/>
                        </a:spcBef>
                        <a:spcAft>
                          <a:spcPts val="0"/>
                        </a:spcAft>
                      </a:pPr>
                      <a:r>
                        <a:rPr lang="en-US" sz="1600" baseline="0" dirty="0" smtClean="0">
                          <a:effectLst/>
                        </a:rPr>
                        <a:t>+ Progress Points</a:t>
                      </a:r>
                      <a:endParaRPr lang="en-US" sz="1600" dirty="0">
                        <a:effectLst/>
                        <a:latin typeface="Calibri"/>
                        <a:ea typeface="Times New Roman"/>
                        <a:cs typeface="Times New Roman"/>
                      </a:endParaRPr>
                    </a:p>
                  </a:txBody>
                  <a:tcPr marL="48220" marR="48220" marT="0" marB="0" anchor="ctr"/>
                </a:tc>
              </a:tr>
            </a:tbl>
          </a:graphicData>
        </a:graphic>
      </p:graphicFrame>
    </p:spTree>
    <p:extLst>
      <p:ext uri="{BB962C8B-B14F-4D97-AF65-F5344CB8AC3E}">
        <p14:creationId xmlns:p14="http://schemas.microsoft.com/office/powerpoint/2010/main" val="2242353882"/>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Combination Schools</a:t>
            </a:r>
            <a:br>
              <a:rPr lang="en-US" dirty="0" smtClean="0"/>
            </a:br>
            <a:r>
              <a:rPr lang="en-US" dirty="0" smtClean="0"/>
              <a:t>(Slide 2 of 2)</a:t>
            </a:r>
            <a:endParaRPr lang="en-US" dirty="0"/>
          </a:p>
        </p:txBody>
      </p:sp>
      <p:sp>
        <p:nvSpPr>
          <p:cNvPr id="3" name="Slide Number Placeholder 2"/>
          <p:cNvSpPr>
            <a:spLocks noGrp="1"/>
          </p:cNvSpPr>
          <p:nvPr>
            <p:ph type="sldNum" sz="quarter" idx="4"/>
          </p:nvPr>
        </p:nvSpPr>
        <p:spPr/>
        <p:txBody>
          <a:bodyPr/>
          <a:lstStyle/>
          <a:p>
            <a:fld id="{79BA4B8F-8B3F-4B52-9164-AF2CA95F68ED}" type="slidenum">
              <a:rPr lang="en-US" smtClean="0"/>
              <a:pPr/>
              <a:t>14</a:t>
            </a:fld>
            <a:endParaRPr lang="en-US" dirty="0"/>
          </a:p>
        </p:txBody>
      </p:sp>
      <p:sp>
        <p:nvSpPr>
          <p:cNvPr id="4" name="Footer Placeholder 3"/>
          <p:cNvSpPr>
            <a:spLocks noGrp="1"/>
          </p:cNvSpPr>
          <p:nvPr>
            <p:ph type="ftr" sz="quarter" idx="3"/>
          </p:nvPr>
        </p:nvSpPr>
        <p:spPr/>
        <p:txBody>
          <a:bodyPr/>
          <a:lstStyle/>
          <a:p>
            <a:r>
              <a:rPr lang="en-US" smtClean="0"/>
              <a:t>Louisiana Believes</a:t>
            </a:r>
            <a:endParaRPr lang="en-US" dirty="0"/>
          </a:p>
        </p:txBody>
      </p:sp>
      <p:sp>
        <p:nvSpPr>
          <p:cNvPr id="5" name="Content Placeholder 4"/>
          <p:cNvSpPr>
            <a:spLocks noGrp="1"/>
          </p:cNvSpPr>
          <p:nvPr>
            <p:ph sz="quarter" idx="10"/>
          </p:nvPr>
        </p:nvSpPr>
        <p:spPr/>
        <p:txBody>
          <a:bodyPr>
            <a:normAutofit/>
          </a:bodyPr>
          <a:lstStyle/>
          <a:p>
            <a:pPr marL="0" indent="0">
              <a:buNone/>
            </a:pPr>
            <a:r>
              <a:rPr lang="en-US" sz="1800" b="1" dirty="0" smtClean="0"/>
              <a:t>School Accountability</a:t>
            </a:r>
          </a:p>
          <a:p>
            <a:pPr marL="0" indent="0">
              <a:buNone/>
            </a:pPr>
            <a:r>
              <a:rPr lang="en-US" sz="1800" dirty="0" smtClean="0"/>
              <a:t>Schools with students in both K-8 and 9-12 grades will receive a school performance score based on both the K-8 and 9-12 formulas and weighted by students included in the formula.</a:t>
            </a:r>
            <a:endParaRPr lang="en-US" sz="1800" dirty="0"/>
          </a:p>
          <a:p>
            <a:pPr marL="0" indent="0">
              <a:buNone/>
            </a:pPr>
            <a:r>
              <a:rPr lang="en-US" sz="1800" b="1" dirty="0" smtClean="0"/>
              <a:t>Example Calculation</a:t>
            </a:r>
            <a:endParaRPr lang="en-US" sz="1800" b="1" dirty="0"/>
          </a:p>
          <a:p>
            <a:pPr marL="342900" indent="-342900">
              <a:buAutoNum type="arabicPeriod"/>
            </a:pPr>
            <a:r>
              <a:rPr lang="en-US" sz="1800" dirty="0" smtClean="0"/>
              <a:t>Calculate K-8 SPS for all students who test or are included in DCAI as for all K-8 schools.</a:t>
            </a:r>
          </a:p>
          <a:p>
            <a:pPr marL="342900" indent="-342900">
              <a:buAutoNum type="arabicPeriod"/>
            </a:pPr>
            <a:r>
              <a:rPr lang="en-US" sz="1800" dirty="0" smtClean="0"/>
              <a:t>Calculate HS SPS for EOC and ACT testers and cohort graduation members.</a:t>
            </a:r>
          </a:p>
          <a:p>
            <a:pPr marL="342900" indent="-342900">
              <a:buAutoNum type="arabicPeriod"/>
            </a:pPr>
            <a:r>
              <a:rPr lang="en-US" sz="1800" dirty="0" smtClean="0"/>
              <a:t>Determine percentage of students that are K-8 and percentage that are high school.</a:t>
            </a:r>
          </a:p>
          <a:p>
            <a:pPr marL="342900" indent="-342900">
              <a:buAutoNum type="arabicPeriod"/>
            </a:pPr>
            <a:r>
              <a:rPr lang="en-US" sz="1800" dirty="0" smtClean="0"/>
              <a:t>Average the K-8 SPS and HS SPS using percentages of students to weight the SPS before averaging them.</a:t>
            </a:r>
          </a:p>
          <a:p>
            <a:pPr marL="342900" indent="-342900">
              <a:buAutoNum type="arabicPeriod"/>
            </a:pPr>
            <a:r>
              <a:rPr lang="en-US" sz="1800" dirty="0" smtClean="0"/>
              <a:t>Example below (K-8 SPS * 33%) + (HS SPS * 67%)/2=Combination SPS</a:t>
            </a:r>
          </a:p>
          <a:p>
            <a:pPr marL="0" indent="0">
              <a:buNone/>
            </a:pPr>
            <a:endParaRPr lang="en-US" sz="1800" b="1" dirty="0"/>
          </a:p>
          <a:p>
            <a:pPr marL="0" indent="0">
              <a:buNone/>
            </a:pPr>
            <a:endParaRPr lang="en-US" sz="1800" b="1" dirty="0"/>
          </a:p>
        </p:txBody>
      </p:sp>
      <p:graphicFrame>
        <p:nvGraphicFramePr>
          <p:cNvPr id="6" name="Table 5"/>
          <p:cNvGraphicFramePr>
            <a:graphicFrameLocks noGrp="1"/>
          </p:cNvGraphicFramePr>
          <p:nvPr>
            <p:extLst>
              <p:ext uri="{D42A27DB-BD31-4B8C-83A1-F6EECF244321}">
                <p14:modId xmlns:p14="http://schemas.microsoft.com/office/powerpoint/2010/main" val="1388998922"/>
              </p:ext>
            </p:extLst>
          </p:nvPr>
        </p:nvGraphicFramePr>
        <p:xfrm>
          <a:off x="1219200" y="4572000"/>
          <a:ext cx="6781799" cy="1728216"/>
        </p:xfrm>
        <a:graphic>
          <a:graphicData uri="http://schemas.openxmlformats.org/drawingml/2006/table">
            <a:tbl>
              <a:tblPr firstRow="1" firstCol="1" bandRow="1">
                <a:tableStyleId>{5C22544A-7EE6-4342-B048-85BDC9FD1C3A}</a:tableStyleId>
              </a:tblPr>
              <a:tblGrid>
                <a:gridCol w="1676400"/>
                <a:gridCol w="1905000"/>
                <a:gridCol w="3200399"/>
              </a:tblGrid>
              <a:tr h="660400">
                <a:tc>
                  <a:txBody>
                    <a:bodyPr/>
                    <a:lstStyle/>
                    <a:p>
                      <a:pPr marL="0" marR="0" algn="l">
                        <a:lnSpc>
                          <a:spcPct val="120000"/>
                        </a:lnSpc>
                        <a:spcBef>
                          <a:spcPts val="0"/>
                        </a:spcBef>
                        <a:spcAft>
                          <a:spcPts val="0"/>
                        </a:spcAft>
                      </a:pPr>
                      <a:r>
                        <a:rPr lang="en-US" sz="1600" dirty="0">
                          <a:solidFill>
                            <a:schemeClr val="tx1"/>
                          </a:solidFill>
                          <a:effectLst/>
                        </a:rPr>
                        <a:t>K-8</a:t>
                      </a:r>
                      <a:endParaRPr lang="en-US" sz="1600" i="1" dirty="0">
                        <a:solidFill>
                          <a:schemeClr val="tx1"/>
                        </a:solidFill>
                        <a:effectLst/>
                        <a:latin typeface="Calibri"/>
                        <a:ea typeface="Times New Roman"/>
                        <a:cs typeface="Times New Roman"/>
                      </a:endParaRPr>
                    </a:p>
                  </a:txBody>
                  <a:tcPr marL="68580" marR="68580" marT="0" marB="0">
                    <a:solidFill>
                      <a:schemeClr val="accent5">
                        <a:lumMod val="60000"/>
                        <a:lumOff val="40000"/>
                      </a:schemeClr>
                    </a:solidFill>
                  </a:tcPr>
                </a:tc>
                <a:tc>
                  <a:txBody>
                    <a:bodyPr/>
                    <a:lstStyle/>
                    <a:p>
                      <a:pPr marL="0" marR="0" algn="l">
                        <a:lnSpc>
                          <a:spcPct val="120000"/>
                        </a:lnSpc>
                        <a:spcBef>
                          <a:spcPts val="0"/>
                        </a:spcBef>
                        <a:spcAft>
                          <a:spcPts val="0"/>
                        </a:spcAft>
                      </a:pPr>
                      <a:r>
                        <a:rPr lang="en-US" sz="1600" b="0" dirty="0">
                          <a:solidFill>
                            <a:schemeClr val="tx1"/>
                          </a:solidFill>
                          <a:effectLst/>
                        </a:rPr>
                        <a:t>50 Students</a:t>
                      </a:r>
                      <a:endParaRPr lang="en-US" sz="1600" b="0" i="1" dirty="0">
                        <a:solidFill>
                          <a:schemeClr val="tx1"/>
                        </a:solidFill>
                        <a:effectLst/>
                        <a:latin typeface="Calibri"/>
                        <a:ea typeface="Times New Roman"/>
                        <a:cs typeface="Times New Roman"/>
                      </a:endParaRPr>
                    </a:p>
                  </a:txBody>
                  <a:tcPr marL="68580" marR="68580" marT="0" marB="0">
                    <a:solidFill>
                      <a:schemeClr val="accent1">
                        <a:lumMod val="20000"/>
                        <a:lumOff val="80000"/>
                      </a:schemeClr>
                    </a:solidFill>
                  </a:tcPr>
                </a:tc>
                <a:tc>
                  <a:txBody>
                    <a:bodyPr/>
                    <a:lstStyle/>
                    <a:p>
                      <a:pPr marL="0" marR="0" algn="l">
                        <a:lnSpc>
                          <a:spcPct val="120000"/>
                        </a:lnSpc>
                        <a:spcBef>
                          <a:spcPts val="0"/>
                        </a:spcBef>
                        <a:spcAft>
                          <a:spcPts val="0"/>
                        </a:spcAft>
                      </a:pPr>
                      <a:r>
                        <a:rPr lang="en-US" sz="1600" b="0" dirty="0">
                          <a:solidFill>
                            <a:schemeClr val="tx1"/>
                          </a:solidFill>
                          <a:effectLst/>
                        </a:rPr>
                        <a:t>33% of all eligible testers</a:t>
                      </a:r>
                      <a:endParaRPr lang="en-US" sz="1600" b="0" i="1" dirty="0">
                        <a:solidFill>
                          <a:schemeClr val="tx1"/>
                        </a:solidFill>
                        <a:effectLst/>
                        <a:latin typeface="Calibri"/>
                        <a:ea typeface="Times New Roman"/>
                        <a:cs typeface="Times New Roman"/>
                      </a:endParaRPr>
                    </a:p>
                  </a:txBody>
                  <a:tcPr marL="68580" marR="68580" marT="0" marB="0">
                    <a:solidFill>
                      <a:schemeClr val="accent1">
                        <a:lumMod val="20000"/>
                        <a:lumOff val="80000"/>
                      </a:schemeClr>
                    </a:solidFill>
                  </a:tcPr>
                </a:tc>
              </a:tr>
              <a:tr h="482600">
                <a:tc>
                  <a:txBody>
                    <a:bodyPr/>
                    <a:lstStyle/>
                    <a:p>
                      <a:pPr marL="0" marR="0" algn="l">
                        <a:lnSpc>
                          <a:spcPct val="120000"/>
                        </a:lnSpc>
                        <a:spcBef>
                          <a:spcPts val="0"/>
                        </a:spcBef>
                        <a:spcAft>
                          <a:spcPts val="0"/>
                        </a:spcAft>
                      </a:pPr>
                      <a:r>
                        <a:rPr lang="en-US" sz="1600" dirty="0">
                          <a:solidFill>
                            <a:schemeClr val="tx1"/>
                          </a:solidFill>
                          <a:effectLst/>
                        </a:rPr>
                        <a:t>HS </a:t>
                      </a:r>
                      <a:endParaRPr lang="en-US" sz="1600" i="1" dirty="0">
                        <a:solidFill>
                          <a:schemeClr val="tx1"/>
                        </a:solidFill>
                        <a:effectLst/>
                        <a:latin typeface="Calibri"/>
                        <a:ea typeface="Times New Roman"/>
                        <a:cs typeface="Times New Roman"/>
                      </a:endParaRPr>
                    </a:p>
                  </a:txBody>
                  <a:tcPr marL="68580" marR="68580" marT="0" marB="0">
                    <a:solidFill>
                      <a:schemeClr val="accent5">
                        <a:lumMod val="60000"/>
                        <a:lumOff val="40000"/>
                      </a:schemeClr>
                    </a:solidFill>
                  </a:tcPr>
                </a:tc>
                <a:tc>
                  <a:txBody>
                    <a:bodyPr/>
                    <a:lstStyle/>
                    <a:p>
                      <a:pPr marL="0" marR="0" algn="l">
                        <a:lnSpc>
                          <a:spcPct val="120000"/>
                        </a:lnSpc>
                        <a:spcBef>
                          <a:spcPts val="0"/>
                        </a:spcBef>
                        <a:spcAft>
                          <a:spcPts val="0"/>
                        </a:spcAft>
                      </a:pPr>
                      <a:r>
                        <a:rPr lang="en-US" sz="1600">
                          <a:effectLst/>
                        </a:rPr>
                        <a:t>100 Students</a:t>
                      </a:r>
                      <a:endParaRPr lang="en-US" sz="1600" i="1">
                        <a:effectLst/>
                        <a:latin typeface="Calibri"/>
                        <a:ea typeface="Times New Roman"/>
                        <a:cs typeface="Times New Roman"/>
                      </a:endParaRPr>
                    </a:p>
                  </a:txBody>
                  <a:tcPr marL="68580" marR="68580" marT="0" marB="0"/>
                </a:tc>
                <a:tc>
                  <a:txBody>
                    <a:bodyPr/>
                    <a:lstStyle/>
                    <a:p>
                      <a:pPr marL="0" marR="0" algn="l">
                        <a:lnSpc>
                          <a:spcPct val="120000"/>
                        </a:lnSpc>
                        <a:spcBef>
                          <a:spcPts val="0"/>
                        </a:spcBef>
                        <a:spcAft>
                          <a:spcPts val="0"/>
                        </a:spcAft>
                      </a:pPr>
                      <a:r>
                        <a:rPr lang="en-US" sz="1600" dirty="0">
                          <a:effectLst/>
                        </a:rPr>
                        <a:t>67% of all eligible testers</a:t>
                      </a:r>
                      <a:endParaRPr lang="en-US" sz="1600" i="1" dirty="0">
                        <a:effectLst/>
                        <a:latin typeface="Calibri"/>
                        <a:ea typeface="Times New Roman"/>
                        <a:cs typeface="Times New Roman"/>
                      </a:endParaRPr>
                    </a:p>
                  </a:txBody>
                  <a:tcPr marL="68580" marR="68580" marT="0" marB="0"/>
                </a:tc>
              </a:tr>
              <a:tr h="482600">
                <a:tc>
                  <a:txBody>
                    <a:bodyPr/>
                    <a:lstStyle/>
                    <a:p>
                      <a:pPr marL="0" marR="0" algn="l">
                        <a:lnSpc>
                          <a:spcPct val="120000"/>
                        </a:lnSpc>
                        <a:spcBef>
                          <a:spcPts val="0"/>
                        </a:spcBef>
                        <a:spcAft>
                          <a:spcPts val="0"/>
                        </a:spcAft>
                      </a:pPr>
                      <a:r>
                        <a:rPr lang="en-US" sz="1600" dirty="0">
                          <a:solidFill>
                            <a:schemeClr val="tx1"/>
                          </a:solidFill>
                          <a:effectLst/>
                        </a:rPr>
                        <a:t>Total Students Used for Weights</a:t>
                      </a:r>
                      <a:endParaRPr lang="en-US" sz="1600" i="1" dirty="0">
                        <a:solidFill>
                          <a:schemeClr val="tx1"/>
                        </a:solidFill>
                        <a:effectLst/>
                        <a:latin typeface="Calibri"/>
                        <a:ea typeface="Times New Roman"/>
                        <a:cs typeface="Times New Roman"/>
                      </a:endParaRPr>
                    </a:p>
                  </a:txBody>
                  <a:tcPr marL="68580" marR="68580" marT="0" marB="0">
                    <a:solidFill>
                      <a:schemeClr val="accent5">
                        <a:lumMod val="60000"/>
                        <a:lumOff val="40000"/>
                      </a:schemeClr>
                    </a:solidFill>
                  </a:tcPr>
                </a:tc>
                <a:tc>
                  <a:txBody>
                    <a:bodyPr/>
                    <a:lstStyle/>
                    <a:p>
                      <a:pPr marL="0" marR="0" algn="l">
                        <a:lnSpc>
                          <a:spcPct val="120000"/>
                        </a:lnSpc>
                        <a:spcBef>
                          <a:spcPts val="0"/>
                        </a:spcBef>
                        <a:spcAft>
                          <a:spcPts val="0"/>
                        </a:spcAft>
                      </a:pPr>
                      <a:r>
                        <a:rPr lang="en-US" sz="1600">
                          <a:effectLst/>
                        </a:rPr>
                        <a:t>150 Students</a:t>
                      </a:r>
                      <a:endParaRPr lang="en-US" sz="1600" i="1">
                        <a:effectLst/>
                        <a:latin typeface="Calibri"/>
                        <a:ea typeface="Times New Roman"/>
                        <a:cs typeface="Times New Roman"/>
                      </a:endParaRPr>
                    </a:p>
                  </a:txBody>
                  <a:tcPr marL="68580" marR="68580" marT="0" marB="0"/>
                </a:tc>
                <a:tc>
                  <a:txBody>
                    <a:bodyPr/>
                    <a:lstStyle/>
                    <a:p>
                      <a:pPr marL="0" marR="0" algn="l">
                        <a:lnSpc>
                          <a:spcPct val="120000"/>
                        </a:lnSpc>
                        <a:spcBef>
                          <a:spcPts val="0"/>
                        </a:spcBef>
                        <a:spcAft>
                          <a:spcPts val="0"/>
                        </a:spcAft>
                      </a:pPr>
                      <a:r>
                        <a:rPr lang="en-US" sz="1600" dirty="0">
                          <a:effectLst/>
                        </a:rPr>
                        <a:t>100% of eligible testers</a:t>
                      </a:r>
                      <a:endParaRPr lang="en-US" sz="1600" i="1" dirty="0">
                        <a:effectLst/>
                        <a:latin typeface="Calibri"/>
                        <a:ea typeface="Times New Roman"/>
                        <a:cs typeface="Times New Roman"/>
                      </a:endParaRPr>
                    </a:p>
                  </a:txBody>
                  <a:tcPr marL="68580" marR="68580" marT="0" marB="0"/>
                </a:tc>
              </a:tr>
            </a:tbl>
          </a:graphicData>
        </a:graphic>
      </p:graphicFrame>
    </p:spTree>
    <p:extLst>
      <p:ext uri="{BB962C8B-B14F-4D97-AF65-F5344CB8AC3E}">
        <p14:creationId xmlns:p14="http://schemas.microsoft.com/office/powerpoint/2010/main" val="2483764485"/>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z="3600" dirty="0" smtClean="0"/>
              <a:t>Moving Toward 2025</a:t>
            </a:r>
            <a:endParaRPr lang="en-US" sz="3600" dirty="0"/>
          </a:p>
        </p:txBody>
      </p:sp>
      <p:sp>
        <p:nvSpPr>
          <p:cNvPr id="3" name="Slide Number Placeholder 2"/>
          <p:cNvSpPr>
            <a:spLocks noGrp="1"/>
          </p:cNvSpPr>
          <p:nvPr>
            <p:ph type="sldNum" sz="quarter" idx="4"/>
          </p:nvPr>
        </p:nvSpPr>
        <p:spPr/>
        <p:txBody>
          <a:bodyPr/>
          <a:lstStyle/>
          <a:p>
            <a:fld id="{4C3BBEDE-119C-CF41-AF3C-3D500CED3AD0}" type="slidenum">
              <a:rPr lang="en-US" smtClean="0">
                <a:solidFill>
                  <a:prstClr val="black">
                    <a:tint val="75000"/>
                  </a:prstClr>
                </a:solidFill>
              </a:rPr>
              <a:t>15</a:t>
            </a:fld>
            <a:endParaRPr lang="en-US" dirty="0">
              <a:solidFill>
                <a:prstClr val="black">
                  <a:tint val="75000"/>
                </a:prstClr>
              </a:solidFill>
            </a:endParaRPr>
          </a:p>
        </p:txBody>
      </p:sp>
      <p:sp>
        <p:nvSpPr>
          <p:cNvPr id="4" name="Content Placeholder 3"/>
          <p:cNvSpPr>
            <a:spLocks noGrp="1"/>
          </p:cNvSpPr>
          <p:nvPr>
            <p:ph sz="quarter" idx="10"/>
          </p:nvPr>
        </p:nvSpPr>
        <p:spPr>
          <a:xfrm>
            <a:off x="0" y="1143000"/>
            <a:ext cx="9144000" cy="5105400"/>
          </a:xfrm>
        </p:spPr>
        <p:txBody>
          <a:bodyPr>
            <a:noAutofit/>
          </a:bodyPr>
          <a:lstStyle/>
          <a:p>
            <a:pPr marL="0" indent="0">
              <a:buNone/>
            </a:pPr>
            <a:r>
              <a:rPr lang="en-US" sz="1600" dirty="0" smtClean="0"/>
              <a:t>As we continue giving educators time to learn the new expectations and adjust their practice, BESE approved a series of policies to support educator and student learning.</a:t>
            </a:r>
          </a:p>
          <a:p>
            <a:pPr marL="0" indent="0">
              <a:buNone/>
            </a:pPr>
            <a:endParaRPr lang="en-US" sz="1600" dirty="0">
              <a:latin typeface="Calibri" panose="020F0502020204030204" pitchFamily="34" charset="0"/>
            </a:endParaRPr>
          </a:p>
          <a:p>
            <a:pPr marL="517525" lvl="1" indent="-285750">
              <a:spcAft>
                <a:spcPts val="600"/>
              </a:spcAft>
              <a:buFont typeface="Arial"/>
              <a:buChar char="•"/>
            </a:pPr>
            <a:r>
              <a:rPr lang="en-US" sz="1600" b="1" dirty="0" smtClean="0">
                <a:latin typeface="Calibri" panose="020F0502020204030204" pitchFamily="34" charset="0"/>
              </a:rPr>
              <a:t>School </a:t>
            </a:r>
            <a:r>
              <a:rPr lang="en-US" sz="1600" b="1" dirty="0">
                <a:latin typeface="Calibri" panose="020F0502020204030204" pitchFamily="34" charset="0"/>
              </a:rPr>
              <a:t>accountability.</a:t>
            </a:r>
            <a:r>
              <a:rPr lang="en-US" sz="1600" dirty="0">
                <a:latin typeface="Calibri" panose="020F0502020204030204" pitchFamily="34" charset="0"/>
              </a:rPr>
              <a:t>  Letter grade </a:t>
            </a:r>
            <a:r>
              <a:rPr lang="en-US" sz="1600" dirty="0" smtClean="0">
                <a:latin typeface="Calibri" panose="020F0502020204030204" pitchFamily="34" charset="0"/>
              </a:rPr>
              <a:t>distributions </a:t>
            </a:r>
            <a:r>
              <a:rPr lang="en-US" sz="1600" dirty="0">
                <a:latin typeface="Calibri" panose="020F0502020204030204" pitchFamily="34" charset="0"/>
              </a:rPr>
              <a:t>will remain the same from 2013 to 2014 and 2015. </a:t>
            </a:r>
            <a:r>
              <a:rPr lang="en-US" sz="1600" dirty="0"/>
              <a:t>During the two year transition, any school or district that maintained or improved its annual performance score will not experience a decrease in its current letter grade. As in any other year, if a school improves, the performance score and letter grade may go up</a:t>
            </a:r>
            <a:r>
              <a:rPr lang="en-US" sz="1600" dirty="0" smtClean="0"/>
              <a:t>.</a:t>
            </a:r>
            <a:endParaRPr lang="en-US" sz="1600" dirty="0">
              <a:latin typeface="Calibri" panose="020F0502020204030204" pitchFamily="34" charset="0"/>
            </a:endParaRPr>
          </a:p>
          <a:p>
            <a:pPr marL="231775" lvl="1" indent="0">
              <a:buNone/>
            </a:pPr>
            <a:endParaRPr lang="en-US" sz="1600" dirty="0" smtClean="0">
              <a:latin typeface="Calibri" panose="020F0502020204030204" pitchFamily="34" charset="0"/>
            </a:endParaRPr>
          </a:p>
          <a:p>
            <a:pPr marL="231775" lvl="1" indent="0">
              <a:buNone/>
            </a:pPr>
            <a:r>
              <a:rPr lang="en-US" sz="1600" dirty="0" smtClean="0">
                <a:latin typeface="Calibri" panose="020F0502020204030204" pitchFamily="34" charset="0"/>
              </a:rPr>
              <a:t>For more information on the transition policies, click </a:t>
            </a:r>
            <a:r>
              <a:rPr lang="en-US" sz="1600" dirty="0" smtClean="0">
                <a:latin typeface="Calibri" panose="020F0502020204030204" pitchFamily="34" charset="0"/>
                <a:hlinkClick r:id="rId3"/>
              </a:rPr>
              <a:t>here</a:t>
            </a:r>
            <a:r>
              <a:rPr lang="en-US" sz="1600" dirty="0" smtClean="0">
                <a:latin typeface="Calibri" panose="020F0502020204030204" pitchFamily="34" charset="0"/>
              </a:rPr>
              <a:t>.</a:t>
            </a:r>
          </a:p>
        </p:txBody>
      </p:sp>
      <p:sp>
        <p:nvSpPr>
          <p:cNvPr id="5" name="Footer Placeholder 3"/>
          <p:cNvSpPr>
            <a:spLocks noGrp="1"/>
          </p:cNvSpPr>
          <p:nvPr>
            <p:ph type="ftr" sz="quarter" idx="3"/>
          </p:nvPr>
        </p:nvSpPr>
        <p:spPr>
          <a:xfrm>
            <a:off x="152400" y="6553200"/>
            <a:ext cx="2895600" cy="342899"/>
          </a:xfrm>
        </p:spPr>
        <p:txBody>
          <a:bodyPr/>
          <a:lstStyle/>
          <a:p>
            <a:r>
              <a:rPr lang="en-US" dirty="0" smtClean="0">
                <a:solidFill>
                  <a:srgbClr val="EEECE1">
                    <a:lumMod val="50000"/>
                  </a:srgbClr>
                </a:solidFill>
              </a:rPr>
              <a:t>Louisiana Believes</a:t>
            </a:r>
            <a:endParaRPr lang="en-US" dirty="0">
              <a:solidFill>
                <a:srgbClr val="EEECE1">
                  <a:lumMod val="50000"/>
                </a:srgbClr>
              </a:solidFill>
            </a:endParaRPr>
          </a:p>
        </p:txBody>
      </p:sp>
    </p:spTree>
    <p:extLst>
      <p:ext uri="{BB962C8B-B14F-4D97-AF65-F5344CB8AC3E}">
        <p14:creationId xmlns:p14="http://schemas.microsoft.com/office/powerpoint/2010/main" val="3828158473"/>
      </p:ext>
    </p:extLst>
  </p:cSld>
  <p:clrMapOvr>
    <a:masterClrMapping/>
  </p:clrMapOvr>
  <p:timing>
    <p:tnLst>
      <p:par>
        <p:cTn xmlns:p14="http://schemas.microsoft.com/office/powerpoint/2010/mai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1"/>
          <p:cNvSpPr>
            <a:spLocks noGrp="1"/>
          </p:cNvSpPr>
          <p:nvPr>
            <p:ph type="title"/>
          </p:nvPr>
        </p:nvSpPr>
        <p:spPr/>
        <p:txBody>
          <a:bodyPr/>
          <a:lstStyle/>
          <a:p>
            <a:r>
              <a:rPr lang="en-US" sz="3200" b="1" dirty="0" smtClean="0"/>
              <a:t>School Accountability: Letter Grades </a:t>
            </a:r>
            <a:endParaRPr lang="en-US" sz="3200" b="1" dirty="0"/>
          </a:p>
        </p:txBody>
      </p:sp>
      <p:sp>
        <p:nvSpPr>
          <p:cNvPr id="3" name="Slide Number Placeholder 2"/>
          <p:cNvSpPr>
            <a:spLocks noGrp="1"/>
          </p:cNvSpPr>
          <p:nvPr>
            <p:ph type="sldNum" sz="quarter" idx="4"/>
          </p:nvPr>
        </p:nvSpPr>
        <p:spPr/>
        <p:txBody>
          <a:bodyPr/>
          <a:lstStyle/>
          <a:p>
            <a:fld id="{79BA4B8F-8B3F-4B52-9164-AF2CA95F68ED}" type="slidenum">
              <a:rPr lang="en-US" smtClean="0"/>
              <a:pPr/>
              <a:t>16</a:t>
            </a:fld>
            <a:endParaRPr lang="en-US" dirty="0"/>
          </a:p>
        </p:txBody>
      </p:sp>
      <p:sp>
        <p:nvSpPr>
          <p:cNvPr id="4" name="Footer Placeholder 3"/>
          <p:cNvSpPr>
            <a:spLocks noGrp="1"/>
          </p:cNvSpPr>
          <p:nvPr>
            <p:ph type="ftr" sz="quarter" idx="3"/>
          </p:nvPr>
        </p:nvSpPr>
        <p:spPr/>
        <p:txBody>
          <a:bodyPr/>
          <a:lstStyle/>
          <a:p>
            <a:r>
              <a:rPr lang="en-US" smtClean="0"/>
              <a:t>Louisiana Believes</a:t>
            </a:r>
            <a:endParaRPr lang="en-US" dirty="0"/>
          </a:p>
        </p:txBody>
      </p:sp>
      <p:sp>
        <p:nvSpPr>
          <p:cNvPr id="8" name="Content Placeholder 7"/>
          <p:cNvSpPr>
            <a:spLocks noGrp="1"/>
          </p:cNvSpPr>
          <p:nvPr>
            <p:ph sz="quarter" idx="10"/>
          </p:nvPr>
        </p:nvSpPr>
        <p:spPr>
          <a:xfrm>
            <a:off x="152400" y="1066800"/>
            <a:ext cx="9144000" cy="5257800"/>
          </a:xfrm>
        </p:spPr>
        <p:txBody>
          <a:bodyPr>
            <a:normAutofit/>
          </a:bodyPr>
          <a:lstStyle/>
          <a:p>
            <a:pPr marL="0" indent="0">
              <a:spcBef>
                <a:spcPts val="600"/>
              </a:spcBef>
              <a:spcAft>
                <a:spcPts val="600"/>
              </a:spcAft>
              <a:buNone/>
            </a:pPr>
            <a:r>
              <a:rPr lang="en-US" sz="1800" b="1" dirty="0" smtClean="0">
                <a:latin typeface="Calibri" panose="020F0502020204030204" pitchFamily="34" charset="0"/>
              </a:rPr>
              <a:t>Letter </a:t>
            </a:r>
            <a:r>
              <a:rPr lang="en-US" sz="1800" b="1" dirty="0">
                <a:latin typeface="Calibri" panose="020F0502020204030204" pitchFamily="34" charset="0"/>
              </a:rPr>
              <a:t>Grades</a:t>
            </a:r>
          </a:p>
          <a:p>
            <a:pPr marL="0" indent="0">
              <a:spcBef>
                <a:spcPts val="600"/>
              </a:spcBef>
              <a:spcAft>
                <a:spcPts val="600"/>
              </a:spcAft>
              <a:buNone/>
            </a:pPr>
            <a:r>
              <a:rPr lang="en-US" sz="1800" dirty="0">
                <a:latin typeface="Calibri" panose="020F0502020204030204" pitchFamily="34" charset="0"/>
              </a:rPr>
              <a:t>For </a:t>
            </a:r>
            <a:r>
              <a:rPr lang="en-US" sz="1800" dirty="0" smtClean="0">
                <a:latin typeface="Calibri" panose="020F0502020204030204" pitchFamily="34" charset="0"/>
              </a:rPr>
              <a:t>2014-15 and 2015-16, </a:t>
            </a:r>
            <a:r>
              <a:rPr lang="en-US" sz="1800" dirty="0">
                <a:latin typeface="Calibri" panose="020F0502020204030204" pitchFamily="34" charset="0"/>
              </a:rPr>
              <a:t>letter grades will </a:t>
            </a:r>
            <a:r>
              <a:rPr lang="en-US" sz="1800" dirty="0" smtClean="0">
                <a:latin typeface="Calibri" panose="020F0502020204030204" pitchFamily="34" charset="0"/>
              </a:rPr>
              <a:t>be aligned to the 2012-13 distribution to ensure </a:t>
            </a:r>
            <a:r>
              <a:rPr lang="en-US" sz="1800" b="1" dirty="0"/>
              <a:t>simplicity, consistency, and fairness </a:t>
            </a:r>
            <a:r>
              <a:rPr lang="en-US" sz="1800" dirty="0"/>
              <a:t>between now and the new baseline </a:t>
            </a:r>
            <a:r>
              <a:rPr lang="en-US" sz="1800" dirty="0" smtClean="0"/>
              <a:t>year, as Louisiana transitions to higher standards.  </a:t>
            </a:r>
            <a:r>
              <a:rPr lang="en-US" sz="1800" dirty="0" smtClean="0">
                <a:latin typeface="Calibri" panose="020F0502020204030204" pitchFamily="34" charset="0"/>
              </a:rPr>
              <a:t>In </a:t>
            </a:r>
            <a:r>
              <a:rPr lang="en-US" sz="1800" dirty="0">
                <a:latin typeface="Calibri" panose="020F0502020204030204" pitchFamily="34" charset="0"/>
              </a:rPr>
              <a:t>doing so, this will allow:</a:t>
            </a:r>
          </a:p>
          <a:p>
            <a:pPr marL="342900" indent="-342900">
              <a:spcBef>
                <a:spcPts val="600"/>
              </a:spcBef>
              <a:spcAft>
                <a:spcPts val="600"/>
              </a:spcAft>
              <a:buAutoNum type="arabicPeriod"/>
            </a:pPr>
            <a:r>
              <a:rPr lang="en-US" sz="1800" dirty="0" smtClean="0">
                <a:latin typeface="Calibri" panose="020F0502020204030204" pitchFamily="34" charset="0"/>
              </a:rPr>
              <a:t>Time </a:t>
            </a:r>
            <a:r>
              <a:rPr lang="en-US" sz="1800" dirty="0">
                <a:latin typeface="Calibri" panose="020F0502020204030204" pitchFamily="34" charset="0"/>
              </a:rPr>
              <a:t>to </a:t>
            </a:r>
            <a:r>
              <a:rPr lang="en-US" sz="1800" dirty="0" smtClean="0">
                <a:latin typeface="Calibri" panose="020F0502020204030204" pitchFamily="34" charset="0"/>
              </a:rPr>
              <a:t>learn</a:t>
            </a:r>
            <a:endParaRPr lang="en-US" sz="1800" dirty="0">
              <a:latin typeface="Calibri" panose="020F0502020204030204" pitchFamily="34" charset="0"/>
            </a:endParaRPr>
          </a:p>
          <a:p>
            <a:pPr marL="342900" indent="-342900">
              <a:spcBef>
                <a:spcPts val="600"/>
              </a:spcBef>
              <a:spcAft>
                <a:spcPts val="600"/>
              </a:spcAft>
              <a:buAutoNum type="arabicPeriod"/>
            </a:pPr>
            <a:r>
              <a:rPr lang="en-US" sz="1800" dirty="0">
                <a:latin typeface="Calibri" panose="020F0502020204030204" pitchFamily="34" charset="0"/>
              </a:rPr>
              <a:t>Time to set a baseline </a:t>
            </a:r>
            <a:endParaRPr lang="en-US" sz="1800" dirty="0" smtClean="0">
              <a:latin typeface="Calibri" panose="020F0502020204030204" pitchFamily="34" charset="0"/>
            </a:endParaRPr>
          </a:p>
          <a:p>
            <a:pPr marL="342900" indent="-342900">
              <a:spcBef>
                <a:spcPts val="600"/>
              </a:spcBef>
              <a:spcAft>
                <a:spcPts val="600"/>
              </a:spcAft>
              <a:buAutoNum type="arabicPeriod"/>
            </a:pPr>
            <a:r>
              <a:rPr lang="en-US" sz="1800" dirty="0" smtClean="0">
                <a:latin typeface="Calibri" panose="020F0502020204030204" pitchFamily="34" charset="0"/>
              </a:rPr>
              <a:t>Time </a:t>
            </a:r>
            <a:r>
              <a:rPr lang="en-US" sz="1800" dirty="0">
                <a:latin typeface="Calibri" panose="020F0502020204030204" pitchFamily="34" charset="0"/>
              </a:rPr>
              <a:t>to appropriately raise the bar, as </a:t>
            </a:r>
            <a:r>
              <a:rPr lang="en-US" sz="1800" dirty="0" smtClean="0">
                <a:latin typeface="Calibri" panose="020F0502020204030204" pitchFamily="34" charset="0"/>
              </a:rPr>
              <a:t>Louisiana pursues its 2025 goal – a </a:t>
            </a:r>
            <a:r>
              <a:rPr lang="en-US" sz="1800" dirty="0">
                <a:latin typeface="Calibri" panose="020F0502020204030204" pitchFamily="34" charset="0"/>
              </a:rPr>
              <a:t>time where “mastery,” not “basic,” is the </a:t>
            </a:r>
            <a:r>
              <a:rPr lang="en-US" sz="1800" dirty="0" smtClean="0">
                <a:latin typeface="Calibri" panose="020F0502020204030204" pitchFamily="34" charset="0"/>
              </a:rPr>
              <a:t>expectation.</a:t>
            </a:r>
            <a:endParaRPr lang="en-US" sz="1800" dirty="0">
              <a:latin typeface="Calibri" panose="020F0502020204030204" pitchFamily="34" charset="0"/>
            </a:endParaRPr>
          </a:p>
          <a:p>
            <a:pPr marL="0" indent="0">
              <a:spcBef>
                <a:spcPts val="600"/>
              </a:spcBef>
              <a:spcAft>
                <a:spcPts val="600"/>
              </a:spcAft>
              <a:buNone/>
            </a:pPr>
            <a:endParaRPr lang="en-US" sz="1800" dirty="0">
              <a:latin typeface="Calibri" panose="020F0502020204030204" pitchFamily="34" charset="0"/>
            </a:endParaRPr>
          </a:p>
          <a:p>
            <a:pPr marL="0" indent="0">
              <a:buNone/>
            </a:pPr>
            <a:endParaRPr lang="en-US" sz="1800" b="1" dirty="0" smtClean="0"/>
          </a:p>
          <a:p>
            <a:pPr marL="0" indent="0">
              <a:buNone/>
            </a:pPr>
            <a:r>
              <a:rPr lang="en-US" sz="1800" b="1" dirty="0" smtClean="0"/>
              <a:t>Approved BESE Policy for the 2013-14 and 2014-15 school years</a:t>
            </a:r>
            <a:endParaRPr lang="en-US" sz="1800" dirty="0" smtClean="0"/>
          </a:p>
          <a:p>
            <a:pPr marL="0" indent="0">
              <a:buNone/>
            </a:pPr>
            <a:endParaRPr lang="en-US" sz="1800" dirty="0"/>
          </a:p>
          <a:p>
            <a:pPr marL="0" indent="0">
              <a:buNone/>
            </a:pPr>
            <a:endParaRPr lang="en-US" sz="1800" dirty="0" smtClean="0"/>
          </a:p>
          <a:p>
            <a:pPr marL="0" indent="0">
              <a:buNone/>
            </a:pPr>
            <a:endParaRPr lang="en-US" sz="1800" dirty="0" smtClean="0"/>
          </a:p>
          <a:p>
            <a:endParaRPr lang="en-US" sz="1800" dirty="0">
              <a:solidFill>
                <a:srgbClr val="FF0000"/>
              </a:solidFill>
            </a:endParaRPr>
          </a:p>
          <a:p>
            <a:endParaRPr lang="en-US" sz="1800" dirty="0" smtClean="0">
              <a:solidFill>
                <a:srgbClr val="FF0000"/>
              </a:solidFill>
            </a:endParaRPr>
          </a:p>
          <a:p>
            <a:pPr marL="0" indent="0">
              <a:buNone/>
            </a:pPr>
            <a:endParaRPr lang="en-US" sz="2200" dirty="0"/>
          </a:p>
          <a:p>
            <a:pPr marL="0" indent="0">
              <a:buNone/>
            </a:pPr>
            <a:endParaRPr lang="en-US" sz="2200" i="1" dirty="0"/>
          </a:p>
          <a:p>
            <a:pPr marL="0" indent="0">
              <a:buNone/>
            </a:pPr>
            <a:endParaRPr lang="en-US" sz="2200" i="1" dirty="0" smtClean="0"/>
          </a:p>
          <a:p>
            <a:pPr marL="0" indent="0">
              <a:buNone/>
            </a:pPr>
            <a:endParaRPr lang="en-US" sz="2200" i="1" dirty="0" smtClean="0"/>
          </a:p>
          <a:p>
            <a:pPr marL="0" indent="0">
              <a:buNone/>
            </a:pPr>
            <a:endParaRPr lang="en-US" sz="2200" i="1" dirty="0" smtClean="0"/>
          </a:p>
          <a:p>
            <a:pPr marL="0" indent="0">
              <a:buNone/>
            </a:pPr>
            <a:endParaRPr lang="en-US" dirty="0" smtClean="0"/>
          </a:p>
          <a:p>
            <a:pPr marL="0" indent="0">
              <a:buNone/>
            </a:pPr>
            <a:endParaRPr lang="en-US" dirty="0" smtClean="0"/>
          </a:p>
          <a:p>
            <a:pPr marL="0" indent="0">
              <a:buNone/>
            </a:pPr>
            <a:endParaRPr lang="en-US" dirty="0" smtClean="0"/>
          </a:p>
          <a:p>
            <a:pPr marL="0" indent="0">
              <a:buNone/>
            </a:pPr>
            <a:endParaRPr lang="en-US" sz="2200" b="1" i="1" dirty="0" smtClean="0"/>
          </a:p>
        </p:txBody>
      </p:sp>
      <p:graphicFrame>
        <p:nvGraphicFramePr>
          <p:cNvPr id="2" name="Table 1"/>
          <p:cNvGraphicFramePr>
            <a:graphicFrameLocks noGrp="1"/>
          </p:cNvGraphicFramePr>
          <p:nvPr>
            <p:extLst>
              <p:ext uri="{D42A27DB-BD31-4B8C-83A1-F6EECF244321}">
                <p14:modId xmlns:p14="http://schemas.microsoft.com/office/powerpoint/2010/main" val="588017324"/>
              </p:ext>
            </p:extLst>
          </p:nvPr>
        </p:nvGraphicFramePr>
        <p:xfrm>
          <a:off x="228600" y="4038600"/>
          <a:ext cx="8534400" cy="1967121"/>
        </p:xfrm>
        <a:graphic>
          <a:graphicData uri="http://schemas.openxmlformats.org/drawingml/2006/table">
            <a:tbl>
              <a:tblPr firstRow="1" bandRow="1">
                <a:tableStyleId>{7DF18680-E054-41AD-8BC1-D1AEF772440D}</a:tableStyleId>
              </a:tblPr>
              <a:tblGrid>
                <a:gridCol w="2590800"/>
                <a:gridCol w="5943600"/>
              </a:tblGrid>
              <a:tr h="514089">
                <a:tc>
                  <a:txBody>
                    <a:bodyPr/>
                    <a:lstStyle/>
                    <a:p>
                      <a:pPr algn="ctr"/>
                      <a:r>
                        <a:rPr lang="en-US" sz="1600" dirty="0" smtClean="0"/>
                        <a:t>Possible test score shifts</a:t>
                      </a:r>
                      <a:endParaRPr lang="en-US" sz="1600" dirty="0"/>
                    </a:p>
                  </a:txBody>
                  <a:tcPr/>
                </a:tc>
                <a:tc>
                  <a:txBody>
                    <a:bodyPr/>
                    <a:lstStyle/>
                    <a:p>
                      <a:pPr algn="ctr"/>
                      <a:r>
                        <a:rPr lang="en-US" sz="1600" dirty="0" smtClean="0"/>
                        <a:t>Policy to ensure </a:t>
                      </a:r>
                    </a:p>
                    <a:p>
                      <a:pPr algn="ctr"/>
                      <a:r>
                        <a:rPr lang="en-US" sz="1600" dirty="0" smtClean="0"/>
                        <a:t>simplicity,</a:t>
                      </a:r>
                      <a:r>
                        <a:rPr lang="en-US" sz="1600" baseline="0" dirty="0" smtClean="0"/>
                        <a:t> consistency, and fairness in 2015 Release</a:t>
                      </a:r>
                      <a:endParaRPr lang="en-US" sz="1600" dirty="0"/>
                    </a:p>
                  </a:txBody>
                  <a:tcPr/>
                </a:tc>
              </a:tr>
              <a:tr h="657453">
                <a:tc>
                  <a:txBody>
                    <a:bodyPr/>
                    <a:lstStyle/>
                    <a:p>
                      <a:r>
                        <a:rPr lang="en-US" sz="1600" dirty="0" smtClean="0"/>
                        <a:t>School/District</a:t>
                      </a:r>
                      <a:r>
                        <a:rPr lang="en-US" sz="1600" baseline="0" dirty="0" smtClean="0"/>
                        <a:t> Performance Scores Decrease</a:t>
                      </a:r>
                      <a:endParaRPr lang="en-US" sz="1600" dirty="0"/>
                    </a:p>
                  </a:txBody>
                  <a:tcPr/>
                </a:tc>
                <a:tc>
                  <a:txBody>
                    <a:bodyPr/>
                    <a:lstStyle/>
                    <a:p>
                      <a:r>
                        <a:rPr lang="en-US" sz="1600" dirty="0" smtClean="0"/>
                        <a:t>Letter grades aligned to the 12-13 letter grade distribution</a:t>
                      </a:r>
                      <a:endParaRPr lang="en-US" sz="1600" dirty="0"/>
                    </a:p>
                  </a:txBody>
                  <a:tcPr/>
                </a:tc>
              </a:tr>
              <a:tr h="730548">
                <a:tc>
                  <a:txBody>
                    <a:bodyPr/>
                    <a:lstStyle/>
                    <a:p>
                      <a:r>
                        <a:rPr lang="en-US" sz="1600" dirty="0" smtClean="0"/>
                        <a:t>School/District</a:t>
                      </a:r>
                      <a:r>
                        <a:rPr lang="en-US" sz="1600" baseline="0" dirty="0" smtClean="0"/>
                        <a:t> Performance Scores Increase</a:t>
                      </a:r>
                      <a:endParaRPr lang="en-US" sz="1600" dirty="0"/>
                    </a:p>
                  </a:txBody>
                  <a:tcPr/>
                </a:tc>
                <a:tc>
                  <a:txBody>
                    <a:bodyPr/>
                    <a:lstStyle/>
                    <a:p>
                      <a:r>
                        <a:rPr lang="en-US" sz="1600" dirty="0" smtClean="0"/>
                        <a:t>Letter grades will improve as they would in any other</a:t>
                      </a:r>
                      <a:r>
                        <a:rPr lang="en-US" sz="1600" baseline="0" dirty="0" smtClean="0"/>
                        <a:t> year</a:t>
                      </a:r>
                      <a:endParaRPr lang="en-US" sz="1600" dirty="0" smtClean="0"/>
                    </a:p>
                  </a:txBody>
                  <a:tcPr/>
                </a:tc>
              </a:tr>
            </a:tbl>
          </a:graphicData>
        </a:graphic>
      </p:graphicFrame>
    </p:spTree>
    <p:extLst>
      <p:ext uri="{BB962C8B-B14F-4D97-AF65-F5344CB8AC3E}">
        <p14:creationId xmlns:p14="http://schemas.microsoft.com/office/powerpoint/2010/main" val="260470046"/>
      </p:ext>
    </p:extLst>
  </p:cSld>
  <p:clrMapOvr>
    <a:masterClrMapping/>
  </p:clrMapOvr>
  <p:timing>
    <p:tnLst>
      <p:par>
        <p:cTn xmlns:p14="http://schemas.microsoft.com/office/powerpoint/2010/mai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TextBox 7"/>
          <p:cNvSpPr txBox="1"/>
          <p:nvPr/>
        </p:nvSpPr>
        <p:spPr>
          <a:xfrm>
            <a:off x="0" y="2514600"/>
            <a:ext cx="9144000" cy="584776"/>
          </a:xfrm>
          <a:prstGeom prst="rect">
            <a:avLst/>
          </a:prstGeom>
          <a:solidFill>
            <a:schemeClr val="accent2">
              <a:lumMod val="20000"/>
              <a:lumOff val="80000"/>
            </a:schemeClr>
          </a:solidFill>
        </p:spPr>
        <p:txBody>
          <a:bodyPr wrap="square" rtlCol="0">
            <a:spAutoFit/>
          </a:bodyPr>
          <a:lstStyle/>
          <a:p>
            <a:endParaRPr lang="en-US" sz="3200" dirty="0"/>
          </a:p>
        </p:txBody>
      </p:sp>
      <p:sp>
        <p:nvSpPr>
          <p:cNvPr id="2" name="Title 1"/>
          <p:cNvSpPr>
            <a:spLocks noGrp="1"/>
          </p:cNvSpPr>
          <p:nvPr>
            <p:ph type="title"/>
          </p:nvPr>
        </p:nvSpPr>
        <p:spPr/>
        <p:txBody>
          <a:bodyPr/>
          <a:lstStyle/>
          <a:p>
            <a:r>
              <a:rPr lang="en-US" sz="3500" b="1" dirty="0" smtClean="0"/>
              <a:t>Agenda</a:t>
            </a:r>
            <a:endParaRPr lang="en-US" sz="3500" b="1" dirty="0"/>
          </a:p>
        </p:txBody>
      </p:sp>
      <p:sp>
        <p:nvSpPr>
          <p:cNvPr id="3" name="Slide Number Placeholder 2"/>
          <p:cNvSpPr>
            <a:spLocks noGrp="1"/>
          </p:cNvSpPr>
          <p:nvPr>
            <p:ph type="sldNum" sz="quarter" idx="4"/>
          </p:nvPr>
        </p:nvSpPr>
        <p:spPr/>
        <p:txBody>
          <a:bodyPr/>
          <a:lstStyle/>
          <a:p>
            <a:fld id="{79BA4B8F-8B3F-4B52-9164-AF2CA95F68ED}" type="slidenum">
              <a:rPr lang="en-US" smtClean="0">
                <a:solidFill>
                  <a:prstClr val="black">
                    <a:tint val="75000"/>
                  </a:prstClr>
                </a:solidFill>
              </a:rPr>
              <a:pPr/>
              <a:t>17</a:t>
            </a:fld>
            <a:endParaRPr lang="en-US" dirty="0">
              <a:solidFill>
                <a:prstClr val="black">
                  <a:tint val="75000"/>
                </a:prstClr>
              </a:solidFill>
            </a:endParaRPr>
          </a:p>
        </p:txBody>
      </p:sp>
      <p:sp>
        <p:nvSpPr>
          <p:cNvPr id="4" name="Footer Placeholder 3"/>
          <p:cNvSpPr>
            <a:spLocks noGrp="1"/>
          </p:cNvSpPr>
          <p:nvPr>
            <p:ph type="ftr" sz="quarter" idx="3"/>
          </p:nvPr>
        </p:nvSpPr>
        <p:spPr/>
        <p:txBody>
          <a:bodyPr/>
          <a:lstStyle/>
          <a:p>
            <a:r>
              <a:rPr lang="en-US" smtClean="0">
                <a:solidFill>
                  <a:srgbClr val="EEECE1">
                    <a:lumMod val="50000"/>
                  </a:srgbClr>
                </a:solidFill>
              </a:rPr>
              <a:t>Louisiana Believes</a:t>
            </a:r>
            <a:endParaRPr lang="en-US" dirty="0">
              <a:solidFill>
                <a:srgbClr val="EEECE1">
                  <a:lumMod val="50000"/>
                </a:srgbClr>
              </a:solidFill>
            </a:endParaRPr>
          </a:p>
        </p:txBody>
      </p:sp>
      <p:sp>
        <p:nvSpPr>
          <p:cNvPr id="5" name="Content Placeholder 4"/>
          <p:cNvSpPr>
            <a:spLocks noGrp="1"/>
          </p:cNvSpPr>
          <p:nvPr>
            <p:ph sz="quarter" idx="10"/>
          </p:nvPr>
        </p:nvSpPr>
        <p:spPr>
          <a:xfrm>
            <a:off x="152400" y="1295400"/>
            <a:ext cx="8839200" cy="4876800"/>
          </a:xfrm>
          <a:ln>
            <a:noFill/>
          </a:ln>
        </p:spPr>
        <p:txBody>
          <a:bodyPr>
            <a:normAutofit/>
          </a:bodyPr>
          <a:lstStyle/>
          <a:p>
            <a:pPr algn="just">
              <a:spcBef>
                <a:spcPts val="1000"/>
              </a:spcBef>
              <a:spcAft>
                <a:spcPts val="1000"/>
              </a:spcAft>
            </a:pPr>
            <a:r>
              <a:rPr lang="en-US" sz="2400" dirty="0" smtClean="0">
                <a:latin typeface="Calibri"/>
                <a:cs typeface="Calibri"/>
              </a:rPr>
              <a:t>Objectives</a:t>
            </a:r>
          </a:p>
          <a:p>
            <a:pPr algn="just">
              <a:spcBef>
                <a:spcPts val="1000"/>
              </a:spcBef>
              <a:spcAft>
                <a:spcPts val="1000"/>
              </a:spcAft>
            </a:pPr>
            <a:r>
              <a:rPr lang="en-US" sz="2400" dirty="0" smtClean="0">
                <a:latin typeface="Calibri"/>
                <a:cs typeface="Calibri"/>
              </a:rPr>
              <a:t>High School Performance Scores</a:t>
            </a:r>
          </a:p>
          <a:p>
            <a:pPr algn="just">
              <a:spcBef>
                <a:spcPts val="1000"/>
              </a:spcBef>
              <a:spcAft>
                <a:spcPts val="1000"/>
              </a:spcAft>
            </a:pPr>
            <a:r>
              <a:rPr lang="en-US" sz="2400" dirty="0" smtClean="0">
                <a:latin typeface="Calibri"/>
                <a:cs typeface="Calibri"/>
              </a:rPr>
              <a:t>Planning, Support, and Resources</a:t>
            </a:r>
          </a:p>
          <a:p>
            <a:pPr algn="just">
              <a:spcBef>
                <a:spcPts val="1000"/>
              </a:spcBef>
              <a:spcAft>
                <a:spcPts val="1000"/>
              </a:spcAft>
            </a:pPr>
            <a:r>
              <a:rPr lang="en-US" sz="2400" dirty="0" smtClean="0">
                <a:latin typeface="Calibri"/>
                <a:cs typeface="Calibri"/>
              </a:rPr>
              <a:t>Contacts</a:t>
            </a:r>
          </a:p>
          <a:p>
            <a:pPr marL="461963" lvl="2" indent="0">
              <a:buNone/>
            </a:pPr>
            <a:endParaRPr lang="en-US" sz="2000" dirty="0" smtClean="0">
              <a:latin typeface="Calibri"/>
              <a:cs typeface="Calibri"/>
            </a:endParaRPr>
          </a:p>
          <a:p>
            <a:pPr lvl="2">
              <a:buFont typeface="Arial"/>
              <a:buChar char="•"/>
            </a:pPr>
            <a:endParaRPr lang="en-US" sz="2000" dirty="0">
              <a:latin typeface="Calibri"/>
              <a:cs typeface="Calibri"/>
            </a:endParaRPr>
          </a:p>
        </p:txBody>
      </p:sp>
    </p:spTree>
    <p:extLst>
      <p:ext uri="{BB962C8B-B14F-4D97-AF65-F5344CB8AC3E}">
        <p14:creationId xmlns:p14="http://schemas.microsoft.com/office/powerpoint/2010/main" val="515193659"/>
      </p:ext>
    </p:extLst>
  </p:cSld>
  <p:clrMapOvr>
    <a:masterClrMapping/>
  </p:clrMapOvr>
  <p:timing>
    <p:tnLst>
      <p:par>
        <p:cTn xmlns:p14="http://schemas.microsoft.com/office/powerpoint/2010/mai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marL="0" indent="0"/>
            <a:r>
              <a:rPr lang="en-US" sz="2800" dirty="0" smtClean="0">
                <a:solidFill>
                  <a:srgbClr val="FFFFFF"/>
                </a:solidFill>
              </a:rPr>
              <a:t>2014-2015 </a:t>
            </a:r>
            <a:br>
              <a:rPr lang="en-US" sz="2800" dirty="0" smtClean="0">
                <a:solidFill>
                  <a:srgbClr val="FFFFFF"/>
                </a:solidFill>
              </a:rPr>
            </a:br>
            <a:r>
              <a:rPr lang="en-US" sz="2800" dirty="0" smtClean="0"/>
              <a:t>Assessment and Accountability </a:t>
            </a:r>
            <a:r>
              <a:rPr lang="en-US" sz="2800" dirty="0"/>
              <a:t>Results</a:t>
            </a:r>
          </a:p>
        </p:txBody>
      </p:sp>
      <p:sp>
        <p:nvSpPr>
          <p:cNvPr id="3" name="Slide Number Placeholder 2"/>
          <p:cNvSpPr>
            <a:spLocks noGrp="1"/>
          </p:cNvSpPr>
          <p:nvPr>
            <p:ph type="sldNum" sz="quarter" idx="4"/>
          </p:nvPr>
        </p:nvSpPr>
        <p:spPr/>
        <p:txBody>
          <a:bodyPr/>
          <a:lstStyle/>
          <a:p>
            <a:fld id="{79BA4B8F-8B3F-4B52-9164-AF2CA95F68ED}" type="slidenum">
              <a:rPr lang="en-US" smtClean="0">
                <a:solidFill>
                  <a:prstClr val="black">
                    <a:tint val="75000"/>
                  </a:prstClr>
                </a:solidFill>
              </a:rPr>
              <a:pPr/>
              <a:t>18</a:t>
            </a:fld>
            <a:endParaRPr lang="en-US" dirty="0">
              <a:solidFill>
                <a:prstClr val="black">
                  <a:tint val="75000"/>
                </a:prstClr>
              </a:solidFill>
            </a:endParaRPr>
          </a:p>
        </p:txBody>
      </p:sp>
      <p:sp>
        <p:nvSpPr>
          <p:cNvPr id="4" name="Footer Placeholder 3"/>
          <p:cNvSpPr>
            <a:spLocks noGrp="1"/>
          </p:cNvSpPr>
          <p:nvPr>
            <p:ph type="ftr" sz="quarter" idx="3"/>
          </p:nvPr>
        </p:nvSpPr>
        <p:spPr>
          <a:xfrm>
            <a:off x="152400" y="6515101"/>
            <a:ext cx="2895600" cy="342899"/>
          </a:xfrm>
        </p:spPr>
        <p:txBody>
          <a:bodyPr/>
          <a:lstStyle/>
          <a:p>
            <a:r>
              <a:rPr lang="en-US" dirty="0" smtClean="0">
                <a:solidFill>
                  <a:srgbClr val="EEECE1">
                    <a:lumMod val="50000"/>
                  </a:srgbClr>
                </a:solidFill>
              </a:rPr>
              <a:t>Louisiana Believes</a:t>
            </a:r>
            <a:endParaRPr lang="en-US" dirty="0">
              <a:solidFill>
                <a:srgbClr val="EEECE1">
                  <a:lumMod val="50000"/>
                </a:srgbClr>
              </a:solidFill>
            </a:endParaRPr>
          </a:p>
        </p:txBody>
      </p:sp>
      <p:sp>
        <p:nvSpPr>
          <p:cNvPr id="7" name="Content Placeholder 2"/>
          <p:cNvSpPr>
            <a:spLocks noGrp="1"/>
          </p:cNvSpPr>
          <p:nvPr>
            <p:ph idx="4294967295"/>
          </p:nvPr>
        </p:nvSpPr>
        <p:spPr>
          <a:xfrm>
            <a:off x="152400" y="1219200"/>
            <a:ext cx="8763000" cy="5334000"/>
          </a:xfrm>
          <a:prstGeom prst="rect">
            <a:avLst/>
          </a:prstGeom>
        </p:spPr>
        <p:txBody>
          <a:bodyPr>
            <a:noAutofit/>
          </a:bodyPr>
          <a:lstStyle/>
          <a:p>
            <a:pPr marL="0" indent="0">
              <a:buNone/>
            </a:pPr>
            <a:endParaRPr lang="en-US" sz="1000" dirty="0" smtClean="0"/>
          </a:p>
          <a:p>
            <a:pPr marL="0" indent="0">
              <a:buNone/>
            </a:pPr>
            <a:endParaRPr lang="en-US" sz="1000" dirty="0" smtClean="0"/>
          </a:p>
          <a:p>
            <a:pPr marL="0" lvl="0" indent="0">
              <a:buNone/>
            </a:pPr>
            <a:endParaRPr lang="en-US" sz="1400" dirty="0" smtClean="0"/>
          </a:p>
          <a:p>
            <a:pPr marL="0" lvl="0" indent="0">
              <a:buNone/>
            </a:pPr>
            <a:endParaRPr lang="en-US" sz="1400" dirty="0"/>
          </a:p>
          <a:p>
            <a:pPr marL="0" lvl="0" indent="0">
              <a:buNone/>
            </a:pPr>
            <a:endParaRPr lang="en-US" sz="1400" dirty="0" smtClean="0"/>
          </a:p>
          <a:p>
            <a:pPr marL="0" lvl="0" indent="0">
              <a:buNone/>
            </a:pPr>
            <a:endParaRPr lang="en-US" sz="1400" dirty="0"/>
          </a:p>
          <a:p>
            <a:pPr marL="0" lvl="0" indent="0">
              <a:buNone/>
            </a:pPr>
            <a:endParaRPr lang="en-US" sz="1400" dirty="0" smtClean="0"/>
          </a:p>
          <a:p>
            <a:pPr marL="0" lvl="0" indent="0">
              <a:buNone/>
            </a:pPr>
            <a:endParaRPr lang="en-US" sz="1400" dirty="0"/>
          </a:p>
          <a:p>
            <a:pPr marL="0" lvl="0" indent="0">
              <a:buNone/>
            </a:pPr>
            <a:endParaRPr lang="en-US" sz="1400" dirty="0" smtClean="0"/>
          </a:p>
          <a:p>
            <a:pPr marL="0" lvl="0" indent="0">
              <a:buNone/>
            </a:pPr>
            <a:endParaRPr lang="en-US" sz="1400" dirty="0"/>
          </a:p>
          <a:p>
            <a:pPr marL="0" lvl="0" indent="0">
              <a:buNone/>
            </a:pPr>
            <a:endParaRPr lang="en-US" sz="1400" dirty="0" smtClean="0"/>
          </a:p>
          <a:p>
            <a:pPr marL="0" lvl="0" indent="0">
              <a:buNone/>
            </a:pPr>
            <a:endParaRPr lang="en-US" sz="1400" dirty="0"/>
          </a:p>
          <a:p>
            <a:pPr marL="0" lvl="0" indent="0">
              <a:buNone/>
            </a:pPr>
            <a:endParaRPr lang="en-US" sz="1400" dirty="0" smtClean="0"/>
          </a:p>
          <a:p>
            <a:pPr marL="0" lvl="0" indent="0">
              <a:buNone/>
            </a:pPr>
            <a:endParaRPr lang="en-US" sz="1400" dirty="0" smtClean="0"/>
          </a:p>
          <a:p>
            <a:pPr marL="0" lvl="0" indent="0">
              <a:buNone/>
            </a:pPr>
            <a:endParaRPr lang="en-US" sz="1400" dirty="0"/>
          </a:p>
        </p:txBody>
      </p:sp>
      <p:graphicFrame>
        <p:nvGraphicFramePr>
          <p:cNvPr id="6" name="Table 5"/>
          <p:cNvGraphicFramePr>
            <a:graphicFrameLocks noGrp="1"/>
          </p:cNvGraphicFramePr>
          <p:nvPr>
            <p:extLst>
              <p:ext uri="{D42A27DB-BD31-4B8C-83A1-F6EECF244321}">
                <p14:modId xmlns:p14="http://schemas.microsoft.com/office/powerpoint/2010/main" val="3072301889"/>
              </p:ext>
            </p:extLst>
          </p:nvPr>
        </p:nvGraphicFramePr>
        <p:xfrm>
          <a:off x="0" y="1293831"/>
          <a:ext cx="9144000" cy="5535125"/>
        </p:xfrm>
        <a:graphic>
          <a:graphicData uri="http://schemas.openxmlformats.org/drawingml/2006/table">
            <a:tbl>
              <a:tblPr firstRow="1" bandRow="1">
                <a:tableStyleId>{5C22544A-7EE6-4342-B048-85BDC9FD1C3A}</a:tableStyleId>
              </a:tblPr>
              <a:tblGrid>
                <a:gridCol w="1812324"/>
                <a:gridCol w="3366579"/>
                <a:gridCol w="1537487"/>
                <a:gridCol w="2427610"/>
              </a:tblGrid>
              <a:tr h="524331">
                <a:tc gridSpan="2">
                  <a:txBody>
                    <a:bodyPr/>
                    <a:lstStyle/>
                    <a:p>
                      <a:pPr marL="0" marR="0" algn="ctr">
                        <a:spcBef>
                          <a:spcPts val="0"/>
                        </a:spcBef>
                        <a:spcAft>
                          <a:spcPts val="0"/>
                        </a:spcAft>
                      </a:pPr>
                      <a:r>
                        <a:rPr lang="en-US" sz="1600" dirty="0" smtClean="0">
                          <a:effectLst/>
                          <a:latin typeface="+mn-lt"/>
                          <a:ea typeface="ＭＳ 明朝"/>
                          <a:cs typeface="Times New Roman"/>
                        </a:rPr>
                        <a:t>Assessment</a:t>
                      </a:r>
                      <a:r>
                        <a:rPr lang="en-US" sz="1600" baseline="0" dirty="0" smtClean="0">
                          <a:effectLst/>
                          <a:latin typeface="+mn-lt"/>
                          <a:ea typeface="ＭＳ 明朝"/>
                          <a:cs typeface="Times New Roman"/>
                        </a:rPr>
                        <a:t> and Accountability Releases</a:t>
                      </a:r>
                      <a:endParaRPr lang="en-US" sz="1600" dirty="0">
                        <a:effectLst/>
                        <a:latin typeface="+mn-lt"/>
                        <a:ea typeface="ＭＳ 明朝"/>
                        <a:cs typeface="Times New Roman"/>
                      </a:endParaRPr>
                    </a:p>
                  </a:txBody>
                  <a:tcPr marL="68580" marR="68580" marT="0" marB="0" anchor="ctr"/>
                </a:tc>
                <a:tc hMerge="1">
                  <a:txBody>
                    <a:bodyPr/>
                    <a:lstStyle/>
                    <a:p>
                      <a:pPr marL="0" marR="0" algn="ctr">
                        <a:spcBef>
                          <a:spcPts val="0"/>
                        </a:spcBef>
                        <a:spcAft>
                          <a:spcPts val="0"/>
                        </a:spcAft>
                      </a:pPr>
                      <a:endParaRPr lang="en-US" sz="1600" dirty="0">
                        <a:solidFill>
                          <a:schemeClr val="bg1"/>
                        </a:solidFill>
                        <a:effectLst/>
                        <a:latin typeface="+mn-lt"/>
                        <a:ea typeface="ＭＳ 明朝"/>
                        <a:cs typeface="Times New Roman"/>
                      </a:endParaRPr>
                    </a:p>
                  </a:txBody>
                  <a:tcPr marL="68580" marR="68580" marT="0" marB="0" anchor="ctr"/>
                </a:tc>
                <a:tc>
                  <a:txBody>
                    <a:bodyPr/>
                    <a:lstStyle/>
                    <a:p>
                      <a:pPr marL="0" marR="0" algn="ctr">
                        <a:spcBef>
                          <a:spcPts val="0"/>
                        </a:spcBef>
                        <a:spcAft>
                          <a:spcPts val="0"/>
                        </a:spcAft>
                      </a:pPr>
                      <a:r>
                        <a:rPr lang="en-US" sz="1600" dirty="0">
                          <a:solidFill>
                            <a:schemeClr val="bg1"/>
                          </a:solidFill>
                          <a:effectLst/>
                          <a:latin typeface="+mn-lt"/>
                          <a:ea typeface="ＭＳ 明朝"/>
                          <a:cs typeface="Times New Roman"/>
                        </a:rPr>
                        <a:t>Date Available</a:t>
                      </a:r>
                    </a:p>
                  </a:txBody>
                  <a:tcPr marL="68580" marR="68580" marT="0" marB="0" anchor="ctr"/>
                </a:tc>
                <a:tc>
                  <a:txBody>
                    <a:bodyPr/>
                    <a:lstStyle/>
                    <a:p>
                      <a:pPr marL="0" marR="0" algn="ctr">
                        <a:spcBef>
                          <a:spcPts val="0"/>
                        </a:spcBef>
                        <a:spcAft>
                          <a:spcPts val="0"/>
                        </a:spcAft>
                      </a:pPr>
                      <a:r>
                        <a:rPr lang="en-US" sz="1600" dirty="0">
                          <a:solidFill>
                            <a:schemeClr val="bg1"/>
                          </a:solidFill>
                          <a:effectLst/>
                          <a:latin typeface="+mn-lt"/>
                          <a:ea typeface="ＭＳ 明朝"/>
                          <a:cs typeface="Times New Roman"/>
                        </a:rPr>
                        <a:t>Method of Delivery</a:t>
                      </a:r>
                    </a:p>
                  </a:txBody>
                  <a:tcPr marL="68580" marR="68580" marT="0" marB="0" anchor="ctr"/>
                </a:tc>
              </a:tr>
              <a:tr h="256072">
                <a:tc rowSpan="3">
                  <a:txBody>
                    <a:bodyPr/>
                    <a:lstStyle/>
                    <a:p>
                      <a:pPr marL="0" marR="0">
                        <a:spcBef>
                          <a:spcPts val="0"/>
                        </a:spcBef>
                        <a:spcAft>
                          <a:spcPts val="0"/>
                        </a:spcAft>
                      </a:pPr>
                      <a:r>
                        <a:rPr lang="en-US" sz="1500" dirty="0" smtClean="0">
                          <a:effectLst/>
                          <a:latin typeface="Calibri"/>
                          <a:ea typeface="ＭＳ 明朝"/>
                          <a:cs typeface="Calibri"/>
                        </a:rPr>
                        <a:t>LEAP,</a:t>
                      </a:r>
                      <a:r>
                        <a:rPr lang="en-US" sz="1500" baseline="0" dirty="0" smtClean="0">
                          <a:effectLst/>
                          <a:latin typeface="Calibri"/>
                          <a:ea typeface="ＭＳ 明朝"/>
                          <a:cs typeface="Calibri"/>
                        </a:rPr>
                        <a:t> </a:t>
                      </a:r>
                      <a:r>
                        <a:rPr lang="en-US" sz="1500" baseline="0" dirty="0" err="1" smtClean="0">
                          <a:effectLst/>
                          <a:latin typeface="Calibri"/>
                          <a:ea typeface="ＭＳ 明朝"/>
                          <a:cs typeface="Calibri"/>
                        </a:rPr>
                        <a:t>iLEAP</a:t>
                      </a:r>
                      <a:r>
                        <a:rPr lang="en-US" sz="1500" baseline="0" dirty="0" smtClean="0">
                          <a:effectLst/>
                          <a:latin typeface="Calibri"/>
                          <a:ea typeface="ＭＳ 明朝"/>
                          <a:cs typeface="Calibri"/>
                        </a:rPr>
                        <a:t>, LAA 1, LAA 2 and ELDA</a:t>
                      </a:r>
                      <a:endParaRPr lang="en-US" sz="1500" dirty="0">
                        <a:effectLst/>
                        <a:latin typeface="Calibri"/>
                        <a:ea typeface="ＭＳ 明朝"/>
                        <a:cs typeface="Calibri"/>
                      </a:endParaRPr>
                    </a:p>
                  </a:txBody>
                  <a:tcPr marL="68580" marR="68580" marT="0" marB="0"/>
                </a:tc>
                <a:tc>
                  <a:txBody>
                    <a:bodyPr/>
                    <a:lstStyle/>
                    <a:p>
                      <a:pPr marL="0" marR="0">
                        <a:spcBef>
                          <a:spcPts val="0"/>
                        </a:spcBef>
                        <a:spcAft>
                          <a:spcPts val="0"/>
                        </a:spcAft>
                      </a:pPr>
                      <a:r>
                        <a:rPr lang="en-US" sz="1500" dirty="0" smtClean="0">
                          <a:solidFill>
                            <a:schemeClr val="tx1"/>
                          </a:solidFill>
                          <a:effectLst/>
                          <a:latin typeface="Calibri"/>
                          <a:ea typeface="ＭＳ 明朝"/>
                          <a:cs typeface="Calibri"/>
                        </a:rPr>
                        <a:t>Student Level Results (LAA 1 </a:t>
                      </a:r>
                      <a:r>
                        <a:rPr lang="en-US" sz="1500" kern="1200" dirty="0" smtClean="0">
                          <a:solidFill>
                            <a:schemeClr val="tx1"/>
                          </a:solidFill>
                          <a:effectLst/>
                          <a:latin typeface="Calibri"/>
                          <a:ea typeface="ＭＳ 明朝"/>
                          <a:cs typeface="Calibri"/>
                        </a:rPr>
                        <a:t>and</a:t>
                      </a:r>
                      <a:r>
                        <a:rPr lang="en-US" sz="1500" dirty="0" smtClean="0">
                          <a:solidFill>
                            <a:schemeClr val="tx1"/>
                          </a:solidFill>
                          <a:effectLst/>
                          <a:latin typeface="Calibri"/>
                          <a:ea typeface="ＭＳ 明朝"/>
                          <a:cs typeface="Calibri"/>
                        </a:rPr>
                        <a:t> ELDA)</a:t>
                      </a:r>
                      <a:endParaRPr lang="en-US" sz="1500" dirty="0">
                        <a:solidFill>
                          <a:schemeClr val="tx1"/>
                        </a:solidFill>
                        <a:effectLst/>
                        <a:latin typeface="Calibri"/>
                        <a:ea typeface="ＭＳ 明朝"/>
                        <a:cs typeface="Calibri"/>
                      </a:endParaRPr>
                    </a:p>
                  </a:txBody>
                  <a:tcPr marL="68580" marR="68580" marT="0" marB="0">
                    <a:solidFill>
                      <a:schemeClr val="accent1">
                        <a:lumMod val="40000"/>
                        <a:lumOff val="60000"/>
                      </a:schemeClr>
                    </a:solidFill>
                  </a:tcPr>
                </a:tc>
                <a:tc>
                  <a:txBody>
                    <a:bodyPr/>
                    <a:lstStyle/>
                    <a:p>
                      <a:pPr marL="0" marR="0">
                        <a:spcBef>
                          <a:spcPts val="0"/>
                        </a:spcBef>
                        <a:spcAft>
                          <a:spcPts val="0"/>
                        </a:spcAft>
                      </a:pPr>
                      <a:r>
                        <a:rPr lang="en-US" sz="1500" dirty="0">
                          <a:solidFill>
                            <a:schemeClr val="tx1"/>
                          </a:solidFill>
                          <a:effectLst/>
                          <a:latin typeface="Calibri"/>
                          <a:ea typeface="ＭＳ 明朝"/>
                          <a:cs typeface="Calibri"/>
                        </a:rPr>
                        <a:t>End of April</a:t>
                      </a:r>
                    </a:p>
                  </a:txBody>
                  <a:tcPr marL="68580" marR="68580" marT="0" marB="0">
                    <a:solidFill>
                      <a:schemeClr val="accent1">
                        <a:lumMod val="40000"/>
                        <a:lumOff val="60000"/>
                      </a:schemeClr>
                    </a:solidFill>
                  </a:tcPr>
                </a:tc>
                <a:tc>
                  <a:txBody>
                    <a:bodyPr/>
                    <a:lstStyle/>
                    <a:p>
                      <a:pPr marL="0" marR="0">
                        <a:spcBef>
                          <a:spcPts val="0"/>
                        </a:spcBef>
                        <a:spcAft>
                          <a:spcPts val="0"/>
                        </a:spcAft>
                      </a:pPr>
                      <a:r>
                        <a:rPr lang="en-US" sz="1500" dirty="0" err="1">
                          <a:solidFill>
                            <a:schemeClr val="tx1"/>
                          </a:solidFill>
                          <a:effectLst/>
                          <a:latin typeface="Calibri"/>
                          <a:ea typeface="ＭＳ 明朝"/>
                          <a:cs typeface="Calibri"/>
                        </a:rPr>
                        <a:t>LEAPweb</a:t>
                      </a:r>
                      <a:endParaRPr lang="en-US" sz="1500" dirty="0">
                        <a:solidFill>
                          <a:schemeClr val="tx1"/>
                        </a:solidFill>
                        <a:effectLst/>
                        <a:latin typeface="Calibri"/>
                        <a:ea typeface="ＭＳ 明朝"/>
                        <a:cs typeface="Calibri"/>
                      </a:endParaRPr>
                    </a:p>
                  </a:txBody>
                  <a:tcPr marL="68580" marR="68580" marT="0" marB="0">
                    <a:solidFill>
                      <a:schemeClr val="accent1">
                        <a:lumMod val="40000"/>
                        <a:lumOff val="60000"/>
                      </a:schemeClr>
                    </a:solidFill>
                  </a:tcPr>
                </a:tc>
              </a:tr>
              <a:tr h="474208">
                <a:tc vMerge="1">
                  <a:txBody>
                    <a:bodyPr/>
                    <a:lstStyle/>
                    <a:p>
                      <a:pPr marL="0" marR="0">
                        <a:spcBef>
                          <a:spcPts val="0"/>
                        </a:spcBef>
                        <a:spcAft>
                          <a:spcPts val="0"/>
                        </a:spcAft>
                      </a:pPr>
                      <a:endParaRPr lang="en-US" sz="1400" dirty="0">
                        <a:effectLst/>
                        <a:latin typeface="+mn-lt"/>
                        <a:ea typeface="ＭＳ 明朝"/>
                        <a:cs typeface="Times New Roman"/>
                      </a:endParaRPr>
                    </a:p>
                  </a:txBody>
                  <a:tcPr marL="68580" marR="68580" marT="0" marB="0"/>
                </a:tc>
                <a:tc>
                  <a:txBody>
                    <a:bodyPr/>
                    <a:lstStyle/>
                    <a:p>
                      <a:pPr marL="0" marR="0">
                        <a:spcBef>
                          <a:spcPts val="0"/>
                        </a:spcBef>
                        <a:spcAft>
                          <a:spcPts val="0"/>
                        </a:spcAft>
                      </a:pPr>
                      <a:r>
                        <a:rPr lang="en-US" sz="1500" dirty="0" smtClean="0">
                          <a:solidFill>
                            <a:schemeClr val="tx1"/>
                          </a:solidFill>
                          <a:effectLst/>
                          <a:latin typeface="Calibri"/>
                          <a:ea typeface="ＭＳ 明朝"/>
                          <a:cs typeface="Calibri"/>
                        </a:rPr>
                        <a:t>Student Level Results (LEAP, </a:t>
                      </a:r>
                      <a:r>
                        <a:rPr lang="en-US" sz="1500" dirty="0" err="1" smtClean="0">
                          <a:solidFill>
                            <a:schemeClr val="tx1"/>
                          </a:solidFill>
                          <a:effectLst/>
                          <a:latin typeface="Calibri"/>
                          <a:ea typeface="ＭＳ 明朝"/>
                          <a:cs typeface="Calibri"/>
                        </a:rPr>
                        <a:t>iLEAP</a:t>
                      </a:r>
                      <a:r>
                        <a:rPr lang="en-US" sz="1500" dirty="0" smtClean="0">
                          <a:solidFill>
                            <a:schemeClr val="tx1"/>
                          </a:solidFill>
                          <a:effectLst/>
                          <a:latin typeface="Calibri"/>
                          <a:ea typeface="ＭＳ 明朝"/>
                          <a:cs typeface="Calibri"/>
                        </a:rPr>
                        <a:t>, and LAA 2)</a:t>
                      </a:r>
                      <a:endParaRPr lang="en-US" sz="1500" dirty="0">
                        <a:solidFill>
                          <a:schemeClr val="tx1"/>
                        </a:solidFill>
                        <a:effectLst/>
                        <a:latin typeface="Calibri"/>
                        <a:ea typeface="ＭＳ 明朝"/>
                        <a:cs typeface="Calibri"/>
                      </a:endParaRPr>
                    </a:p>
                  </a:txBody>
                  <a:tcPr marL="68580" marR="68580" marT="0" marB="0"/>
                </a:tc>
                <a:tc>
                  <a:txBody>
                    <a:bodyPr/>
                    <a:lstStyle/>
                    <a:p>
                      <a:pPr marL="0" marR="0">
                        <a:spcBef>
                          <a:spcPts val="0"/>
                        </a:spcBef>
                        <a:spcAft>
                          <a:spcPts val="0"/>
                        </a:spcAft>
                      </a:pPr>
                      <a:r>
                        <a:rPr lang="en-US" sz="1500" dirty="0" smtClean="0">
                          <a:solidFill>
                            <a:schemeClr val="tx1"/>
                          </a:solidFill>
                          <a:effectLst/>
                          <a:latin typeface="Calibri"/>
                          <a:ea typeface="ＭＳ 明朝"/>
                          <a:cs typeface="Calibri"/>
                        </a:rPr>
                        <a:t>Late</a:t>
                      </a:r>
                      <a:r>
                        <a:rPr lang="en-US" sz="1500" baseline="0" dirty="0" smtClean="0">
                          <a:solidFill>
                            <a:schemeClr val="tx1"/>
                          </a:solidFill>
                          <a:effectLst/>
                          <a:latin typeface="Calibri"/>
                          <a:ea typeface="ＭＳ 明朝"/>
                          <a:cs typeface="Calibri"/>
                        </a:rPr>
                        <a:t> May</a:t>
                      </a:r>
                      <a:endParaRPr lang="en-US" sz="1500" dirty="0">
                        <a:solidFill>
                          <a:schemeClr val="tx1"/>
                        </a:solidFill>
                        <a:effectLst/>
                        <a:latin typeface="Calibri"/>
                        <a:ea typeface="ＭＳ 明朝"/>
                        <a:cs typeface="Calibri"/>
                      </a:endParaRPr>
                    </a:p>
                  </a:txBody>
                  <a:tcPr marL="68580" marR="68580" marT="0" marB="0"/>
                </a:tc>
                <a:tc>
                  <a:txBody>
                    <a:bodyPr/>
                    <a:lstStyle/>
                    <a:p>
                      <a:pPr marL="0" marR="0">
                        <a:spcBef>
                          <a:spcPts val="0"/>
                        </a:spcBef>
                        <a:spcAft>
                          <a:spcPts val="0"/>
                        </a:spcAft>
                      </a:pPr>
                      <a:r>
                        <a:rPr lang="en-US" sz="1500" dirty="0" err="1" smtClean="0">
                          <a:solidFill>
                            <a:schemeClr val="tx1"/>
                          </a:solidFill>
                          <a:effectLst/>
                          <a:latin typeface="Calibri"/>
                          <a:ea typeface="ＭＳ 明朝"/>
                          <a:cs typeface="Calibri"/>
                        </a:rPr>
                        <a:t>LEAPweb</a:t>
                      </a:r>
                      <a:endParaRPr lang="en-US" sz="1500" dirty="0">
                        <a:solidFill>
                          <a:schemeClr val="tx1"/>
                        </a:solidFill>
                        <a:effectLst/>
                        <a:latin typeface="Calibri"/>
                        <a:ea typeface="ＭＳ 明朝"/>
                        <a:cs typeface="Calibri"/>
                      </a:endParaRPr>
                    </a:p>
                  </a:txBody>
                  <a:tcPr marL="68580" marR="68580" marT="0" marB="0"/>
                </a:tc>
              </a:tr>
              <a:tr h="297170">
                <a:tc vMerge="1">
                  <a:txBody>
                    <a:bodyPr/>
                    <a:lstStyle/>
                    <a:p>
                      <a:endParaRPr lang="en-US" dirty="0"/>
                    </a:p>
                  </a:txBody>
                  <a:tcPr marL="68580" marR="68580" marT="0" marB="0"/>
                </a:tc>
                <a:tc>
                  <a:txBody>
                    <a:bodyPr/>
                    <a:lstStyle/>
                    <a:p>
                      <a:r>
                        <a:rPr lang="en-US" sz="1500" dirty="0" smtClean="0">
                          <a:solidFill>
                            <a:schemeClr val="tx1"/>
                          </a:solidFill>
                          <a:latin typeface="Calibri"/>
                          <a:cs typeface="Calibri"/>
                        </a:rPr>
                        <a:t>Summary Reports</a:t>
                      </a:r>
                      <a:endParaRPr lang="en-US" sz="1500" dirty="0">
                        <a:solidFill>
                          <a:schemeClr val="tx1"/>
                        </a:solidFill>
                        <a:latin typeface="Calibri"/>
                        <a:cs typeface="Calibri"/>
                      </a:endParaRPr>
                    </a:p>
                  </a:txBody>
                  <a:tcPr marL="68580" marR="68580" marT="0" marB="0"/>
                </a:tc>
                <a:tc>
                  <a:txBody>
                    <a:bodyPr/>
                    <a:lstStyle/>
                    <a:p>
                      <a:pPr marL="0" marR="0">
                        <a:spcBef>
                          <a:spcPts val="0"/>
                        </a:spcBef>
                        <a:spcAft>
                          <a:spcPts val="0"/>
                        </a:spcAft>
                      </a:pPr>
                      <a:r>
                        <a:rPr lang="en-US" sz="1500" dirty="0" smtClean="0">
                          <a:solidFill>
                            <a:schemeClr val="tx1"/>
                          </a:solidFill>
                          <a:effectLst/>
                          <a:latin typeface="Calibri"/>
                          <a:ea typeface="ＭＳ 明朝"/>
                          <a:cs typeface="Calibri"/>
                        </a:rPr>
                        <a:t>Late July</a:t>
                      </a:r>
                      <a:endParaRPr lang="en-US" sz="1500" dirty="0">
                        <a:solidFill>
                          <a:schemeClr val="tx1"/>
                        </a:solidFill>
                        <a:effectLst/>
                        <a:latin typeface="Calibri"/>
                        <a:ea typeface="ＭＳ 明朝"/>
                        <a:cs typeface="Calibri"/>
                      </a:endParaRPr>
                    </a:p>
                  </a:txBody>
                  <a:tcPr marL="68580" marR="68580" marT="0" marB="0"/>
                </a:tc>
                <a:tc>
                  <a:txBody>
                    <a:bodyPr/>
                    <a:lstStyle/>
                    <a:p>
                      <a:pPr marL="0" marR="0">
                        <a:spcBef>
                          <a:spcPts val="0"/>
                        </a:spcBef>
                        <a:spcAft>
                          <a:spcPts val="0"/>
                        </a:spcAft>
                      </a:pPr>
                      <a:r>
                        <a:rPr lang="en-US" sz="1500" dirty="0" smtClean="0">
                          <a:solidFill>
                            <a:schemeClr val="tx1"/>
                          </a:solidFill>
                          <a:effectLst/>
                          <a:latin typeface="Calibri"/>
                          <a:ea typeface="ＭＳ 明朝"/>
                          <a:cs typeface="Calibri"/>
                        </a:rPr>
                        <a:t>LDOE secure</a:t>
                      </a:r>
                      <a:r>
                        <a:rPr lang="en-US" sz="1500" baseline="0" dirty="0" smtClean="0">
                          <a:solidFill>
                            <a:schemeClr val="tx1"/>
                          </a:solidFill>
                          <a:effectLst/>
                          <a:latin typeface="Calibri"/>
                          <a:ea typeface="ＭＳ 明朝"/>
                          <a:cs typeface="Calibri"/>
                        </a:rPr>
                        <a:t> FTP</a:t>
                      </a:r>
                      <a:endParaRPr lang="en-US" sz="1500" dirty="0">
                        <a:solidFill>
                          <a:schemeClr val="tx1"/>
                        </a:solidFill>
                        <a:effectLst/>
                        <a:latin typeface="Calibri"/>
                        <a:ea typeface="ＭＳ 明朝"/>
                        <a:cs typeface="Calibri"/>
                      </a:endParaRPr>
                    </a:p>
                  </a:txBody>
                  <a:tcPr marL="68580" marR="68580" marT="0" marB="0"/>
                </a:tc>
              </a:tr>
              <a:tr h="474208">
                <a:tc rowSpan="3">
                  <a:txBody>
                    <a:bodyPr/>
                    <a:lstStyle/>
                    <a:p>
                      <a:pPr marL="0" marR="0">
                        <a:spcBef>
                          <a:spcPts val="0"/>
                        </a:spcBef>
                        <a:spcAft>
                          <a:spcPts val="0"/>
                        </a:spcAft>
                      </a:pPr>
                      <a:r>
                        <a:rPr lang="en-US" sz="1500" dirty="0" smtClean="0">
                          <a:effectLst/>
                          <a:latin typeface="Calibri"/>
                          <a:ea typeface="ＭＳ 明朝"/>
                          <a:cs typeface="Calibri"/>
                        </a:rPr>
                        <a:t>EOC</a:t>
                      </a:r>
                      <a:endParaRPr lang="en-US" sz="1500" dirty="0">
                        <a:effectLst/>
                        <a:latin typeface="Calibri"/>
                        <a:ea typeface="ＭＳ 明朝"/>
                        <a:cs typeface="Calibri"/>
                      </a:endParaRPr>
                    </a:p>
                  </a:txBody>
                  <a:tcPr marL="68580" marR="68580" marT="0" marB="0"/>
                </a:tc>
                <a:tc>
                  <a:txBody>
                    <a:bodyPr/>
                    <a:lstStyle/>
                    <a:p>
                      <a:pPr marL="0" marR="0">
                        <a:spcBef>
                          <a:spcPts val="0"/>
                        </a:spcBef>
                        <a:spcAft>
                          <a:spcPts val="0"/>
                        </a:spcAft>
                      </a:pPr>
                      <a:r>
                        <a:rPr lang="en-US" sz="1500" dirty="0" smtClean="0">
                          <a:solidFill>
                            <a:schemeClr val="tx1"/>
                          </a:solidFill>
                          <a:effectLst/>
                          <a:latin typeface="Calibri"/>
                          <a:ea typeface="ＭＳ 明朝"/>
                          <a:cs typeface="Calibri"/>
                        </a:rPr>
                        <a:t>Student Level Results</a:t>
                      </a:r>
                      <a:endParaRPr lang="en-US" sz="1500" dirty="0">
                        <a:solidFill>
                          <a:schemeClr val="tx1"/>
                        </a:solidFill>
                        <a:effectLst/>
                        <a:latin typeface="Calibri"/>
                        <a:ea typeface="ＭＳ 明朝"/>
                        <a:cs typeface="Calibri"/>
                      </a:endParaRPr>
                    </a:p>
                  </a:txBody>
                  <a:tcPr marL="68580" marR="68580" marT="0" marB="0"/>
                </a:tc>
                <a:tc>
                  <a:txBody>
                    <a:bodyPr/>
                    <a:lstStyle/>
                    <a:p>
                      <a:pPr marL="0" marR="0">
                        <a:spcBef>
                          <a:spcPts val="0"/>
                        </a:spcBef>
                        <a:spcAft>
                          <a:spcPts val="0"/>
                        </a:spcAft>
                      </a:pPr>
                      <a:r>
                        <a:rPr lang="en-US" sz="1500" dirty="0" smtClean="0">
                          <a:solidFill>
                            <a:schemeClr val="tx1"/>
                          </a:solidFill>
                          <a:effectLst/>
                          <a:latin typeface="Calibri"/>
                          <a:ea typeface="ＭＳ 明朝"/>
                          <a:cs typeface="Calibri"/>
                        </a:rPr>
                        <a:t>During Testing</a:t>
                      </a:r>
                      <a:r>
                        <a:rPr lang="en-US" sz="1500" baseline="0" dirty="0" smtClean="0">
                          <a:solidFill>
                            <a:schemeClr val="tx1"/>
                          </a:solidFill>
                          <a:effectLst/>
                          <a:latin typeface="Calibri"/>
                          <a:ea typeface="ＭＳ 明朝"/>
                          <a:cs typeface="Calibri"/>
                        </a:rPr>
                        <a:t> Window</a:t>
                      </a:r>
                      <a:endParaRPr lang="en-US" sz="1500" dirty="0">
                        <a:solidFill>
                          <a:schemeClr val="tx1"/>
                        </a:solidFill>
                        <a:effectLst/>
                        <a:latin typeface="Calibri"/>
                        <a:ea typeface="ＭＳ 明朝"/>
                        <a:cs typeface="Calibri"/>
                      </a:endParaRPr>
                    </a:p>
                  </a:txBody>
                  <a:tcPr marL="68580" marR="68580" marT="0" marB="0"/>
                </a:tc>
                <a:tc rowSpan="3">
                  <a:txBody>
                    <a:bodyPr/>
                    <a:lstStyle/>
                    <a:p>
                      <a:pPr marL="0" marR="0">
                        <a:spcBef>
                          <a:spcPts val="0"/>
                        </a:spcBef>
                        <a:spcAft>
                          <a:spcPts val="0"/>
                        </a:spcAft>
                      </a:pPr>
                      <a:r>
                        <a:rPr lang="en-US" sz="1500" dirty="0" smtClean="0">
                          <a:solidFill>
                            <a:schemeClr val="tx1"/>
                          </a:solidFill>
                          <a:effectLst/>
                          <a:latin typeface="Calibri"/>
                          <a:ea typeface="ＭＳ 明朝"/>
                          <a:cs typeface="Calibri"/>
                        </a:rPr>
                        <a:t>EOC</a:t>
                      </a:r>
                      <a:r>
                        <a:rPr lang="en-US" sz="1500" baseline="0" dirty="0" smtClean="0">
                          <a:solidFill>
                            <a:schemeClr val="tx1"/>
                          </a:solidFill>
                          <a:effectLst/>
                          <a:latin typeface="Calibri"/>
                          <a:ea typeface="ＭＳ 明朝"/>
                          <a:cs typeface="Calibri"/>
                        </a:rPr>
                        <a:t> System</a:t>
                      </a:r>
                      <a:endParaRPr lang="en-US" sz="1500" dirty="0">
                        <a:solidFill>
                          <a:schemeClr val="tx1"/>
                        </a:solidFill>
                        <a:effectLst/>
                        <a:latin typeface="Calibri"/>
                        <a:ea typeface="ＭＳ 明朝"/>
                        <a:cs typeface="Calibri"/>
                      </a:endParaRPr>
                    </a:p>
                  </a:txBody>
                  <a:tcPr marL="68580" marR="68580" marT="0" marB="0" anchor="ctr"/>
                </a:tc>
              </a:tr>
              <a:tr h="256072">
                <a:tc vMerge="1">
                  <a:txBody>
                    <a:bodyPr/>
                    <a:lstStyle/>
                    <a:p>
                      <a:pPr marL="0" marR="0">
                        <a:spcBef>
                          <a:spcPts val="0"/>
                        </a:spcBef>
                        <a:spcAft>
                          <a:spcPts val="0"/>
                        </a:spcAft>
                      </a:pPr>
                      <a:endParaRPr lang="en-US" sz="1400" dirty="0">
                        <a:effectLst/>
                        <a:latin typeface="+mn-lt"/>
                        <a:ea typeface="ＭＳ 明朝"/>
                        <a:cs typeface="Times New Roman"/>
                      </a:endParaRPr>
                    </a:p>
                  </a:txBody>
                  <a:tcPr marL="68580" marR="68580" marT="0" marB="0"/>
                </a:tc>
                <a:tc>
                  <a:txBody>
                    <a:bodyPr/>
                    <a:lstStyle/>
                    <a:p>
                      <a:pPr marL="0" marR="0">
                        <a:spcBef>
                          <a:spcPts val="0"/>
                        </a:spcBef>
                        <a:spcAft>
                          <a:spcPts val="0"/>
                        </a:spcAft>
                      </a:pPr>
                      <a:r>
                        <a:rPr lang="en-US" sz="1500" dirty="0" smtClean="0">
                          <a:solidFill>
                            <a:schemeClr val="tx1"/>
                          </a:solidFill>
                          <a:effectLst/>
                          <a:latin typeface="Calibri"/>
                          <a:ea typeface="ＭＳ 明朝"/>
                          <a:cs typeface="Calibri"/>
                        </a:rPr>
                        <a:t>Post-Window Results</a:t>
                      </a:r>
                      <a:endParaRPr lang="en-US" sz="1500" dirty="0">
                        <a:solidFill>
                          <a:schemeClr val="tx1"/>
                        </a:solidFill>
                        <a:effectLst/>
                        <a:latin typeface="Calibri"/>
                        <a:ea typeface="ＭＳ 明朝"/>
                        <a:cs typeface="Calibri"/>
                      </a:endParaRPr>
                    </a:p>
                  </a:txBody>
                  <a:tcPr marL="68580" marR="68580" marT="0" marB="0"/>
                </a:tc>
                <a:tc>
                  <a:txBody>
                    <a:bodyPr/>
                    <a:lstStyle/>
                    <a:p>
                      <a:pPr marL="0" marR="0">
                        <a:spcBef>
                          <a:spcPts val="0"/>
                        </a:spcBef>
                        <a:spcAft>
                          <a:spcPts val="0"/>
                        </a:spcAft>
                      </a:pPr>
                      <a:r>
                        <a:rPr lang="en-US" sz="1500" dirty="0" smtClean="0">
                          <a:solidFill>
                            <a:schemeClr val="tx1"/>
                          </a:solidFill>
                          <a:effectLst/>
                          <a:latin typeface="Calibri"/>
                          <a:ea typeface="ＭＳ 明朝"/>
                          <a:cs typeface="Calibri"/>
                        </a:rPr>
                        <a:t>Mid-June</a:t>
                      </a:r>
                      <a:endParaRPr lang="en-US" sz="1500" dirty="0">
                        <a:solidFill>
                          <a:schemeClr val="tx1"/>
                        </a:solidFill>
                        <a:effectLst/>
                        <a:latin typeface="Calibri"/>
                        <a:ea typeface="ＭＳ 明朝"/>
                        <a:cs typeface="Calibri"/>
                      </a:endParaRPr>
                    </a:p>
                  </a:txBody>
                  <a:tcPr marL="68580" marR="68580" marT="0" marB="0"/>
                </a:tc>
                <a:tc vMerge="1">
                  <a:txBody>
                    <a:bodyPr/>
                    <a:lstStyle/>
                    <a:p>
                      <a:endParaRPr lang="en-US" dirty="0"/>
                    </a:p>
                  </a:txBody>
                  <a:tcPr marL="68580" marR="68580" marT="0" marB="0"/>
                </a:tc>
              </a:tr>
              <a:tr h="256072">
                <a:tc vMerge="1">
                  <a:txBody>
                    <a:bodyPr/>
                    <a:lstStyle/>
                    <a:p>
                      <a:pPr marL="0" marR="0">
                        <a:spcBef>
                          <a:spcPts val="0"/>
                        </a:spcBef>
                        <a:spcAft>
                          <a:spcPts val="0"/>
                        </a:spcAft>
                      </a:pPr>
                      <a:endParaRPr lang="en-US" sz="1400" dirty="0">
                        <a:effectLst/>
                        <a:latin typeface="+mn-lt"/>
                        <a:ea typeface="ＭＳ 明朝"/>
                        <a:cs typeface="Times New Roman"/>
                      </a:endParaRPr>
                    </a:p>
                  </a:txBody>
                  <a:tcPr marL="68580" marR="68580" marT="0" marB="0"/>
                </a:tc>
                <a:tc>
                  <a:txBody>
                    <a:bodyPr/>
                    <a:lstStyle/>
                    <a:p>
                      <a:pPr marL="0" marR="0">
                        <a:spcBef>
                          <a:spcPts val="0"/>
                        </a:spcBef>
                        <a:spcAft>
                          <a:spcPts val="0"/>
                        </a:spcAft>
                      </a:pPr>
                      <a:r>
                        <a:rPr lang="en-US" sz="1500" dirty="0" smtClean="0">
                          <a:solidFill>
                            <a:schemeClr val="tx1"/>
                          </a:solidFill>
                          <a:effectLst/>
                          <a:latin typeface="Calibri"/>
                          <a:ea typeface="ＭＳ 明朝"/>
                          <a:cs typeface="Calibri"/>
                        </a:rPr>
                        <a:t>Summary Reports</a:t>
                      </a:r>
                      <a:endParaRPr lang="en-US" sz="1500" dirty="0">
                        <a:solidFill>
                          <a:schemeClr val="tx1"/>
                        </a:solidFill>
                        <a:effectLst/>
                        <a:latin typeface="Calibri"/>
                        <a:ea typeface="ＭＳ 明朝"/>
                        <a:cs typeface="Calibri"/>
                      </a:endParaRPr>
                    </a:p>
                  </a:txBody>
                  <a:tcPr marL="68580" marR="68580" marT="0" marB="0"/>
                </a:tc>
                <a:tc>
                  <a:txBody>
                    <a:bodyPr/>
                    <a:lstStyle/>
                    <a:p>
                      <a:pPr marL="0" marR="0">
                        <a:spcBef>
                          <a:spcPts val="0"/>
                        </a:spcBef>
                        <a:spcAft>
                          <a:spcPts val="0"/>
                        </a:spcAft>
                      </a:pPr>
                      <a:r>
                        <a:rPr lang="en-US" sz="1500" dirty="0" smtClean="0">
                          <a:solidFill>
                            <a:schemeClr val="tx1"/>
                          </a:solidFill>
                          <a:effectLst/>
                          <a:latin typeface="Calibri"/>
                          <a:ea typeface="ＭＳ 明朝"/>
                          <a:cs typeface="Calibri"/>
                        </a:rPr>
                        <a:t>Mid-July</a:t>
                      </a:r>
                      <a:endParaRPr lang="en-US" sz="1500" dirty="0">
                        <a:solidFill>
                          <a:schemeClr val="tx1"/>
                        </a:solidFill>
                        <a:effectLst/>
                        <a:latin typeface="Calibri"/>
                        <a:ea typeface="ＭＳ 明朝"/>
                        <a:cs typeface="Calibri"/>
                      </a:endParaRPr>
                    </a:p>
                  </a:txBody>
                  <a:tcPr marL="68580" marR="68580" marT="0" marB="0"/>
                </a:tc>
                <a:tc vMerge="1">
                  <a:txBody>
                    <a:bodyPr/>
                    <a:lstStyle/>
                    <a:p>
                      <a:endParaRPr lang="en-US" dirty="0"/>
                    </a:p>
                  </a:txBody>
                  <a:tcPr marL="68580" marR="68580" marT="0" marB="0"/>
                </a:tc>
              </a:tr>
              <a:tr h="256072">
                <a:tc>
                  <a:txBody>
                    <a:bodyPr/>
                    <a:lstStyle/>
                    <a:p>
                      <a:pPr marL="0" marR="0">
                        <a:spcBef>
                          <a:spcPts val="0"/>
                        </a:spcBef>
                        <a:spcAft>
                          <a:spcPts val="0"/>
                        </a:spcAft>
                      </a:pPr>
                      <a:r>
                        <a:rPr lang="en-US" sz="1500" dirty="0">
                          <a:effectLst/>
                          <a:latin typeface="Calibri"/>
                          <a:ea typeface="ＭＳ 明朝"/>
                          <a:cs typeface="Calibri"/>
                        </a:rPr>
                        <a:t>EXPLORE and </a:t>
                      </a:r>
                      <a:r>
                        <a:rPr lang="en-US" sz="1500" dirty="0" smtClean="0">
                          <a:effectLst/>
                          <a:latin typeface="Calibri"/>
                          <a:ea typeface="ＭＳ 明朝"/>
                          <a:cs typeface="Calibri"/>
                        </a:rPr>
                        <a:t>PLAN</a:t>
                      </a:r>
                      <a:endParaRPr lang="en-US" sz="1500" dirty="0">
                        <a:effectLst/>
                        <a:latin typeface="Calibri"/>
                        <a:ea typeface="ＭＳ 明朝"/>
                        <a:cs typeface="Calibri"/>
                      </a:endParaRPr>
                    </a:p>
                  </a:txBody>
                  <a:tcPr marL="68580" marR="68580" marT="0" marB="0"/>
                </a:tc>
                <a:tc>
                  <a:txBody>
                    <a:bodyPr/>
                    <a:lstStyle/>
                    <a:p>
                      <a:pPr marL="0" marR="0">
                        <a:spcBef>
                          <a:spcPts val="0"/>
                        </a:spcBef>
                        <a:spcAft>
                          <a:spcPts val="0"/>
                        </a:spcAft>
                      </a:pPr>
                      <a:r>
                        <a:rPr lang="en-US" sz="1500" dirty="0" smtClean="0">
                          <a:solidFill>
                            <a:schemeClr val="tx1"/>
                          </a:solidFill>
                          <a:effectLst/>
                          <a:latin typeface="Calibri"/>
                          <a:ea typeface="ＭＳ 明朝"/>
                          <a:cs typeface="Calibri"/>
                        </a:rPr>
                        <a:t>Summary Reports and Student Files</a:t>
                      </a:r>
                      <a:endParaRPr lang="en-US" sz="1500" dirty="0">
                        <a:solidFill>
                          <a:schemeClr val="tx1"/>
                        </a:solidFill>
                        <a:effectLst/>
                        <a:latin typeface="Calibri"/>
                        <a:ea typeface="ＭＳ 明朝"/>
                        <a:cs typeface="Calibri"/>
                      </a:endParaRPr>
                    </a:p>
                  </a:txBody>
                  <a:tcPr marL="68580" marR="68580" marT="0" marB="0"/>
                </a:tc>
                <a:tc>
                  <a:txBody>
                    <a:bodyPr/>
                    <a:lstStyle/>
                    <a:p>
                      <a:pPr marL="0" marR="0">
                        <a:spcBef>
                          <a:spcPts val="0"/>
                        </a:spcBef>
                        <a:spcAft>
                          <a:spcPts val="0"/>
                        </a:spcAft>
                      </a:pPr>
                      <a:r>
                        <a:rPr lang="en-US" sz="1500" dirty="0" smtClean="0">
                          <a:solidFill>
                            <a:schemeClr val="tx1"/>
                          </a:solidFill>
                          <a:effectLst/>
                          <a:latin typeface="Calibri"/>
                          <a:ea typeface="ＭＳ 明朝"/>
                          <a:cs typeface="Calibri"/>
                        </a:rPr>
                        <a:t>Week of May 11</a:t>
                      </a:r>
                      <a:endParaRPr lang="en-US" sz="1500" dirty="0">
                        <a:solidFill>
                          <a:schemeClr val="tx1"/>
                        </a:solidFill>
                        <a:effectLst/>
                        <a:latin typeface="Calibri"/>
                        <a:ea typeface="ＭＳ 明朝"/>
                        <a:cs typeface="Calibri"/>
                      </a:endParaRPr>
                    </a:p>
                  </a:txBody>
                  <a:tcPr marL="68580" marR="68580" marT="0" marB="0"/>
                </a:tc>
                <a:tc>
                  <a:txBody>
                    <a:bodyPr/>
                    <a:lstStyle/>
                    <a:p>
                      <a:pPr marL="0" marR="0">
                        <a:spcBef>
                          <a:spcPts val="0"/>
                        </a:spcBef>
                        <a:spcAft>
                          <a:spcPts val="0"/>
                        </a:spcAft>
                      </a:pPr>
                      <a:r>
                        <a:rPr lang="en-US" sz="1500" dirty="0">
                          <a:solidFill>
                            <a:schemeClr val="tx1"/>
                          </a:solidFill>
                          <a:effectLst/>
                          <a:latin typeface="Calibri"/>
                          <a:ea typeface="ＭＳ 明朝"/>
                          <a:cs typeface="Calibri"/>
                        </a:rPr>
                        <a:t>District Delivery from ACT</a:t>
                      </a:r>
                    </a:p>
                  </a:txBody>
                  <a:tcPr marL="68580" marR="68580" marT="0" marB="0"/>
                </a:tc>
              </a:tr>
              <a:tr h="256072">
                <a:tc>
                  <a:txBody>
                    <a:bodyPr/>
                    <a:lstStyle/>
                    <a:p>
                      <a:pPr marL="0" marR="0">
                        <a:spcBef>
                          <a:spcPts val="0"/>
                        </a:spcBef>
                        <a:spcAft>
                          <a:spcPts val="0"/>
                        </a:spcAft>
                      </a:pPr>
                      <a:r>
                        <a:rPr lang="en-US" sz="1500" dirty="0" smtClean="0">
                          <a:effectLst/>
                          <a:latin typeface="Calibri"/>
                          <a:ea typeface="ＭＳ 明朝"/>
                          <a:cs typeface="Calibri"/>
                        </a:rPr>
                        <a:t>ACT</a:t>
                      </a:r>
                      <a:endParaRPr lang="en-US" sz="1500" dirty="0">
                        <a:effectLst/>
                        <a:latin typeface="Calibri"/>
                        <a:ea typeface="ＭＳ 明朝"/>
                        <a:cs typeface="Calibri"/>
                      </a:endParaRPr>
                    </a:p>
                  </a:txBody>
                  <a:tcPr marL="68580" marR="68580" marT="0" marB="0"/>
                </a:tc>
                <a:tc>
                  <a:txBody>
                    <a:bodyPr/>
                    <a:lstStyle/>
                    <a:p>
                      <a:pPr marL="0" marR="0">
                        <a:spcBef>
                          <a:spcPts val="0"/>
                        </a:spcBef>
                        <a:spcAft>
                          <a:spcPts val="0"/>
                        </a:spcAft>
                      </a:pPr>
                      <a:r>
                        <a:rPr lang="en-US" sz="1500" dirty="0" smtClean="0">
                          <a:solidFill>
                            <a:schemeClr val="tx1"/>
                          </a:solidFill>
                          <a:effectLst/>
                          <a:latin typeface="Calibri"/>
                          <a:ea typeface="ＭＳ 明朝"/>
                          <a:cs typeface="Calibri"/>
                        </a:rPr>
                        <a:t>School</a:t>
                      </a:r>
                      <a:r>
                        <a:rPr lang="en-US" sz="1500" baseline="0" dirty="0" smtClean="0">
                          <a:solidFill>
                            <a:schemeClr val="tx1"/>
                          </a:solidFill>
                          <a:effectLst/>
                          <a:latin typeface="Calibri"/>
                          <a:ea typeface="ＭＳ 明朝"/>
                          <a:cs typeface="Calibri"/>
                        </a:rPr>
                        <a:t> and District Summary Reports</a:t>
                      </a:r>
                      <a:endParaRPr lang="en-US" sz="1500" dirty="0">
                        <a:solidFill>
                          <a:schemeClr val="tx1"/>
                        </a:solidFill>
                        <a:effectLst/>
                        <a:latin typeface="Calibri"/>
                        <a:ea typeface="ＭＳ 明朝"/>
                        <a:cs typeface="Calibri"/>
                      </a:endParaRPr>
                    </a:p>
                  </a:txBody>
                  <a:tcPr marL="68580" marR="68580" marT="0" marB="0"/>
                </a:tc>
                <a:tc>
                  <a:txBody>
                    <a:bodyPr/>
                    <a:lstStyle/>
                    <a:p>
                      <a:pPr marL="0" marR="0">
                        <a:spcBef>
                          <a:spcPts val="0"/>
                        </a:spcBef>
                        <a:spcAft>
                          <a:spcPts val="0"/>
                        </a:spcAft>
                      </a:pPr>
                      <a:r>
                        <a:rPr lang="en-US" sz="1500" dirty="0">
                          <a:solidFill>
                            <a:schemeClr val="tx1"/>
                          </a:solidFill>
                          <a:effectLst/>
                          <a:latin typeface="Calibri"/>
                          <a:ea typeface="ＭＳ 明朝"/>
                          <a:cs typeface="Calibri"/>
                        </a:rPr>
                        <a:t>Week of July 20</a:t>
                      </a:r>
                    </a:p>
                  </a:txBody>
                  <a:tcPr marL="68580" marR="68580" marT="0" marB="0"/>
                </a:tc>
                <a:tc>
                  <a:txBody>
                    <a:bodyPr/>
                    <a:lstStyle/>
                    <a:p>
                      <a:pPr marL="0" marR="0">
                        <a:spcBef>
                          <a:spcPts val="0"/>
                        </a:spcBef>
                        <a:spcAft>
                          <a:spcPts val="0"/>
                        </a:spcAft>
                      </a:pPr>
                      <a:r>
                        <a:rPr lang="en-US" sz="1500" dirty="0">
                          <a:solidFill>
                            <a:schemeClr val="tx1"/>
                          </a:solidFill>
                          <a:effectLst/>
                          <a:latin typeface="Calibri"/>
                          <a:ea typeface="ＭＳ 明朝"/>
                          <a:cs typeface="Calibri"/>
                        </a:rPr>
                        <a:t>District Delivery from ACT</a:t>
                      </a:r>
                    </a:p>
                  </a:txBody>
                  <a:tcPr marL="68580" marR="68580" marT="0" marB="0"/>
                </a:tc>
              </a:tr>
              <a:tr h="256072">
                <a:tc>
                  <a:txBody>
                    <a:bodyPr/>
                    <a:lstStyle/>
                    <a:p>
                      <a:pPr marL="0" marR="0">
                        <a:spcBef>
                          <a:spcPts val="0"/>
                        </a:spcBef>
                        <a:spcAft>
                          <a:spcPts val="0"/>
                        </a:spcAft>
                      </a:pPr>
                      <a:r>
                        <a:rPr lang="en-US" sz="1500" dirty="0" err="1" smtClean="0">
                          <a:effectLst/>
                          <a:latin typeface="Calibri"/>
                          <a:ea typeface="ＭＳ 明朝"/>
                          <a:cs typeface="Calibri"/>
                        </a:rPr>
                        <a:t>WorkKeys</a:t>
                      </a:r>
                      <a:endParaRPr lang="en-US" sz="1500" dirty="0">
                        <a:effectLst/>
                        <a:latin typeface="Calibri"/>
                        <a:ea typeface="ＭＳ 明朝"/>
                        <a:cs typeface="Calibri"/>
                      </a:endParaRPr>
                    </a:p>
                  </a:txBody>
                  <a:tcPr marL="68580" marR="68580" marT="0" marB="0"/>
                </a:tc>
                <a:tc>
                  <a:txBody>
                    <a:bodyPr/>
                    <a:lstStyle/>
                    <a:p>
                      <a:pPr marL="0" marR="0">
                        <a:spcBef>
                          <a:spcPts val="0"/>
                        </a:spcBef>
                        <a:spcAft>
                          <a:spcPts val="0"/>
                        </a:spcAft>
                      </a:pPr>
                      <a:r>
                        <a:rPr lang="en-US" sz="1500" dirty="0" smtClean="0">
                          <a:solidFill>
                            <a:schemeClr val="tx1"/>
                          </a:solidFill>
                          <a:effectLst/>
                          <a:latin typeface="Calibri"/>
                          <a:ea typeface="ＭＳ 明朝"/>
                          <a:cs typeface="Calibri"/>
                        </a:rPr>
                        <a:t>Student Files</a:t>
                      </a:r>
                      <a:endParaRPr lang="en-US" sz="1500" dirty="0">
                        <a:solidFill>
                          <a:schemeClr val="tx1"/>
                        </a:solidFill>
                        <a:effectLst/>
                        <a:latin typeface="Calibri"/>
                        <a:ea typeface="ＭＳ 明朝"/>
                        <a:cs typeface="Calibri"/>
                      </a:endParaRPr>
                    </a:p>
                  </a:txBody>
                  <a:tcPr marL="68580" marR="68580" marT="0" marB="0"/>
                </a:tc>
                <a:tc>
                  <a:txBody>
                    <a:bodyPr/>
                    <a:lstStyle/>
                    <a:p>
                      <a:pPr marL="0" marR="0">
                        <a:spcBef>
                          <a:spcPts val="0"/>
                        </a:spcBef>
                        <a:spcAft>
                          <a:spcPts val="0"/>
                        </a:spcAft>
                      </a:pPr>
                      <a:r>
                        <a:rPr lang="en-US" sz="1500" dirty="0" smtClean="0">
                          <a:solidFill>
                            <a:schemeClr val="tx1"/>
                          </a:solidFill>
                          <a:effectLst/>
                          <a:latin typeface="Calibri"/>
                          <a:ea typeface="ＭＳ 明朝"/>
                          <a:cs typeface="Calibri"/>
                        </a:rPr>
                        <a:t>Week of July 20</a:t>
                      </a:r>
                      <a:endParaRPr lang="en-US" sz="1500" dirty="0">
                        <a:solidFill>
                          <a:schemeClr val="tx1"/>
                        </a:solidFill>
                        <a:effectLst/>
                        <a:latin typeface="Calibri"/>
                        <a:ea typeface="ＭＳ 明朝"/>
                        <a:cs typeface="Calibri"/>
                      </a:endParaRPr>
                    </a:p>
                  </a:txBody>
                  <a:tcPr marL="68580" marR="68580" marT="0" marB="0"/>
                </a:tc>
                <a:tc>
                  <a:txBody>
                    <a:bodyPr/>
                    <a:lstStyle/>
                    <a:p>
                      <a:pPr marL="0" marR="0">
                        <a:spcBef>
                          <a:spcPts val="0"/>
                        </a:spcBef>
                        <a:spcAft>
                          <a:spcPts val="0"/>
                        </a:spcAft>
                      </a:pPr>
                      <a:r>
                        <a:rPr lang="en-US" sz="1500" dirty="0" smtClean="0">
                          <a:solidFill>
                            <a:schemeClr val="tx1"/>
                          </a:solidFill>
                          <a:effectLst/>
                          <a:latin typeface="Calibri"/>
                          <a:ea typeface="ＭＳ 明朝"/>
                          <a:cs typeface="Calibri"/>
                        </a:rPr>
                        <a:t>School Delivery from ACT</a:t>
                      </a:r>
                      <a:endParaRPr lang="en-US" sz="1500" dirty="0">
                        <a:solidFill>
                          <a:schemeClr val="tx1"/>
                        </a:solidFill>
                        <a:effectLst/>
                        <a:latin typeface="Calibri"/>
                        <a:ea typeface="ＭＳ 明朝"/>
                        <a:cs typeface="Calibri"/>
                      </a:endParaRPr>
                    </a:p>
                  </a:txBody>
                  <a:tcPr marL="68580" marR="68580" marT="0" marB="0"/>
                </a:tc>
              </a:tr>
              <a:tr h="256072">
                <a:tc rowSpan="3">
                  <a:txBody>
                    <a:bodyPr/>
                    <a:lstStyle/>
                    <a:p>
                      <a:pPr marL="0" marR="0">
                        <a:spcBef>
                          <a:spcPts val="0"/>
                        </a:spcBef>
                        <a:spcAft>
                          <a:spcPts val="0"/>
                        </a:spcAft>
                      </a:pPr>
                      <a:r>
                        <a:rPr lang="en-US" sz="1500" dirty="0">
                          <a:effectLst/>
                          <a:latin typeface="Calibri"/>
                          <a:ea typeface="ＭＳ 明朝"/>
                          <a:cs typeface="Calibri"/>
                        </a:rPr>
                        <a:t>PARCC ELA and </a:t>
                      </a:r>
                      <a:r>
                        <a:rPr lang="en-US" sz="1500" dirty="0" smtClean="0">
                          <a:effectLst/>
                          <a:latin typeface="Calibri"/>
                          <a:ea typeface="ＭＳ 明朝"/>
                          <a:cs typeface="Calibri"/>
                        </a:rPr>
                        <a:t>Math</a:t>
                      </a:r>
                      <a:endParaRPr lang="en-US" sz="1500" dirty="0">
                        <a:effectLst/>
                        <a:latin typeface="Calibri"/>
                        <a:ea typeface="ＭＳ 明朝"/>
                        <a:cs typeface="Calibri"/>
                      </a:endParaRPr>
                    </a:p>
                  </a:txBody>
                  <a:tcPr marL="68580" marR="68580" marT="0" marB="0"/>
                </a:tc>
                <a:tc>
                  <a:txBody>
                    <a:bodyPr/>
                    <a:lstStyle/>
                    <a:p>
                      <a:pPr marL="0" marR="0">
                        <a:spcBef>
                          <a:spcPts val="0"/>
                        </a:spcBef>
                        <a:spcAft>
                          <a:spcPts val="0"/>
                        </a:spcAft>
                      </a:pPr>
                      <a:r>
                        <a:rPr lang="en-US" sz="1500" dirty="0" smtClean="0">
                          <a:effectLst/>
                          <a:latin typeface="Calibri"/>
                          <a:ea typeface="ＭＳ 明朝"/>
                          <a:cs typeface="Calibri"/>
                        </a:rPr>
                        <a:t>Standard</a:t>
                      </a:r>
                      <a:r>
                        <a:rPr lang="en-US" sz="1500" baseline="0" dirty="0" smtClean="0">
                          <a:effectLst/>
                          <a:latin typeface="Calibri"/>
                          <a:ea typeface="ＭＳ 明朝"/>
                          <a:cs typeface="Calibri"/>
                        </a:rPr>
                        <a:t> Setting Process </a:t>
                      </a:r>
                      <a:endParaRPr lang="en-US" sz="1500" dirty="0">
                        <a:effectLst/>
                        <a:latin typeface="Calibri"/>
                        <a:ea typeface="ＭＳ 明朝"/>
                        <a:cs typeface="Calibri"/>
                      </a:endParaRPr>
                    </a:p>
                  </a:txBody>
                  <a:tcPr marL="68580" marR="68580" marT="0" marB="0"/>
                </a:tc>
                <a:tc>
                  <a:txBody>
                    <a:bodyPr/>
                    <a:lstStyle/>
                    <a:p>
                      <a:pPr marL="0" marR="0">
                        <a:spcBef>
                          <a:spcPts val="0"/>
                        </a:spcBef>
                        <a:spcAft>
                          <a:spcPts val="0"/>
                        </a:spcAft>
                      </a:pPr>
                      <a:r>
                        <a:rPr lang="en-US" sz="1500" dirty="0" smtClean="0">
                          <a:effectLst/>
                          <a:latin typeface="Calibri"/>
                          <a:ea typeface="ＭＳ 明朝"/>
                          <a:cs typeface="Calibri"/>
                        </a:rPr>
                        <a:t>Summer 2015</a:t>
                      </a:r>
                      <a:endParaRPr lang="en-US" sz="1500" dirty="0">
                        <a:effectLst/>
                        <a:latin typeface="Calibri"/>
                        <a:ea typeface="ＭＳ 明朝"/>
                        <a:cs typeface="Calibri"/>
                      </a:endParaRPr>
                    </a:p>
                  </a:txBody>
                  <a:tcPr marL="68580" marR="68580" marT="0" marB="0"/>
                </a:tc>
                <a:tc>
                  <a:txBody>
                    <a:bodyPr/>
                    <a:lstStyle/>
                    <a:p>
                      <a:pPr marL="0" marR="0">
                        <a:spcBef>
                          <a:spcPts val="0"/>
                        </a:spcBef>
                        <a:spcAft>
                          <a:spcPts val="0"/>
                        </a:spcAft>
                      </a:pPr>
                      <a:endParaRPr lang="en-US" sz="1500" dirty="0">
                        <a:effectLst/>
                        <a:latin typeface="Calibri"/>
                        <a:ea typeface="ＭＳ 明朝"/>
                        <a:cs typeface="Calibri"/>
                      </a:endParaRPr>
                    </a:p>
                  </a:txBody>
                  <a:tcPr marL="68580" marR="68580" marT="0" marB="0"/>
                </a:tc>
              </a:tr>
              <a:tr h="256072">
                <a:tc vMerge="1">
                  <a:txBody>
                    <a:bodyPr/>
                    <a:lstStyle/>
                    <a:p>
                      <a:pPr marL="0" marR="0">
                        <a:spcBef>
                          <a:spcPts val="0"/>
                        </a:spcBef>
                        <a:spcAft>
                          <a:spcPts val="0"/>
                        </a:spcAft>
                      </a:pPr>
                      <a:endParaRPr lang="en-US" sz="1500" dirty="0">
                        <a:effectLst/>
                        <a:latin typeface="Calibri"/>
                        <a:ea typeface="ＭＳ 明朝"/>
                        <a:cs typeface="Calibri"/>
                      </a:endParaRPr>
                    </a:p>
                  </a:txBody>
                  <a:tcPr marL="68580" marR="68580" marT="0" marB="0"/>
                </a:tc>
                <a:tc>
                  <a:txBody>
                    <a:bodyPr/>
                    <a:lstStyle/>
                    <a:p>
                      <a:pPr marL="0" marR="0">
                        <a:spcBef>
                          <a:spcPts val="0"/>
                        </a:spcBef>
                        <a:spcAft>
                          <a:spcPts val="0"/>
                        </a:spcAft>
                      </a:pPr>
                      <a:r>
                        <a:rPr lang="en-US" sz="1500" dirty="0" smtClean="0">
                          <a:effectLst/>
                          <a:latin typeface="Calibri"/>
                          <a:ea typeface="ＭＳ 明朝"/>
                          <a:cs typeface="Calibri"/>
                        </a:rPr>
                        <a:t>Student Level</a:t>
                      </a:r>
                      <a:r>
                        <a:rPr lang="en-US" sz="1500" baseline="0" dirty="0" smtClean="0">
                          <a:effectLst/>
                          <a:latin typeface="Calibri"/>
                          <a:ea typeface="ＭＳ 明朝"/>
                          <a:cs typeface="Calibri"/>
                        </a:rPr>
                        <a:t> Results</a:t>
                      </a:r>
                      <a:endParaRPr lang="en-US" sz="1500" dirty="0">
                        <a:effectLst/>
                        <a:latin typeface="Calibri"/>
                        <a:ea typeface="ＭＳ 明朝"/>
                        <a:cs typeface="Calibri"/>
                      </a:endParaRPr>
                    </a:p>
                  </a:txBody>
                  <a:tcPr marL="68580" marR="68580" marT="0" marB="0"/>
                </a:tc>
                <a:tc>
                  <a:txBody>
                    <a:bodyPr/>
                    <a:lstStyle/>
                    <a:p>
                      <a:pPr marL="0" marR="0">
                        <a:spcBef>
                          <a:spcPts val="0"/>
                        </a:spcBef>
                        <a:spcAft>
                          <a:spcPts val="0"/>
                        </a:spcAft>
                      </a:pPr>
                      <a:r>
                        <a:rPr lang="en-US" sz="1500" dirty="0" smtClean="0">
                          <a:effectLst/>
                          <a:latin typeface="Calibri"/>
                          <a:ea typeface="ＭＳ 明朝"/>
                          <a:cs typeface="Calibri"/>
                        </a:rPr>
                        <a:t>Fall 2015</a:t>
                      </a:r>
                      <a:endParaRPr lang="en-US" sz="1500" dirty="0">
                        <a:effectLst/>
                        <a:latin typeface="Calibri"/>
                        <a:ea typeface="ＭＳ 明朝"/>
                        <a:cs typeface="Calibri"/>
                      </a:endParaRPr>
                    </a:p>
                  </a:txBody>
                  <a:tcPr marL="68580" marR="68580" marT="0" marB="0"/>
                </a:tc>
                <a:tc>
                  <a:txBody>
                    <a:bodyPr/>
                    <a:lstStyle/>
                    <a:p>
                      <a:pPr marL="0" marR="0">
                        <a:spcBef>
                          <a:spcPts val="0"/>
                        </a:spcBef>
                        <a:spcAft>
                          <a:spcPts val="0"/>
                        </a:spcAft>
                      </a:pPr>
                      <a:r>
                        <a:rPr lang="en-US" sz="1500" dirty="0">
                          <a:effectLst/>
                          <a:latin typeface="Calibri"/>
                          <a:ea typeface="ＭＳ 明朝"/>
                          <a:cs typeface="Calibri"/>
                        </a:rPr>
                        <a:t>LDOE SFTP</a:t>
                      </a:r>
                    </a:p>
                  </a:txBody>
                  <a:tcPr marL="68580" marR="68580" marT="0" marB="0"/>
                </a:tc>
              </a:tr>
              <a:tr h="256072">
                <a:tc vMerge="1">
                  <a:txBody>
                    <a:bodyPr/>
                    <a:lstStyle/>
                    <a:p>
                      <a:pPr marL="0" marR="0">
                        <a:spcBef>
                          <a:spcPts val="0"/>
                        </a:spcBef>
                        <a:spcAft>
                          <a:spcPts val="0"/>
                        </a:spcAft>
                      </a:pPr>
                      <a:endParaRPr lang="en-US" sz="1500" dirty="0">
                        <a:effectLst/>
                        <a:latin typeface="Calibri"/>
                        <a:ea typeface="ＭＳ 明朝"/>
                        <a:cs typeface="Calibri"/>
                      </a:endParaRPr>
                    </a:p>
                  </a:txBody>
                  <a:tcPr marL="68580" marR="68580" marT="0" marB="0"/>
                </a:tc>
                <a:tc>
                  <a:txBody>
                    <a:bodyPr/>
                    <a:lstStyle/>
                    <a:p>
                      <a:pPr marL="0" marR="0">
                        <a:spcBef>
                          <a:spcPts val="0"/>
                        </a:spcBef>
                        <a:spcAft>
                          <a:spcPts val="0"/>
                        </a:spcAft>
                      </a:pPr>
                      <a:r>
                        <a:rPr lang="en-US" sz="1500" dirty="0" smtClean="0">
                          <a:effectLst/>
                          <a:latin typeface="Calibri"/>
                          <a:ea typeface="ＭＳ 明朝"/>
                          <a:cs typeface="Calibri"/>
                        </a:rPr>
                        <a:t>Summary Reports</a:t>
                      </a:r>
                      <a:endParaRPr lang="en-US" sz="1500" dirty="0">
                        <a:effectLst/>
                        <a:latin typeface="Calibri"/>
                        <a:ea typeface="ＭＳ 明朝"/>
                        <a:cs typeface="Calibri"/>
                      </a:endParaRPr>
                    </a:p>
                  </a:txBody>
                  <a:tcPr marL="68580" marR="68580" marT="0" marB="0"/>
                </a:tc>
                <a:tc>
                  <a:txBody>
                    <a:bodyPr/>
                    <a:lstStyle/>
                    <a:p>
                      <a:pPr marL="0" marR="0">
                        <a:spcBef>
                          <a:spcPts val="0"/>
                        </a:spcBef>
                        <a:spcAft>
                          <a:spcPts val="0"/>
                        </a:spcAft>
                      </a:pPr>
                      <a:r>
                        <a:rPr lang="en-US" sz="1500" dirty="0" smtClean="0">
                          <a:effectLst/>
                          <a:latin typeface="Calibri"/>
                          <a:ea typeface="ＭＳ 明朝"/>
                          <a:cs typeface="Calibri"/>
                        </a:rPr>
                        <a:t>Fall 2015</a:t>
                      </a:r>
                      <a:endParaRPr lang="en-US" sz="1500" dirty="0">
                        <a:effectLst/>
                        <a:latin typeface="Calibri"/>
                        <a:ea typeface="ＭＳ 明朝"/>
                        <a:cs typeface="Calibri"/>
                      </a:endParaRPr>
                    </a:p>
                  </a:txBody>
                  <a:tcPr marL="68580" marR="68580" marT="0" marB="0"/>
                </a:tc>
                <a:tc>
                  <a:txBody>
                    <a:bodyPr/>
                    <a:lstStyle/>
                    <a:p>
                      <a:pPr marL="0" marR="0">
                        <a:spcBef>
                          <a:spcPts val="0"/>
                        </a:spcBef>
                        <a:spcAft>
                          <a:spcPts val="0"/>
                        </a:spcAft>
                      </a:pPr>
                      <a:r>
                        <a:rPr lang="en-US" sz="1500" dirty="0" smtClean="0">
                          <a:effectLst/>
                          <a:latin typeface="Calibri"/>
                          <a:ea typeface="ＭＳ 明朝"/>
                          <a:cs typeface="Calibri"/>
                        </a:rPr>
                        <a:t>LDOE SFTP</a:t>
                      </a:r>
                      <a:endParaRPr lang="en-US" sz="1500" dirty="0">
                        <a:effectLst/>
                        <a:latin typeface="Calibri"/>
                        <a:ea typeface="ＭＳ 明朝"/>
                        <a:cs typeface="Calibri"/>
                      </a:endParaRPr>
                    </a:p>
                  </a:txBody>
                  <a:tcPr marL="68580" marR="68580" marT="0" marB="0"/>
                </a:tc>
              </a:tr>
              <a:tr h="256072">
                <a:tc rowSpan="4">
                  <a:txBody>
                    <a:bodyPr/>
                    <a:lstStyle/>
                    <a:p>
                      <a:pPr marL="0" marR="0">
                        <a:spcBef>
                          <a:spcPts val="0"/>
                        </a:spcBef>
                        <a:spcAft>
                          <a:spcPts val="0"/>
                        </a:spcAft>
                      </a:pPr>
                      <a:r>
                        <a:rPr lang="en-US" sz="1500" dirty="0" smtClean="0">
                          <a:effectLst/>
                          <a:latin typeface="Calibri"/>
                          <a:ea typeface="ＭＳ 明朝"/>
                          <a:cs typeface="Calibri"/>
                        </a:rPr>
                        <a:t>Accountability Results</a:t>
                      </a:r>
                      <a:endParaRPr lang="en-US" sz="1500" dirty="0">
                        <a:effectLst/>
                        <a:latin typeface="Calibri"/>
                        <a:ea typeface="ＭＳ 明朝"/>
                        <a:cs typeface="Calibri"/>
                      </a:endParaRPr>
                    </a:p>
                  </a:txBody>
                  <a:tcPr marL="68580" marR="68580" marT="0" marB="0"/>
                </a:tc>
                <a:tc>
                  <a:txBody>
                    <a:bodyPr/>
                    <a:lstStyle/>
                    <a:p>
                      <a:pPr marL="0" marR="0">
                        <a:spcBef>
                          <a:spcPts val="0"/>
                        </a:spcBef>
                        <a:spcAft>
                          <a:spcPts val="0"/>
                        </a:spcAft>
                      </a:pPr>
                      <a:r>
                        <a:rPr lang="en-US" sz="1500" dirty="0" smtClean="0">
                          <a:effectLst/>
                          <a:latin typeface="Calibri"/>
                          <a:ea typeface="ＭＳ 明朝"/>
                          <a:cs typeface="Calibri"/>
                        </a:rPr>
                        <a:t>Data Certification</a:t>
                      </a:r>
                      <a:endParaRPr lang="en-US" sz="1500" dirty="0">
                        <a:effectLst/>
                        <a:latin typeface="Calibri"/>
                        <a:ea typeface="ＭＳ 明朝"/>
                        <a:cs typeface="Calibri"/>
                      </a:endParaRPr>
                    </a:p>
                  </a:txBody>
                  <a:tcPr marL="68580" marR="68580" marT="0" marB="0"/>
                </a:tc>
                <a:tc>
                  <a:txBody>
                    <a:bodyPr/>
                    <a:lstStyle/>
                    <a:p>
                      <a:pPr marL="0" marR="0">
                        <a:spcBef>
                          <a:spcPts val="0"/>
                        </a:spcBef>
                        <a:spcAft>
                          <a:spcPts val="0"/>
                        </a:spcAft>
                      </a:pPr>
                      <a:r>
                        <a:rPr lang="en-US" sz="1500" dirty="0" smtClean="0">
                          <a:effectLst/>
                          <a:latin typeface="Calibri"/>
                          <a:ea typeface="ＭＳ 明朝"/>
                          <a:cs typeface="Calibri"/>
                        </a:rPr>
                        <a:t>Fall 2015</a:t>
                      </a:r>
                      <a:endParaRPr lang="en-US" sz="1500" dirty="0">
                        <a:effectLst/>
                        <a:latin typeface="Calibri"/>
                        <a:ea typeface="ＭＳ 明朝"/>
                        <a:cs typeface="Calibri"/>
                      </a:endParaRPr>
                    </a:p>
                  </a:txBody>
                  <a:tcPr marL="68580" marR="68580" marT="0" marB="0"/>
                </a:tc>
                <a:tc>
                  <a:txBody>
                    <a:bodyPr/>
                    <a:lstStyle/>
                    <a:p>
                      <a:pPr marL="0" marR="0">
                        <a:spcBef>
                          <a:spcPts val="0"/>
                        </a:spcBef>
                        <a:spcAft>
                          <a:spcPts val="0"/>
                        </a:spcAft>
                      </a:pPr>
                      <a:endParaRPr lang="en-US" sz="1500" dirty="0">
                        <a:effectLst/>
                        <a:latin typeface="Calibri"/>
                        <a:ea typeface="ＭＳ 明朝"/>
                        <a:cs typeface="Calibri"/>
                      </a:endParaRPr>
                    </a:p>
                  </a:txBody>
                  <a:tcPr marL="68580" marR="68580" marT="0" marB="0"/>
                </a:tc>
              </a:tr>
              <a:tr h="474208">
                <a:tc vMerge="1">
                  <a:txBody>
                    <a:bodyPr/>
                    <a:lstStyle/>
                    <a:p>
                      <a:pPr marL="0" marR="0">
                        <a:spcBef>
                          <a:spcPts val="0"/>
                        </a:spcBef>
                        <a:spcAft>
                          <a:spcPts val="0"/>
                        </a:spcAft>
                      </a:pPr>
                      <a:endParaRPr lang="en-US" sz="1500" dirty="0">
                        <a:effectLst/>
                        <a:latin typeface="Calibri"/>
                        <a:ea typeface="ＭＳ 明朝"/>
                        <a:cs typeface="Calibri"/>
                      </a:endParaRPr>
                    </a:p>
                  </a:txBody>
                  <a:tcPr marL="68580" marR="68580" marT="0" marB="0"/>
                </a:tc>
                <a:tc>
                  <a:txBody>
                    <a:bodyPr/>
                    <a:lstStyle/>
                    <a:p>
                      <a:pPr marL="0" marR="0">
                        <a:spcBef>
                          <a:spcPts val="0"/>
                        </a:spcBef>
                        <a:spcAft>
                          <a:spcPts val="0"/>
                        </a:spcAft>
                      </a:pPr>
                      <a:r>
                        <a:rPr lang="en-US" sz="1500" dirty="0" smtClean="0">
                          <a:effectLst/>
                          <a:latin typeface="Calibri"/>
                          <a:ea typeface="ＭＳ 明朝"/>
                          <a:cs typeface="Calibri"/>
                        </a:rPr>
                        <a:t>School Report Cards with Letter Grades</a:t>
                      </a:r>
                      <a:endParaRPr lang="en-US" sz="1500" dirty="0">
                        <a:effectLst/>
                        <a:latin typeface="Calibri"/>
                        <a:ea typeface="ＭＳ 明朝"/>
                        <a:cs typeface="Calibri"/>
                      </a:endParaRPr>
                    </a:p>
                  </a:txBody>
                  <a:tcPr marL="68580" marR="68580" marT="0" marB="0"/>
                </a:tc>
                <a:tc>
                  <a:txBody>
                    <a:bodyPr/>
                    <a:lstStyle/>
                    <a:p>
                      <a:pPr marL="0" marR="0">
                        <a:spcBef>
                          <a:spcPts val="0"/>
                        </a:spcBef>
                        <a:spcAft>
                          <a:spcPts val="0"/>
                        </a:spcAft>
                      </a:pPr>
                      <a:r>
                        <a:rPr lang="en-US" sz="1500" dirty="0" smtClean="0">
                          <a:effectLst/>
                          <a:latin typeface="Calibri"/>
                          <a:ea typeface="ＭＳ 明朝"/>
                          <a:cs typeface="Calibri"/>
                        </a:rPr>
                        <a:t>Late</a:t>
                      </a:r>
                      <a:r>
                        <a:rPr lang="en-US" sz="1500" baseline="0" dirty="0" smtClean="0">
                          <a:effectLst/>
                          <a:latin typeface="Calibri"/>
                          <a:ea typeface="ＭＳ 明朝"/>
                          <a:cs typeface="Calibri"/>
                        </a:rPr>
                        <a:t> Fall 2015</a:t>
                      </a:r>
                      <a:endParaRPr lang="en-US" sz="1500" dirty="0">
                        <a:effectLst/>
                        <a:latin typeface="Calibri"/>
                        <a:ea typeface="ＭＳ 明朝"/>
                        <a:cs typeface="Calibri"/>
                      </a:endParaRPr>
                    </a:p>
                  </a:txBody>
                  <a:tcPr marL="68580" marR="68580" marT="0" marB="0"/>
                </a:tc>
                <a:tc>
                  <a:txBody>
                    <a:bodyPr/>
                    <a:lstStyle/>
                    <a:p>
                      <a:pPr marL="0" marR="0">
                        <a:spcBef>
                          <a:spcPts val="0"/>
                        </a:spcBef>
                        <a:spcAft>
                          <a:spcPts val="0"/>
                        </a:spcAft>
                      </a:pPr>
                      <a:r>
                        <a:rPr lang="en-US" sz="1500" dirty="0" smtClean="0">
                          <a:effectLst/>
                          <a:latin typeface="Calibri"/>
                          <a:ea typeface="ＭＳ 明朝"/>
                          <a:cs typeface="Calibri"/>
                        </a:rPr>
                        <a:t>LDOE</a:t>
                      </a:r>
                      <a:r>
                        <a:rPr lang="en-US" sz="1500" baseline="0" dirty="0" smtClean="0">
                          <a:effectLst/>
                          <a:latin typeface="Calibri"/>
                          <a:ea typeface="ＭＳ 明朝"/>
                          <a:cs typeface="Calibri"/>
                        </a:rPr>
                        <a:t> SFTP and website</a:t>
                      </a:r>
                      <a:endParaRPr lang="en-US" sz="1500" dirty="0">
                        <a:effectLst/>
                        <a:latin typeface="Calibri"/>
                        <a:ea typeface="ＭＳ 明朝"/>
                        <a:cs typeface="Calibri"/>
                      </a:endParaRPr>
                    </a:p>
                  </a:txBody>
                  <a:tcPr marL="68580" marR="68580" marT="0" marB="0"/>
                </a:tc>
              </a:tr>
              <a:tr h="256072">
                <a:tc vMerge="1">
                  <a:txBody>
                    <a:bodyPr/>
                    <a:lstStyle/>
                    <a:p>
                      <a:pPr marL="0" marR="0">
                        <a:spcBef>
                          <a:spcPts val="0"/>
                        </a:spcBef>
                        <a:spcAft>
                          <a:spcPts val="0"/>
                        </a:spcAft>
                      </a:pPr>
                      <a:endParaRPr lang="en-US" sz="1500" dirty="0">
                        <a:effectLst/>
                        <a:latin typeface="Calibri"/>
                        <a:ea typeface="ＭＳ 明朝"/>
                        <a:cs typeface="Calibri"/>
                      </a:endParaRPr>
                    </a:p>
                  </a:txBody>
                  <a:tcPr marL="68580" marR="68580" marT="0" marB="0"/>
                </a:tc>
                <a:tc>
                  <a:txBody>
                    <a:bodyPr/>
                    <a:lstStyle/>
                    <a:p>
                      <a:pPr marL="0" marR="0">
                        <a:spcBef>
                          <a:spcPts val="0"/>
                        </a:spcBef>
                        <a:spcAft>
                          <a:spcPts val="0"/>
                        </a:spcAft>
                      </a:pPr>
                      <a:r>
                        <a:rPr lang="en-US" sz="1500" dirty="0" smtClean="0">
                          <a:effectLst/>
                          <a:latin typeface="Calibri"/>
                          <a:ea typeface="ＭＳ 明朝"/>
                          <a:cs typeface="Calibri"/>
                        </a:rPr>
                        <a:t>Principal Report Cards</a:t>
                      </a:r>
                      <a:endParaRPr lang="en-US" sz="1500" dirty="0">
                        <a:effectLst/>
                        <a:latin typeface="Calibri"/>
                        <a:ea typeface="ＭＳ 明朝"/>
                        <a:cs typeface="Calibri"/>
                      </a:endParaRPr>
                    </a:p>
                  </a:txBody>
                  <a:tcPr marL="68580" marR="68580" marT="0" marB="0"/>
                </a:tc>
                <a:tc>
                  <a:txBody>
                    <a:bodyPr/>
                    <a:lstStyle/>
                    <a:p>
                      <a:pPr marL="0" marR="0">
                        <a:spcBef>
                          <a:spcPts val="0"/>
                        </a:spcBef>
                        <a:spcAft>
                          <a:spcPts val="0"/>
                        </a:spcAft>
                      </a:pPr>
                      <a:r>
                        <a:rPr lang="en-US" sz="1500" dirty="0" smtClean="0">
                          <a:effectLst/>
                          <a:latin typeface="Calibri"/>
                          <a:ea typeface="ＭＳ 明朝"/>
                          <a:cs typeface="Calibri"/>
                        </a:rPr>
                        <a:t>Winter 2015</a:t>
                      </a:r>
                      <a:endParaRPr lang="en-US" sz="1500" dirty="0">
                        <a:effectLst/>
                        <a:latin typeface="Calibri"/>
                        <a:ea typeface="ＭＳ 明朝"/>
                        <a:cs typeface="Calibri"/>
                      </a:endParaRPr>
                    </a:p>
                  </a:txBody>
                  <a:tcPr marL="68580" marR="68580" marT="0" marB="0"/>
                </a:tc>
                <a:tc>
                  <a:txBody>
                    <a:bodyPr/>
                    <a:lstStyle/>
                    <a:p>
                      <a:pPr marL="0" marR="0">
                        <a:spcBef>
                          <a:spcPts val="0"/>
                        </a:spcBef>
                        <a:spcAft>
                          <a:spcPts val="0"/>
                        </a:spcAft>
                      </a:pPr>
                      <a:r>
                        <a:rPr lang="en-US" sz="1500" dirty="0" smtClean="0">
                          <a:effectLst/>
                          <a:latin typeface="Calibri"/>
                          <a:ea typeface="ＭＳ 明朝"/>
                          <a:cs typeface="Calibri"/>
                        </a:rPr>
                        <a:t>LDOE SFTP</a:t>
                      </a:r>
                      <a:endParaRPr lang="en-US" sz="1500" dirty="0">
                        <a:effectLst/>
                        <a:latin typeface="Calibri"/>
                        <a:ea typeface="ＭＳ 明朝"/>
                        <a:cs typeface="Calibri"/>
                      </a:endParaRPr>
                    </a:p>
                  </a:txBody>
                  <a:tcPr marL="68580" marR="68580" marT="0" marB="0"/>
                </a:tc>
              </a:tr>
              <a:tr h="474208">
                <a:tc vMerge="1">
                  <a:txBody>
                    <a:bodyPr/>
                    <a:lstStyle/>
                    <a:p>
                      <a:pPr marL="0" marR="0">
                        <a:spcBef>
                          <a:spcPts val="0"/>
                        </a:spcBef>
                        <a:spcAft>
                          <a:spcPts val="0"/>
                        </a:spcAft>
                      </a:pPr>
                      <a:endParaRPr lang="en-US" sz="1500" dirty="0">
                        <a:effectLst/>
                        <a:latin typeface="Calibri"/>
                        <a:ea typeface="ＭＳ 明朝"/>
                        <a:cs typeface="Calibri"/>
                      </a:endParaRPr>
                    </a:p>
                  </a:txBody>
                  <a:tcPr marL="68580" marR="68580" marT="0" marB="0"/>
                </a:tc>
                <a:tc>
                  <a:txBody>
                    <a:bodyPr/>
                    <a:lstStyle/>
                    <a:p>
                      <a:pPr marL="0" marR="0">
                        <a:spcBef>
                          <a:spcPts val="0"/>
                        </a:spcBef>
                        <a:spcAft>
                          <a:spcPts val="0"/>
                        </a:spcAft>
                      </a:pPr>
                      <a:r>
                        <a:rPr lang="en-US" sz="1500" dirty="0" smtClean="0">
                          <a:effectLst/>
                          <a:latin typeface="Calibri"/>
                          <a:ea typeface="ＭＳ 明朝"/>
                          <a:cs typeface="Calibri"/>
                        </a:rPr>
                        <a:t>PARCC Transitional</a:t>
                      </a:r>
                      <a:r>
                        <a:rPr lang="en-US" sz="1500" baseline="0" dirty="0" smtClean="0">
                          <a:effectLst/>
                          <a:latin typeface="Calibri"/>
                          <a:ea typeface="ＭＳ 明朝"/>
                          <a:cs typeface="Calibri"/>
                        </a:rPr>
                        <a:t> Student Growth Data </a:t>
                      </a:r>
                      <a:endParaRPr lang="en-US" sz="1500" dirty="0">
                        <a:effectLst/>
                        <a:latin typeface="Calibri"/>
                        <a:ea typeface="ＭＳ 明朝"/>
                        <a:cs typeface="Calibri"/>
                      </a:endParaRPr>
                    </a:p>
                  </a:txBody>
                  <a:tcPr marL="68580" marR="68580" marT="0" marB="0"/>
                </a:tc>
                <a:tc>
                  <a:txBody>
                    <a:bodyPr/>
                    <a:lstStyle/>
                    <a:p>
                      <a:pPr marL="0" marR="0">
                        <a:spcBef>
                          <a:spcPts val="0"/>
                        </a:spcBef>
                        <a:spcAft>
                          <a:spcPts val="0"/>
                        </a:spcAft>
                      </a:pPr>
                      <a:r>
                        <a:rPr lang="en-US" sz="1500" dirty="0" smtClean="0">
                          <a:effectLst/>
                          <a:latin typeface="Calibri"/>
                          <a:ea typeface="ＭＳ 明朝"/>
                          <a:cs typeface="Calibri"/>
                        </a:rPr>
                        <a:t>Winter 2015</a:t>
                      </a:r>
                      <a:endParaRPr lang="en-US" sz="1500" dirty="0">
                        <a:effectLst/>
                        <a:latin typeface="Calibri"/>
                        <a:ea typeface="ＭＳ 明朝"/>
                        <a:cs typeface="Calibri"/>
                      </a:endParaRPr>
                    </a:p>
                  </a:txBody>
                  <a:tcPr marL="68580" marR="68580" marT="0" marB="0"/>
                </a:tc>
                <a:tc>
                  <a:txBody>
                    <a:bodyPr/>
                    <a:lstStyle/>
                    <a:p>
                      <a:pPr marL="0" marR="0">
                        <a:spcBef>
                          <a:spcPts val="0"/>
                        </a:spcBef>
                        <a:spcAft>
                          <a:spcPts val="0"/>
                        </a:spcAft>
                      </a:pPr>
                      <a:endParaRPr lang="en-US" sz="1500" dirty="0">
                        <a:effectLst/>
                        <a:latin typeface="Calibri"/>
                        <a:ea typeface="ＭＳ 明朝"/>
                        <a:cs typeface="Calibri"/>
                      </a:endParaRPr>
                    </a:p>
                  </a:txBody>
                  <a:tcPr marL="68580" marR="68580" marT="0" marB="0"/>
                </a:tc>
              </a:tr>
            </a:tbl>
          </a:graphicData>
        </a:graphic>
      </p:graphicFrame>
    </p:spTree>
    <p:extLst>
      <p:ext uri="{BB962C8B-B14F-4D97-AF65-F5344CB8AC3E}">
        <p14:creationId xmlns:p14="http://schemas.microsoft.com/office/powerpoint/2010/main" val="2890343946"/>
      </p:ext>
    </p:extLst>
  </p:cSld>
  <p:clrMapOvr>
    <a:masterClrMapping/>
  </p:clrMapOvr>
  <p:timing>
    <p:tnLst>
      <p:par>
        <p:cTn xmlns:p14="http://schemas.microsoft.com/office/powerpoint/2010/mai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p:cNvSpPr txBox="1"/>
          <p:nvPr/>
        </p:nvSpPr>
        <p:spPr>
          <a:xfrm>
            <a:off x="381000" y="152400"/>
            <a:ext cx="8152805" cy="557362"/>
          </a:xfrm>
          <a:prstGeom prst="rect">
            <a:avLst/>
          </a:prstGeom>
          <a:noFill/>
        </p:spPr>
        <p:txBody>
          <a:bodyPr wrap="square" lIns="64291" tIns="32146" rIns="64291" bIns="32146">
            <a:spAutoFit/>
          </a:bodyPr>
          <a:lstStyle/>
          <a:p>
            <a:pPr algn="ctr">
              <a:defRPr/>
            </a:pPr>
            <a:r>
              <a:rPr lang="en-US" sz="3200" b="1" dirty="0" smtClean="0">
                <a:solidFill>
                  <a:schemeClr val="bg1"/>
                </a:solidFill>
                <a:latin typeface="Chalkduster"/>
                <a:cs typeface="Chalkduster"/>
              </a:rPr>
              <a:t>Resources</a:t>
            </a:r>
          </a:p>
        </p:txBody>
      </p:sp>
      <p:sp>
        <p:nvSpPr>
          <p:cNvPr id="3" name="TextBox 2"/>
          <p:cNvSpPr txBox="1"/>
          <p:nvPr/>
        </p:nvSpPr>
        <p:spPr>
          <a:xfrm>
            <a:off x="0" y="1143000"/>
            <a:ext cx="9144000" cy="6878806"/>
          </a:xfrm>
          <a:prstGeom prst="rect">
            <a:avLst/>
          </a:prstGeom>
          <a:noFill/>
        </p:spPr>
        <p:txBody>
          <a:bodyPr wrap="square" rtlCol="0">
            <a:spAutoFit/>
          </a:bodyPr>
          <a:lstStyle/>
          <a:p>
            <a:pPr>
              <a:spcBef>
                <a:spcPts val="600"/>
              </a:spcBef>
              <a:spcAft>
                <a:spcPts val="600"/>
              </a:spcAft>
            </a:pPr>
            <a:r>
              <a:rPr lang="en-US" b="1" dirty="0" smtClean="0">
                <a:solidFill>
                  <a:srgbClr val="000000"/>
                </a:solidFill>
              </a:rPr>
              <a:t>SPS Calculator</a:t>
            </a:r>
            <a:endParaRPr lang="en-US" b="1" dirty="0">
              <a:solidFill>
                <a:srgbClr val="000000"/>
              </a:solidFill>
            </a:endParaRPr>
          </a:p>
          <a:p>
            <a:pPr>
              <a:spcBef>
                <a:spcPts val="600"/>
              </a:spcBef>
              <a:spcAft>
                <a:spcPts val="600"/>
              </a:spcAft>
            </a:pPr>
            <a:r>
              <a:rPr lang="en-US" dirty="0">
                <a:solidFill>
                  <a:srgbClr val="000000"/>
                </a:solidFill>
              </a:rPr>
              <a:t>T</a:t>
            </a:r>
            <a:r>
              <a:rPr lang="en-US" dirty="0" smtClean="0">
                <a:solidFill>
                  <a:srgbClr val="000000"/>
                </a:solidFill>
              </a:rPr>
              <a:t>he calculators are designed for educators to input school level data in order to estimate school performance scores. There are two calculators available in the </a:t>
            </a:r>
            <a:r>
              <a:rPr lang="en-US" dirty="0" smtClean="0">
                <a:solidFill>
                  <a:srgbClr val="000000"/>
                </a:solidFill>
                <a:hlinkClick r:id="rId3"/>
              </a:rPr>
              <a:t>accountability toolbox</a:t>
            </a:r>
            <a:r>
              <a:rPr lang="en-US" dirty="0" smtClean="0">
                <a:solidFill>
                  <a:srgbClr val="000000"/>
                </a:solidFill>
              </a:rPr>
              <a:t>: a K-8 and a K-12 calculator.</a:t>
            </a:r>
            <a:endParaRPr lang="en-US" b="1" dirty="0" smtClean="0">
              <a:solidFill>
                <a:srgbClr val="000000"/>
              </a:solidFill>
            </a:endParaRPr>
          </a:p>
          <a:p>
            <a:pPr>
              <a:spcBef>
                <a:spcPts val="600"/>
              </a:spcBef>
              <a:spcAft>
                <a:spcPts val="600"/>
              </a:spcAft>
            </a:pPr>
            <a:r>
              <a:rPr lang="en-US" b="1" dirty="0" smtClean="0">
                <a:solidFill>
                  <a:srgbClr val="000000"/>
                </a:solidFill>
              </a:rPr>
              <a:t>High </a:t>
            </a:r>
            <a:r>
              <a:rPr lang="en-US" b="1" dirty="0">
                <a:solidFill>
                  <a:srgbClr val="000000"/>
                </a:solidFill>
              </a:rPr>
              <a:t>School </a:t>
            </a:r>
            <a:r>
              <a:rPr lang="en-US" b="1" dirty="0" smtClean="0">
                <a:solidFill>
                  <a:srgbClr val="000000"/>
                </a:solidFill>
              </a:rPr>
              <a:t>Resources</a:t>
            </a:r>
            <a:endParaRPr lang="en-US" b="1" dirty="0">
              <a:solidFill>
                <a:srgbClr val="000000"/>
              </a:solidFill>
            </a:endParaRPr>
          </a:p>
          <a:p>
            <a:pPr marL="285750" indent="-285750">
              <a:spcBef>
                <a:spcPts val="600"/>
              </a:spcBef>
              <a:spcAft>
                <a:spcPts val="600"/>
              </a:spcAft>
              <a:buFont typeface="Arial"/>
              <a:buChar char="•"/>
            </a:pPr>
            <a:r>
              <a:rPr lang="en-US" dirty="0">
                <a:solidFill>
                  <a:srgbClr val="000000"/>
                </a:solidFill>
                <a:hlinkClick r:id="rId4"/>
              </a:rPr>
              <a:t>Transitional 9</a:t>
            </a:r>
            <a:r>
              <a:rPr lang="en-US" baseline="30000" dirty="0">
                <a:solidFill>
                  <a:srgbClr val="000000"/>
                </a:solidFill>
                <a:hlinkClick r:id="rId4"/>
              </a:rPr>
              <a:t>th</a:t>
            </a:r>
            <a:r>
              <a:rPr lang="en-US" dirty="0">
                <a:solidFill>
                  <a:srgbClr val="000000"/>
                </a:solidFill>
                <a:hlinkClick r:id="rId4"/>
              </a:rPr>
              <a:t> </a:t>
            </a:r>
            <a:r>
              <a:rPr lang="en-US" dirty="0" smtClean="0">
                <a:solidFill>
                  <a:srgbClr val="000000"/>
                </a:solidFill>
                <a:hlinkClick r:id="rId4"/>
              </a:rPr>
              <a:t>Grade </a:t>
            </a:r>
            <a:r>
              <a:rPr lang="en-US" dirty="0">
                <a:solidFill>
                  <a:srgbClr val="000000"/>
                </a:solidFill>
                <a:hlinkClick r:id="rId4"/>
              </a:rPr>
              <a:t>Guide</a:t>
            </a:r>
            <a:r>
              <a:rPr lang="en-US" dirty="0">
                <a:solidFill>
                  <a:srgbClr val="000000"/>
                </a:solidFill>
              </a:rPr>
              <a:t>:  This guide is designed to help district identify, plan, and improve the academic achievement of struggling 8</a:t>
            </a:r>
            <a:r>
              <a:rPr lang="en-US" baseline="30000" dirty="0">
                <a:solidFill>
                  <a:srgbClr val="000000"/>
                </a:solidFill>
              </a:rPr>
              <a:t>th</a:t>
            </a:r>
            <a:r>
              <a:rPr lang="en-US" dirty="0">
                <a:solidFill>
                  <a:srgbClr val="000000"/>
                </a:solidFill>
              </a:rPr>
              <a:t> grade students.  </a:t>
            </a:r>
          </a:p>
          <a:p>
            <a:pPr marL="285750" indent="-285750">
              <a:spcBef>
                <a:spcPts val="600"/>
              </a:spcBef>
              <a:spcAft>
                <a:spcPts val="600"/>
              </a:spcAft>
              <a:buFont typeface="Arial"/>
              <a:buChar char="•"/>
            </a:pPr>
            <a:r>
              <a:rPr lang="en-US" dirty="0">
                <a:solidFill>
                  <a:srgbClr val="000000"/>
                </a:solidFill>
                <a:hlinkClick r:id="rId5"/>
              </a:rPr>
              <a:t>High School Guide</a:t>
            </a:r>
            <a:r>
              <a:rPr lang="en-US" dirty="0">
                <a:solidFill>
                  <a:srgbClr val="000000"/>
                </a:solidFill>
              </a:rPr>
              <a:t>: This guide is designed to help counselors and school staff plan the pathways and goals for all students. </a:t>
            </a:r>
            <a:endParaRPr lang="en-US" dirty="0" smtClean="0">
              <a:solidFill>
                <a:srgbClr val="000000"/>
              </a:solidFill>
            </a:endParaRPr>
          </a:p>
          <a:p>
            <a:pPr marL="285750" indent="-285750">
              <a:spcBef>
                <a:spcPts val="600"/>
              </a:spcBef>
              <a:spcAft>
                <a:spcPts val="600"/>
              </a:spcAft>
              <a:buFont typeface="Arial"/>
              <a:buChar char="•"/>
            </a:pPr>
            <a:r>
              <a:rPr lang="en-US" dirty="0" smtClean="0">
                <a:solidFill>
                  <a:srgbClr val="000000"/>
                </a:solidFill>
                <a:hlinkClick r:id="rId6"/>
              </a:rPr>
              <a:t>Jump Start Fact Sheet</a:t>
            </a:r>
            <a:r>
              <a:rPr lang="en-US" dirty="0" smtClean="0">
                <a:solidFill>
                  <a:srgbClr val="000000"/>
                </a:solidFill>
              </a:rPr>
              <a:t>: The one-page document reflects a set of “quick facts” on the implications of Jump Start and the career path on accountability.</a:t>
            </a:r>
          </a:p>
          <a:p>
            <a:pPr marL="285750" indent="-285750">
              <a:spcBef>
                <a:spcPts val="600"/>
              </a:spcBef>
              <a:spcAft>
                <a:spcPts val="600"/>
              </a:spcAft>
              <a:buFont typeface="Arial"/>
              <a:buChar char="•"/>
            </a:pPr>
            <a:r>
              <a:rPr lang="en-US" dirty="0" smtClean="0">
                <a:solidFill>
                  <a:srgbClr val="000000"/>
                </a:solidFill>
                <a:hlinkClick r:id="rId7" action="ppaction://hlinksldjump"/>
              </a:rPr>
              <a:t>JumpStart Graduation Pathways</a:t>
            </a:r>
            <a:r>
              <a:rPr lang="en-US" dirty="0" smtClean="0">
                <a:solidFill>
                  <a:srgbClr val="000000"/>
                </a:solidFill>
              </a:rPr>
              <a:t>:  Fact sheets outline requirements by pathway</a:t>
            </a:r>
          </a:p>
          <a:p>
            <a:pPr marL="285750" indent="-285750">
              <a:spcBef>
                <a:spcPts val="600"/>
              </a:spcBef>
              <a:spcAft>
                <a:spcPts val="600"/>
              </a:spcAft>
              <a:buFont typeface="Arial"/>
              <a:buChar char="•"/>
            </a:pPr>
            <a:r>
              <a:rPr lang="en-US" dirty="0" smtClean="0">
                <a:solidFill>
                  <a:srgbClr val="000000"/>
                </a:solidFill>
                <a:hlinkClick r:id="rId7" action="ppaction://hlinksldjump"/>
              </a:rPr>
              <a:t>JumpStart Certification Fact Sheets</a:t>
            </a:r>
            <a:r>
              <a:rPr lang="en-US" dirty="0" smtClean="0">
                <a:solidFill>
                  <a:srgbClr val="000000"/>
                </a:solidFill>
              </a:rPr>
              <a:t>:  Fact sheets outline requirements for certifications</a:t>
            </a:r>
          </a:p>
          <a:p>
            <a:pPr marL="285750" indent="-285750">
              <a:spcBef>
                <a:spcPts val="600"/>
              </a:spcBef>
              <a:spcAft>
                <a:spcPts val="600"/>
              </a:spcAft>
              <a:buFont typeface="Arial"/>
              <a:buChar char="•"/>
            </a:pPr>
            <a:endParaRPr lang="en-US" dirty="0" smtClean="0">
              <a:solidFill>
                <a:srgbClr val="000000"/>
              </a:solidFill>
            </a:endParaRPr>
          </a:p>
          <a:p>
            <a:endParaRPr lang="en-US" dirty="0" smtClean="0">
              <a:solidFill>
                <a:srgbClr val="000000"/>
              </a:solidFill>
            </a:endParaRPr>
          </a:p>
          <a:p>
            <a:pPr>
              <a:spcBef>
                <a:spcPts val="600"/>
              </a:spcBef>
              <a:spcAft>
                <a:spcPts val="600"/>
              </a:spcAft>
            </a:pPr>
            <a:endParaRPr lang="en-US" b="1" dirty="0" smtClean="0">
              <a:solidFill>
                <a:srgbClr val="000000"/>
              </a:solidFill>
            </a:endParaRPr>
          </a:p>
          <a:p>
            <a:pPr>
              <a:spcBef>
                <a:spcPts val="600"/>
              </a:spcBef>
              <a:spcAft>
                <a:spcPts val="600"/>
              </a:spcAft>
            </a:pPr>
            <a:endParaRPr lang="en-US" sz="1200" dirty="0" smtClean="0"/>
          </a:p>
          <a:p>
            <a:endParaRPr lang="en-US" dirty="0" smtClean="0">
              <a:solidFill>
                <a:srgbClr val="000000"/>
              </a:solidFill>
            </a:endParaRPr>
          </a:p>
          <a:p>
            <a:endParaRPr lang="en-US" dirty="0">
              <a:solidFill>
                <a:srgbClr val="000000"/>
              </a:solidFill>
            </a:endParaRPr>
          </a:p>
        </p:txBody>
      </p:sp>
    </p:spTree>
    <p:extLst>
      <p:ext uri="{BB962C8B-B14F-4D97-AF65-F5344CB8AC3E}">
        <p14:creationId xmlns:p14="http://schemas.microsoft.com/office/powerpoint/2010/main" val="3257479007"/>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xmlns:p14="http://schemas.microsoft.com/office/powerpoint/2010/mai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TextBox 7"/>
          <p:cNvSpPr txBox="1"/>
          <p:nvPr/>
        </p:nvSpPr>
        <p:spPr>
          <a:xfrm>
            <a:off x="0" y="3124200"/>
            <a:ext cx="9144000" cy="584776"/>
          </a:xfrm>
          <a:prstGeom prst="rect">
            <a:avLst/>
          </a:prstGeom>
          <a:solidFill>
            <a:schemeClr val="accent2">
              <a:lumMod val="20000"/>
              <a:lumOff val="80000"/>
            </a:schemeClr>
          </a:solidFill>
        </p:spPr>
        <p:txBody>
          <a:bodyPr wrap="square" rtlCol="0">
            <a:spAutoFit/>
          </a:bodyPr>
          <a:lstStyle/>
          <a:p>
            <a:endParaRPr lang="en-US" sz="3200" dirty="0"/>
          </a:p>
        </p:txBody>
      </p:sp>
      <p:sp>
        <p:nvSpPr>
          <p:cNvPr id="2" name="Title 1"/>
          <p:cNvSpPr>
            <a:spLocks noGrp="1"/>
          </p:cNvSpPr>
          <p:nvPr>
            <p:ph type="title"/>
          </p:nvPr>
        </p:nvSpPr>
        <p:spPr/>
        <p:txBody>
          <a:bodyPr/>
          <a:lstStyle/>
          <a:p>
            <a:r>
              <a:rPr lang="en-US" sz="3500" b="1" dirty="0" smtClean="0"/>
              <a:t>Agenda</a:t>
            </a:r>
            <a:endParaRPr lang="en-US" sz="3500" b="1" dirty="0"/>
          </a:p>
        </p:txBody>
      </p:sp>
      <p:sp>
        <p:nvSpPr>
          <p:cNvPr id="3" name="Slide Number Placeholder 2"/>
          <p:cNvSpPr>
            <a:spLocks noGrp="1"/>
          </p:cNvSpPr>
          <p:nvPr>
            <p:ph type="sldNum" sz="quarter" idx="4"/>
          </p:nvPr>
        </p:nvSpPr>
        <p:spPr/>
        <p:txBody>
          <a:bodyPr/>
          <a:lstStyle/>
          <a:p>
            <a:fld id="{79BA4B8F-8B3F-4B52-9164-AF2CA95F68ED}" type="slidenum">
              <a:rPr lang="en-US" smtClean="0">
                <a:solidFill>
                  <a:prstClr val="black">
                    <a:tint val="75000"/>
                  </a:prstClr>
                </a:solidFill>
              </a:rPr>
              <a:pPr/>
              <a:t>20</a:t>
            </a:fld>
            <a:endParaRPr lang="en-US" dirty="0">
              <a:solidFill>
                <a:prstClr val="black">
                  <a:tint val="75000"/>
                </a:prstClr>
              </a:solidFill>
            </a:endParaRPr>
          </a:p>
        </p:txBody>
      </p:sp>
      <p:sp>
        <p:nvSpPr>
          <p:cNvPr id="4" name="Footer Placeholder 3"/>
          <p:cNvSpPr>
            <a:spLocks noGrp="1"/>
          </p:cNvSpPr>
          <p:nvPr>
            <p:ph type="ftr" sz="quarter" idx="3"/>
          </p:nvPr>
        </p:nvSpPr>
        <p:spPr/>
        <p:txBody>
          <a:bodyPr/>
          <a:lstStyle/>
          <a:p>
            <a:r>
              <a:rPr lang="en-US" smtClean="0">
                <a:solidFill>
                  <a:srgbClr val="EEECE1">
                    <a:lumMod val="50000"/>
                  </a:srgbClr>
                </a:solidFill>
              </a:rPr>
              <a:t>Louisiana Believes</a:t>
            </a:r>
            <a:endParaRPr lang="en-US" dirty="0">
              <a:solidFill>
                <a:srgbClr val="EEECE1">
                  <a:lumMod val="50000"/>
                </a:srgbClr>
              </a:solidFill>
            </a:endParaRPr>
          </a:p>
        </p:txBody>
      </p:sp>
      <p:sp>
        <p:nvSpPr>
          <p:cNvPr id="5" name="Content Placeholder 4"/>
          <p:cNvSpPr>
            <a:spLocks noGrp="1"/>
          </p:cNvSpPr>
          <p:nvPr>
            <p:ph sz="quarter" idx="10"/>
          </p:nvPr>
        </p:nvSpPr>
        <p:spPr>
          <a:xfrm>
            <a:off x="152400" y="1295400"/>
            <a:ext cx="8839200" cy="4876800"/>
          </a:xfrm>
          <a:ln>
            <a:noFill/>
          </a:ln>
        </p:spPr>
        <p:txBody>
          <a:bodyPr>
            <a:normAutofit/>
          </a:bodyPr>
          <a:lstStyle/>
          <a:p>
            <a:pPr algn="just">
              <a:spcBef>
                <a:spcPts val="1000"/>
              </a:spcBef>
              <a:spcAft>
                <a:spcPts val="1000"/>
              </a:spcAft>
            </a:pPr>
            <a:r>
              <a:rPr lang="en-US" sz="2400" dirty="0" smtClean="0">
                <a:latin typeface="Calibri"/>
                <a:cs typeface="Calibri"/>
              </a:rPr>
              <a:t>Objectives</a:t>
            </a:r>
          </a:p>
          <a:p>
            <a:pPr algn="just">
              <a:spcBef>
                <a:spcPts val="1000"/>
              </a:spcBef>
              <a:spcAft>
                <a:spcPts val="1000"/>
              </a:spcAft>
            </a:pPr>
            <a:r>
              <a:rPr lang="en-US" sz="2400" dirty="0" smtClean="0">
                <a:latin typeface="Calibri"/>
                <a:cs typeface="Calibri"/>
              </a:rPr>
              <a:t>High School Performance Scores</a:t>
            </a:r>
          </a:p>
          <a:p>
            <a:pPr algn="just">
              <a:spcBef>
                <a:spcPts val="1000"/>
              </a:spcBef>
              <a:spcAft>
                <a:spcPts val="1000"/>
              </a:spcAft>
            </a:pPr>
            <a:r>
              <a:rPr lang="en-US" sz="2400" dirty="0" smtClean="0">
                <a:latin typeface="Calibri"/>
                <a:cs typeface="Calibri"/>
              </a:rPr>
              <a:t>Planning, Support, and Resources</a:t>
            </a:r>
          </a:p>
          <a:p>
            <a:pPr algn="just">
              <a:spcBef>
                <a:spcPts val="1000"/>
              </a:spcBef>
              <a:spcAft>
                <a:spcPts val="1000"/>
              </a:spcAft>
            </a:pPr>
            <a:r>
              <a:rPr lang="en-US" sz="2400" dirty="0" smtClean="0">
                <a:latin typeface="Calibri"/>
                <a:cs typeface="Calibri"/>
              </a:rPr>
              <a:t>Contacts</a:t>
            </a:r>
          </a:p>
          <a:p>
            <a:pPr marL="461963" lvl="2" indent="0">
              <a:buNone/>
            </a:pPr>
            <a:endParaRPr lang="en-US" sz="2000" dirty="0" smtClean="0">
              <a:latin typeface="Calibri"/>
              <a:cs typeface="Calibri"/>
            </a:endParaRPr>
          </a:p>
          <a:p>
            <a:pPr lvl="2">
              <a:buFont typeface="Arial"/>
              <a:buChar char="•"/>
            </a:pPr>
            <a:endParaRPr lang="en-US" sz="2000" dirty="0">
              <a:latin typeface="Calibri"/>
              <a:cs typeface="Calibri"/>
            </a:endParaRPr>
          </a:p>
        </p:txBody>
      </p:sp>
    </p:spTree>
    <p:extLst>
      <p:ext uri="{BB962C8B-B14F-4D97-AF65-F5344CB8AC3E}">
        <p14:creationId xmlns:p14="http://schemas.microsoft.com/office/powerpoint/2010/main" val="2022715175"/>
      </p:ext>
    </p:extLst>
  </p:cSld>
  <p:clrMapOvr>
    <a:masterClrMapping/>
  </p:clrMapOvr>
  <p:timing>
    <p:tnLst>
      <p:par>
        <p:cTn xmlns:p14="http://schemas.microsoft.com/office/powerpoint/2010/mai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p:cNvSpPr txBox="1"/>
          <p:nvPr/>
        </p:nvSpPr>
        <p:spPr>
          <a:xfrm>
            <a:off x="381000" y="336380"/>
            <a:ext cx="8152805" cy="895917"/>
          </a:xfrm>
          <a:prstGeom prst="rect">
            <a:avLst/>
          </a:prstGeom>
          <a:noFill/>
        </p:spPr>
        <p:txBody>
          <a:bodyPr wrap="square" lIns="64291" tIns="32146" rIns="64291" bIns="32146">
            <a:spAutoFit/>
          </a:bodyPr>
          <a:lstStyle/>
          <a:p>
            <a:pPr algn="ctr">
              <a:defRPr/>
            </a:pPr>
            <a:r>
              <a:rPr lang="en-US" sz="3200" b="1" dirty="0" smtClean="0">
                <a:solidFill>
                  <a:schemeClr val="bg1"/>
                </a:solidFill>
                <a:latin typeface="Chalkduster"/>
                <a:cs typeface="Chalkduster"/>
              </a:rPr>
              <a:t>Accountability Contacts</a:t>
            </a:r>
            <a:endParaRPr lang="en-US" sz="3200" b="1" dirty="0">
              <a:solidFill>
                <a:schemeClr val="bg1"/>
              </a:solidFill>
              <a:latin typeface="Chalkduster"/>
              <a:cs typeface="Chalkduster"/>
            </a:endParaRPr>
          </a:p>
          <a:p>
            <a:pPr algn="ctr">
              <a:defRPr/>
            </a:pPr>
            <a:endParaRPr lang="en-US" sz="2200" dirty="0">
              <a:solidFill>
                <a:schemeClr val="bg1"/>
              </a:solidFill>
              <a:latin typeface="+mj-lt"/>
            </a:endParaRPr>
          </a:p>
        </p:txBody>
      </p:sp>
      <p:sp>
        <p:nvSpPr>
          <p:cNvPr id="3" name="TextBox 2"/>
          <p:cNvSpPr txBox="1"/>
          <p:nvPr/>
        </p:nvSpPr>
        <p:spPr>
          <a:xfrm>
            <a:off x="0" y="1143000"/>
            <a:ext cx="9144000" cy="1769715"/>
          </a:xfrm>
          <a:prstGeom prst="rect">
            <a:avLst/>
          </a:prstGeom>
          <a:noFill/>
        </p:spPr>
        <p:txBody>
          <a:bodyPr wrap="square" rtlCol="0">
            <a:spAutoFit/>
          </a:bodyPr>
          <a:lstStyle/>
          <a:p>
            <a:pPr>
              <a:spcBef>
                <a:spcPts val="600"/>
              </a:spcBef>
              <a:spcAft>
                <a:spcPts val="600"/>
              </a:spcAft>
            </a:pPr>
            <a:endParaRPr lang="en-US" sz="1200" dirty="0" smtClean="0"/>
          </a:p>
          <a:p>
            <a:pPr>
              <a:spcBef>
                <a:spcPts val="600"/>
              </a:spcBef>
              <a:spcAft>
                <a:spcPts val="600"/>
              </a:spcAft>
            </a:pPr>
            <a:r>
              <a:rPr lang="en-US" b="1" dirty="0" smtClean="0"/>
              <a:t>Contacts</a:t>
            </a:r>
          </a:p>
          <a:p>
            <a:pPr>
              <a:spcBef>
                <a:spcPts val="600"/>
              </a:spcBef>
              <a:spcAft>
                <a:spcPts val="600"/>
              </a:spcAft>
            </a:pPr>
            <a:r>
              <a:rPr lang="en-US" dirty="0" smtClean="0"/>
              <a:t>If </a:t>
            </a:r>
            <a:r>
              <a:rPr lang="en-US" dirty="0"/>
              <a:t>you have any additional questions, please </a:t>
            </a:r>
            <a:r>
              <a:rPr lang="en-US" dirty="0" smtClean="0"/>
              <a:t>send them to assessment@la.gov.</a:t>
            </a:r>
            <a:endParaRPr lang="en-US" dirty="0"/>
          </a:p>
          <a:p>
            <a:endParaRPr lang="en-US" dirty="0" smtClean="0">
              <a:solidFill>
                <a:srgbClr val="000000"/>
              </a:solidFill>
            </a:endParaRPr>
          </a:p>
          <a:p>
            <a:endParaRPr lang="en-US" dirty="0">
              <a:solidFill>
                <a:srgbClr val="000000"/>
              </a:solidFill>
            </a:endParaRPr>
          </a:p>
        </p:txBody>
      </p:sp>
    </p:spTree>
    <p:extLst>
      <p:ext uri="{BB962C8B-B14F-4D97-AF65-F5344CB8AC3E}">
        <p14:creationId xmlns:p14="http://schemas.microsoft.com/office/powerpoint/2010/main" val="496385160"/>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xmlns:p14="http://schemas.microsoft.com/office/powerpoint/2010/main" id="1" dur="indefinite" restart="never" nodeType="tmRoot"/>
      </p:par>
    </p:tnLst>
  </p:timing>
</p:sld>
</file>

<file path=ppt/theme/theme1.xml><?xml version="1.0" encoding="utf-8"?>
<a:theme xmlns:a="http://schemas.openxmlformats.org/drawingml/2006/main" name="Louisiana Believes">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solidFill>
          <a:schemeClr val="tx1">
            <a:lumMod val="65000"/>
            <a:lumOff val="35000"/>
          </a:schemeClr>
        </a:solidFill>
        <a:ln>
          <a:noFill/>
        </a:ln>
        <a:effectLst/>
      </a:spPr>
      <a:bodyPr vert="horz" wrap="square" lIns="45714" tIns="49315" rIns="45714" bIns="49315" rtlCol="0" anchor="ctr" anchorCtr="0">
        <a:noAutofit/>
      </a:bodyPr>
      <a:lstStyle>
        <a:defPPr algn="ctr">
          <a:lnSpc>
            <a:spcPct val="90000"/>
          </a:lnSpc>
          <a:spcBef>
            <a:spcPct val="0"/>
          </a:spcBef>
          <a:defRPr b="1" dirty="0" smtClean="0">
            <a:solidFill>
              <a:schemeClr val="bg1"/>
            </a:solidFill>
            <a:latin typeface="Calibri" pitchFamily="34" charset="0"/>
            <a:cs typeface="Calibri" pitchFamily="34" charset="0"/>
          </a:defRPr>
        </a:defPPr>
      </a:lstStyle>
      <a:style>
        <a:lnRef idx="2">
          <a:schemeClr val="accent1">
            <a:shade val="50000"/>
          </a:schemeClr>
        </a:lnRef>
        <a:fillRef idx="1">
          <a:schemeClr val="accent1"/>
        </a:fillRef>
        <a:effectRef idx="0">
          <a:schemeClr val="accent1"/>
        </a:effectRef>
        <a:fontRef idx="minor">
          <a:schemeClr val="lt1"/>
        </a:fontRef>
      </a:style>
    </a:spDef>
  </a:objectDefaults>
  <a:extraClrSchemeLst/>
</a:theme>
</file>

<file path=ppt/theme/theme2.xml><?xml version="1.0" encoding="utf-8"?>
<a:theme xmlns:a="http://schemas.openxmlformats.org/drawingml/2006/main" name="Blank">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Section">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4.xml><?xml version="1.0" encoding="utf-8"?>
<a:theme xmlns:a="http://schemas.openxmlformats.org/drawingml/2006/main" name="1_Louisiana Believes">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solidFill>
          <a:schemeClr val="tx1">
            <a:lumMod val="65000"/>
            <a:lumOff val="35000"/>
          </a:schemeClr>
        </a:solidFill>
        <a:ln>
          <a:noFill/>
        </a:ln>
        <a:effectLst/>
      </a:spPr>
      <a:bodyPr vert="horz" wrap="square" lIns="45714" tIns="49315" rIns="45714" bIns="49315" rtlCol="0" anchor="ctr" anchorCtr="0">
        <a:noAutofit/>
      </a:bodyPr>
      <a:lstStyle>
        <a:defPPr algn="ctr">
          <a:lnSpc>
            <a:spcPct val="90000"/>
          </a:lnSpc>
          <a:spcBef>
            <a:spcPct val="0"/>
          </a:spcBef>
          <a:defRPr b="1" dirty="0" smtClean="0">
            <a:solidFill>
              <a:schemeClr val="bg1"/>
            </a:solidFill>
            <a:latin typeface="Calibri" pitchFamily="34" charset="0"/>
            <a:cs typeface="Calibri" pitchFamily="34" charset="0"/>
          </a:defRPr>
        </a:defPPr>
      </a:lstStyle>
      <a:style>
        <a:lnRef idx="2">
          <a:schemeClr val="accent1">
            <a:shade val="50000"/>
          </a:schemeClr>
        </a:lnRef>
        <a:fillRef idx="1">
          <a:schemeClr val="accent1"/>
        </a:fillRef>
        <a:effectRef idx="0">
          <a:schemeClr val="accent1"/>
        </a:effectRef>
        <a:fontRef idx="minor">
          <a:schemeClr val="lt1"/>
        </a:fontRef>
      </a:style>
    </a:spDef>
  </a:objectDefaults>
  <a:extraClrSchemeLst/>
</a:theme>
</file>

<file path=ppt/theme/theme5.xml><?xml version="1.0" encoding="utf-8"?>
<a:theme xmlns:a="http://schemas.openxmlformats.org/drawingml/2006/main" name="2_Louisiana Believes">
  <a:themeElements>
    <a:clrScheme name="Foundry">
      <a:dk1>
        <a:sysClr val="windowText" lastClr="000000"/>
      </a:dk1>
      <a:lt1>
        <a:sysClr val="window" lastClr="FFFFFF"/>
      </a:lt1>
      <a:dk2>
        <a:srgbClr val="676A55"/>
      </a:dk2>
      <a:lt2>
        <a:srgbClr val="EAEBDE"/>
      </a:lt2>
      <a:accent1>
        <a:srgbClr val="72A376"/>
      </a:accent1>
      <a:accent2>
        <a:srgbClr val="B0CCB0"/>
      </a:accent2>
      <a:accent3>
        <a:srgbClr val="A8CDD7"/>
      </a:accent3>
      <a:accent4>
        <a:srgbClr val="C0BEAF"/>
      </a:accent4>
      <a:accent5>
        <a:srgbClr val="CEC597"/>
      </a:accent5>
      <a:accent6>
        <a:srgbClr val="E8B7B7"/>
      </a:accent6>
      <a:hlink>
        <a:srgbClr val="DB5353"/>
      </a:hlink>
      <a:folHlink>
        <a:srgbClr val="903638"/>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solidFill>
          <a:schemeClr val="tx1">
            <a:lumMod val="65000"/>
            <a:lumOff val="35000"/>
          </a:schemeClr>
        </a:solidFill>
        <a:ln>
          <a:noFill/>
        </a:ln>
        <a:effectLst/>
      </a:spPr>
      <a:bodyPr vert="horz" wrap="square" lIns="45714" tIns="49315" rIns="45714" bIns="49315" rtlCol="0" anchor="ctr" anchorCtr="0">
        <a:noAutofit/>
      </a:bodyPr>
      <a:lstStyle>
        <a:defPPr algn="ctr">
          <a:lnSpc>
            <a:spcPct val="90000"/>
          </a:lnSpc>
          <a:spcBef>
            <a:spcPct val="0"/>
          </a:spcBef>
          <a:defRPr b="1" dirty="0" smtClean="0">
            <a:solidFill>
              <a:schemeClr val="bg1"/>
            </a:solidFill>
            <a:latin typeface="Calibri" pitchFamily="34" charset="0"/>
            <a:cs typeface="Calibri" pitchFamily="34" charset="0"/>
          </a:defRPr>
        </a:defPPr>
      </a:lstStyle>
      <a:style>
        <a:lnRef idx="2">
          <a:schemeClr val="accent1">
            <a:shade val="50000"/>
          </a:schemeClr>
        </a:lnRef>
        <a:fillRef idx="1">
          <a:schemeClr val="accent1"/>
        </a:fillRef>
        <a:effectRef idx="0">
          <a:schemeClr val="accent1"/>
        </a:effectRef>
        <a:fontRef idx="minor">
          <a:schemeClr val="lt1"/>
        </a:fontRef>
      </a:style>
    </a:spDef>
  </a:objectDefaults>
  <a:extraClrSchemeLst/>
</a:theme>
</file>

<file path=ppt/theme/theme6.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7.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
  <TotalTime>24912</TotalTime>
  <Words>2206</Words>
  <Application>Microsoft Macintosh PowerPoint</Application>
  <PresentationFormat>On-screen Show (4:3)</PresentationFormat>
  <Paragraphs>363</Paragraphs>
  <Slides>21</Slides>
  <Notes>18</Notes>
  <HiddenSlides>0</HiddenSlides>
  <MMClips>0</MMClips>
  <ScaleCrop>false</ScaleCrop>
  <HeadingPairs>
    <vt:vector size="6" baseType="variant">
      <vt:variant>
        <vt:lpstr>Fonts Used</vt:lpstr>
      </vt:variant>
      <vt:variant>
        <vt:i4>2</vt:i4>
      </vt:variant>
      <vt:variant>
        <vt:lpstr>Theme</vt:lpstr>
      </vt:variant>
      <vt:variant>
        <vt:i4>5</vt:i4>
      </vt:variant>
      <vt:variant>
        <vt:lpstr>Slide Titles</vt:lpstr>
      </vt:variant>
      <vt:variant>
        <vt:i4>21</vt:i4>
      </vt:variant>
    </vt:vector>
  </HeadingPairs>
  <TitlesOfParts>
    <vt:vector size="28" baseType="lpstr">
      <vt:lpstr>Calibri</vt:lpstr>
      <vt:lpstr>ＭＳ 明朝</vt:lpstr>
      <vt:lpstr>Louisiana Believes</vt:lpstr>
      <vt:lpstr>Blank</vt:lpstr>
      <vt:lpstr>Section</vt:lpstr>
      <vt:lpstr>1_Louisiana Believes</vt:lpstr>
      <vt:lpstr>2_Louisiana Believes</vt:lpstr>
      <vt:lpstr>PowerPoint Presentation</vt:lpstr>
      <vt:lpstr>Agenda</vt:lpstr>
      <vt:lpstr>Objectives</vt:lpstr>
      <vt:lpstr>Agenda</vt:lpstr>
      <vt:lpstr>Calculators</vt:lpstr>
      <vt:lpstr>High School SPS: Accountability</vt:lpstr>
      <vt:lpstr>High School SPS: Accountability</vt:lpstr>
      <vt:lpstr>High School SPS: EOC Exams (Slide 1 of 5)</vt:lpstr>
      <vt:lpstr>High School SPS: ACT and WorkKeys (Slide 2 of 5)</vt:lpstr>
      <vt:lpstr>High School SPS: Graduation Rate  (Slide 3 of 5)</vt:lpstr>
      <vt:lpstr>High School SPS: Strength of Diploma (Slide 4 of 5)</vt:lpstr>
      <vt:lpstr>High School SPS: Progress Points  (Slide 5 of 5)</vt:lpstr>
      <vt:lpstr>Combination Schools (Slide 1 of 2)</vt:lpstr>
      <vt:lpstr>Combination Schools (Slide 2 of 2)</vt:lpstr>
      <vt:lpstr>Moving Toward 2025</vt:lpstr>
      <vt:lpstr>School Accountability: Letter Grades </vt:lpstr>
      <vt:lpstr>Agenda</vt:lpstr>
      <vt:lpstr>2014-2015  Assessment and Accountability Results</vt:lpstr>
      <vt:lpstr>PowerPoint Presentation</vt:lpstr>
      <vt:lpstr>Agenda</vt:lpstr>
      <vt:lpstr>PowerPoint Presentation</vt:lpstr>
    </vt:vector>
  </TitlesOfParts>
  <Company>LDOE</Company>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Network Team Training  Opening Session</dc:title>
  <dc:creator>Louisiana Department of Education</dc:creator>
  <cp:lastModifiedBy>St. James Parish Schools</cp:lastModifiedBy>
  <cp:revision>517</cp:revision>
  <cp:lastPrinted>2014-01-09T15:03:21Z</cp:lastPrinted>
  <dcterms:created xsi:type="dcterms:W3CDTF">2012-07-26T15:41:14Z</dcterms:created>
  <dcterms:modified xsi:type="dcterms:W3CDTF">2015-08-03T11:22:03Z</dcterms:modified>
</cp:coreProperties>
</file>