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657F64-BEAC-4654-AFA7-F02F190D820B}" type="datetimeFigureOut">
              <a:rPr lang="en-US" smtClean="0"/>
              <a:pPr/>
              <a:t>2/27/2013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40F7BF-5F24-4DAB-9034-03EA5247D8D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657F64-BEAC-4654-AFA7-F02F190D820B}" type="datetimeFigureOut">
              <a:rPr lang="en-US" smtClean="0"/>
              <a:pPr/>
              <a:t>2/27/2013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40F7BF-5F24-4DAB-9034-03EA5247D8D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657F64-BEAC-4654-AFA7-F02F190D820B}" type="datetimeFigureOut">
              <a:rPr lang="en-US" smtClean="0"/>
              <a:pPr/>
              <a:t>2/27/2013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40F7BF-5F24-4DAB-9034-03EA5247D8D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657F64-BEAC-4654-AFA7-F02F190D820B}" type="datetimeFigureOut">
              <a:rPr lang="en-US" smtClean="0"/>
              <a:pPr/>
              <a:t>2/27/2013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40F7BF-5F24-4DAB-9034-03EA5247D8D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657F64-BEAC-4654-AFA7-F02F190D820B}" type="datetimeFigureOut">
              <a:rPr lang="en-US" smtClean="0"/>
              <a:pPr/>
              <a:t>2/27/2013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40F7BF-5F24-4DAB-9034-03EA5247D8D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657F64-BEAC-4654-AFA7-F02F190D820B}" type="datetimeFigureOut">
              <a:rPr lang="en-US" smtClean="0"/>
              <a:pPr/>
              <a:t>2/27/2013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40F7BF-5F24-4DAB-9034-03EA5247D8D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657F64-BEAC-4654-AFA7-F02F190D820B}" type="datetimeFigureOut">
              <a:rPr lang="en-US" smtClean="0"/>
              <a:pPr/>
              <a:t>2/27/2013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40F7BF-5F24-4DAB-9034-03EA5247D8D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657F64-BEAC-4654-AFA7-F02F190D820B}" type="datetimeFigureOut">
              <a:rPr lang="en-US" smtClean="0"/>
              <a:pPr/>
              <a:t>2/27/2013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40F7BF-5F24-4DAB-9034-03EA5247D8D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657F64-BEAC-4654-AFA7-F02F190D820B}" type="datetimeFigureOut">
              <a:rPr lang="en-US" smtClean="0"/>
              <a:pPr/>
              <a:t>2/27/2013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40F7BF-5F24-4DAB-9034-03EA5247D8D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657F64-BEAC-4654-AFA7-F02F190D820B}" type="datetimeFigureOut">
              <a:rPr lang="en-US" smtClean="0"/>
              <a:pPr/>
              <a:t>2/27/2013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40F7BF-5F24-4DAB-9034-03EA5247D8D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657F64-BEAC-4654-AFA7-F02F190D820B}" type="datetimeFigureOut">
              <a:rPr lang="en-US" smtClean="0"/>
              <a:pPr/>
              <a:t>2/27/2013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40F7BF-5F24-4DAB-9034-03EA5247D8D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657F64-BEAC-4654-AFA7-F02F190D820B}" type="datetimeFigureOut">
              <a:rPr lang="en-US" smtClean="0"/>
              <a:pPr/>
              <a:t>2/27/2013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40F7BF-5F24-4DAB-9034-03EA5247D8D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incredibleegg.org/recipes/recipe/cookie-cutter-toad-in-the-hol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ts4.mm.bing.net/th?id=H.4943061575992627&amp;pid=15.1"/>
          <p:cNvPicPr>
            <a:picLocks noChangeAspect="1" noChangeArrowheads="1"/>
          </p:cNvPicPr>
          <p:nvPr/>
        </p:nvPicPr>
        <p:blipFill>
          <a:blip r:embed="rId2" cstate="print"/>
          <a:srcRect/>
          <a:stretch>
            <a:fillRect/>
          </a:stretch>
        </p:blipFill>
        <p:spPr bwMode="auto">
          <a:xfrm>
            <a:off x="6629400" y="3048000"/>
            <a:ext cx="2209800" cy="1981200"/>
          </a:xfrm>
          <a:prstGeom prst="rect">
            <a:avLst/>
          </a:prstGeom>
          <a:noFill/>
        </p:spPr>
      </p:pic>
      <p:sp>
        <p:nvSpPr>
          <p:cNvPr id="2" name="Title 1"/>
          <p:cNvSpPr>
            <a:spLocks noGrp="1"/>
          </p:cNvSpPr>
          <p:nvPr>
            <p:ph type="ctrTitle"/>
          </p:nvPr>
        </p:nvSpPr>
        <p:spPr>
          <a:xfrm>
            <a:off x="685800" y="838200"/>
            <a:ext cx="7772400" cy="1470025"/>
          </a:xfrm>
        </p:spPr>
        <p:txBody>
          <a:bodyPr/>
          <a:lstStyle/>
          <a:p>
            <a:r>
              <a:rPr lang="en-US" b="1" dirty="0" smtClean="0">
                <a:solidFill>
                  <a:srgbClr val="002060"/>
                </a:solidFill>
                <a:latin typeface="Arial Black" pitchFamily="34" charset="0"/>
              </a:rPr>
              <a:t>Creative </a:t>
            </a:r>
            <a:r>
              <a:rPr lang="en-US" b="1" dirty="0" smtClean="0">
                <a:solidFill>
                  <a:srgbClr val="002060"/>
                </a:solidFill>
                <a:latin typeface="Arial Black" pitchFamily="34" charset="0"/>
              </a:rPr>
              <a:t>Foods</a:t>
            </a:r>
            <a:endParaRPr lang="en-US" b="1" dirty="0">
              <a:solidFill>
                <a:srgbClr val="002060"/>
              </a:solidFill>
              <a:latin typeface="Arial Black" pitchFamily="34" charset="0"/>
            </a:endParaRPr>
          </a:p>
        </p:txBody>
      </p:sp>
      <p:sp>
        <p:nvSpPr>
          <p:cNvPr id="3" name="Subtitle 2"/>
          <p:cNvSpPr>
            <a:spLocks noGrp="1"/>
          </p:cNvSpPr>
          <p:nvPr>
            <p:ph type="subTitle" idx="1"/>
          </p:nvPr>
        </p:nvSpPr>
        <p:spPr>
          <a:xfrm>
            <a:off x="0" y="3886200"/>
            <a:ext cx="9144000" cy="2667000"/>
          </a:xfrm>
        </p:spPr>
        <p:txBody>
          <a:bodyPr>
            <a:normAutofit/>
          </a:bodyPr>
          <a:lstStyle/>
          <a:p>
            <a:r>
              <a:rPr lang="en-US" dirty="0" smtClean="0">
                <a:solidFill>
                  <a:srgbClr val="00B050"/>
                </a:solidFill>
                <a:latin typeface="Arial Black" pitchFamily="34" charset="0"/>
              </a:rPr>
              <a:t>Continuing with breakfast…              here is a great       </a:t>
            </a:r>
          </a:p>
          <a:p>
            <a:r>
              <a:rPr lang="en-US" dirty="0" smtClean="0">
                <a:solidFill>
                  <a:srgbClr val="00B050"/>
                </a:solidFill>
                <a:latin typeface="Arial Black" pitchFamily="34" charset="0"/>
              </a:rPr>
              <a:t>warm – up recipe to introduce you to. </a:t>
            </a:r>
            <a:endParaRPr lang="en-US" dirty="0">
              <a:solidFill>
                <a:srgbClr val="00B050"/>
              </a:solidFill>
              <a:latin typeface="Arial Blac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rial Black" pitchFamily="34" charset="0"/>
              </a:rPr>
              <a:t>Toad - in - the - Hole</a:t>
            </a:r>
            <a:endParaRPr lang="en-US" dirty="0">
              <a:solidFill>
                <a:srgbClr val="002060"/>
              </a:solidFill>
              <a:latin typeface="Arial Black" pitchFamily="34" charset="0"/>
            </a:endParaRPr>
          </a:p>
        </p:txBody>
      </p:sp>
      <p:pic>
        <p:nvPicPr>
          <p:cNvPr id="14338" name="Picture 2" descr="http://ts1.mm.bing.net/th?id=H.4778830618494708&amp;pid=15.1">
            <a:hlinkClick r:id="rId2"/>
          </p:cNvPr>
          <p:cNvPicPr>
            <a:picLocks noChangeAspect="1" noChangeArrowheads="1"/>
          </p:cNvPicPr>
          <p:nvPr/>
        </p:nvPicPr>
        <p:blipFill>
          <a:blip r:embed="rId3" cstate="print"/>
          <a:srcRect/>
          <a:stretch>
            <a:fillRect/>
          </a:stretch>
        </p:blipFill>
        <p:spPr bwMode="auto">
          <a:xfrm>
            <a:off x="1905000" y="1676400"/>
            <a:ext cx="5486400" cy="44958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rial Black" pitchFamily="34" charset="0"/>
              </a:rPr>
              <a:t>Exam Review</a:t>
            </a:r>
            <a:endParaRPr lang="en-US" dirty="0">
              <a:solidFill>
                <a:srgbClr val="002060"/>
              </a:solidFill>
              <a:latin typeface="Arial Black" pitchFamily="34" charset="0"/>
            </a:endParaRPr>
          </a:p>
        </p:txBody>
      </p:sp>
      <p:sp>
        <p:nvSpPr>
          <p:cNvPr id="3" name="Content Placeholder 2"/>
          <p:cNvSpPr>
            <a:spLocks noGrp="1"/>
          </p:cNvSpPr>
          <p:nvPr>
            <p:ph idx="1"/>
          </p:nvPr>
        </p:nvSpPr>
        <p:spPr/>
        <p:txBody>
          <a:bodyPr/>
          <a:lstStyle/>
          <a:p>
            <a:r>
              <a:rPr lang="en-US" b="1" dirty="0" smtClean="0">
                <a:solidFill>
                  <a:srgbClr val="00B050"/>
                </a:solidFill>
                <a:latin typeface="Arial Black" pitchFamily="34" charset="0"/>
              </a:rPr>
              <a:t>Kitchen </a:t>
            </a:r>
            <a:r>
              <a:rPr lang="en-US" b="1" dirty="0">
                <a:solidFill>
                  <a:srgbClr val="00B050"/>
                </a:solidFill>
                <a:latin typeface="Arial Black" pitchFamily="34" charset="0"/>
              </a:rPr>
              <a:t>B</a:t>
            </a:r>
            <a:r>
              <a:rPr lang="en-US" b="1" dirty="0" smtClean="0">
                <a:solidFill>
                  <a:srgbClr val="00B050"/>
                </a:solidFill>
                <a:latin typeface="Arial Black" pitchFamily="34" charset="0"/>
              </a:rPr>
              <a:t>asics Exam: </a:t>
            </a:r>
          </a:p>
          <a:p>
            <a:pPr lvl="1"/>
            <a:r>
              <a:rPr lang="en-US" b="1" dirty="0" smtClean="0">
                <a:solidFill>
                  <a:srgbClr val="00B050"/>
                </a:solidFill>
                <a:latin typeface="Arial Black" pitchFamily="34" charset="0"/>
              </a:rPr>
              <a:t>Wednesday, February 27, 2013 </a:t>
            </a:r>
            <a:endParaRPr lang="en-US" b="1" dirty="0">
              <a:solidFill>
                <a:srgbClr val="00B050"/>
              </a:solidFill>
              <a:latin typeface="Arial Black" pitchFamily="34" charset="0"/>
            </a:endParaRPr>
          </a:p>
        </p:txBody>
      </p:sp>
      <p:pic>
        <p:nvPicPr>
          <p:cNvPr id="15362" name="Picture 2" descr="http://ts1.mm.bing.net/th?id=H.5032603043104080&amp;pid=15.1"/>
          <p:cNvPicPr>
            <a:picLocks noChangeAspect="1" noChangeArrowheads="1"/>
          </p:cNvPicPr>
          <p:nvPr/>
        </p:nvPicPr>
        <p:blipFill>
          <a:blip r:embed="rId2" cstate="print"/>
          <a:srcRect/>
          <a:stretch>
            <a:fillRect/>
          </a:stretch>
        </p:blipFill>
        <p:spPr bwMode="auto">
          <a:xfrm>
            <a:off x="5943600" y="3657600"/>
            <a:ext cx="3200400" cy="31242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rial Black" pitchFamily="34" charset="0"/>
              </a:rPr>
              <a:t>Let’s Review</a:t>
            </a:r>
            <a:endParaRPr lang="en-US" dirty="0">
              <a:solidFill>
                <a:srgbClr val="002060"/>
              </a:solidFill>
              <a:latin typeface="Arial Black" pitchFamily="34" charset="0"/>
            </a:endParaRPr>
          </a:p>
        </p:txBody>
      </p:sp>
      <p:sp>
        <p:nvSpPr>
          <p:cNvPr id="3" name="Content Placeholder 2"/>
          <p:cNvSpPr>
            <a:spLocks noGrp="1"/>
          </p:cNvSpPr>
          <p:nvPr>
            <p:ph idx="1"/>
          </p:nvPr>
        </p:nvSpPr>
        <p:spPr/>
        <p:txBody>
          <a:bodyPr/>
          <a:lstStyle/>
          <a:p>
            <a:pPr lvl="0"/>
            <a:r>
              <a:rPr lang="en-US" b="1" dirty="0">
                <a:solidFill>
                  <a:srgbClr val="00B050"/>
                </a:solidFill>
                <a:latin typeface="Arial Black" pitchFamily="34" charset="0"/>
              </a:rPr>
              <a:t>Kitchen Safety and Sanitation </a:t>
            </a:r>
            <a:endParaRPr lang="en-US" dirty="0">
              <a:solidFill>
                <a:srgbClr val="00B050"/>
              </a:solidFill>
              <a:latin typeface="Arial Black" pitchFamily="34" charset="0"/>
            </a:endParaRPr>
          </a:p>
          <a:p>
            <a:pPr lvl="0"/>
            <a:r>
              <a:rPr lang="en-US" b="1" dirty="0">
                <a:solidFill>
                  <a:srgbClr val="00B050"/>
                </a:solidFill>
                <a:latin typeface="Arial Black" pitchFamily="34" charset="0"/>
              </a:rPr>
              <a:t>Types of Kitchen Equipment</a:t>
            </a:r>
            <a:endParaRPr lang="en-US" dirty="0">
              <a:solidFill>
                <a:srgbClr val="00B050"/>
              </a:solidFill>
              <a:latin typeface="Arial Black" pitchFamily="34" charset="0"/>
            </a:endParaRPr>
          </a:p>
          <a:p>
            <a:pPr lvl="0"/>
            <a:r>
              <a:rPr lang="en-US" b="1" dirty="0">
                <a:solidFill>
                  <a:srgbClr val="00B050"/>
                </a:solidFill>
                <a:latin typeface="Arial Black" pitchFamily="34" charset="0"/>
              </a:rPr>
              <a:t>Kitchen Work Centers</a:t>
            </a:r>
            <a:endParaRPr lang="en-US" dirty="0">
              <a:solidFill>
                <a:srgbClr val="00B050"/>
              </a:solidFill>
              <a:latin typeface="Arial Black" pitchFamily="34" charset="0"/>
            </a:endParaRPr>
          </a:p>
          <a:p>
            <a:r>
              <a:rPr lang="en-US" dirty="0" smtClean="0">
                <a:solidFill>
                  <a:srgbClr val="00B050"/>
                </a:solidFill>
                <a:latin typeface="Arial Black" pitchFamily="34" charset="0"/>
              </a:rPr>
              <a:t>Recipe Skills</a:t>
            </a:r>
          </a:p>
          <a:p>
            <a:r>
              <a:rPr lang="en-US" dirty="0" smtClean="0">
                <a:solidFill>
                  <a:srgbClr val="00B050"/>
                </a:solidFill>
                <a:latin typeface="Arial Black" pitchFamily="34" charset="0"/>
              </a:rPr>
              <a:t>Measuring Ingredients</a:t>
            </a:r>
            <a:endParaRPr lang="en-US" dirty="0">
              <a:solidFill>
                <a:srgbClr val="00B050"/>
              </a:solidFill>
              <a:latin typeface="Arial Black" pitchFamily="34" charset="0"/>
            </a:endParaRPr>
          </a:p>
        </p:txBody>
      </p:sp>
      <p:pic>
        <p:nvPicPr>
          <p:cNvPr id="16386" name="Picture 2" descr="http://ts2.mm.bing.net/th?id=H.4686647753050549&amp;pid=15.1"/>
          <p:cNvPicPr>
            <a:picLocks noChangeAspect="1" noChangeArrowheads="1"/>
          </p:cNvPicPr>
          <p:nvPr/>
        </p:nvPicPr>
        <p:blipFill>
          <a:blip r:embed="rId2" cstate="print"/>
          <a:srcRect/>
          <a:stretch>
            <a:fillRect/>
          </a:stretch>
        </p:blipFill>
        <p:spPr bwMode="auto">
          <a:xfrm>
            <a:off x="6381750" y="4257675"/>
            <a:ext cx="2762250" cy="260032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solidFill>
                  <a:srgbClr val="002060"/>
                </a:solidFill>
                <a:latin typeface="Arial Black" pitchFamily="34" charset="0"/>
              </a:rPr>
              <a:t/>
            </a:r>
            <a:br>
              <a:rPr lang="en-US" dirty="0" smtClean="0">
                <a:solidFill>
                  <a:srgbClr val="002060"/>
                </a:solidFill>
                <a:latin typeface="Arial Black" pitchFamily="34" charset="0"/>
              </a:rPr>
            </a:br>
            <a:r>
              <a:rPr lang="en-US" dirty="0" smtClean="0">
                <a:solidFill>
                  <a:srgbClr val="002060"/>
                </a:solidFill>
                <a:latin typeface="Arial Black" pitchFamily="34" charset="0"/>
              </a:rPr>
              <a:t>What is a recipe? </a:t>
            </a:r>
            <a:br>
              <a:rPr lang="en-US" dirty="0" smtClean="0">
                <a:solidFill>
                  <a:srgbClr val="002060"/>
                </a:solidFill>
                <a:latin typeface="Arial Black" pitchFamily="34" charset="0"/>
              </a:rPr>
            </a:br>
            <a:endParaRPr lang="en-US" dirty="0">
              <a:solidFill>
                <a:srgbClr val="002060"/>
              </a:solidFill>
              <a:latin typeface="Arial Black" pitchFamily="34" charset="0"/>
            </a:endParaRPr>
          </a:p>
        </p:txBody>
      </p:sp>
      <p:sp>
        <p:nvSpPr>
          <p:cNvPr id="3" name="Content Placeholder 2"/>
          <p:cNvSpPr>
            <a:spLocks noGrp="1"/>
          </p:cNvSpPr>
          <p:nvPr>
            <p:ph idx="1"/>
          </p:nvPr>
        </p:nvSpPr>
        <p:spPr/>
        <p:txBody>
          <a:bodyPr/>
          <a:lstStyle/>
          <a:p>
            <a:pPr marL="342900" lvl="1" indent="-342900">
              <a:buFont typeface="Arial" pitchFamily="34" charset="0"/>
              <a:buChar char="•"/>
            </a:pPr>
            <a:r>
              <a:rPr lang="en-US" sz="3200" dirty="0" smtClean="0">
                <a:solidFill>
                  <a:srgbClr val="00B050"/>
                </a:solidFill>
                <a:latin typeface="Arial Black" pitchFamily="34" charset="0"/>
              </a:rPr>
              <a:t>A recipe is a set of directions for making a food or beverage. </a:t>
            </a:r>
            <a:endParaRPr lang="en-US" dirty="0" smtClean="0">
              <a:solidFill>
                <a:srgbClr val="00B050"/>
              </a:solidFill>
              <a:latin typeface="Arial Black" pitchFamily="34" charset="0"/>
            </a:endParaRP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lvl="0"/>
            <a:r>
              <a:rPr lang="en-US" dirty="0" smtClean="0">
                <a:solidFill>
                  <a:srgbClr val="002060"/>
                </a:solidFill>
                <a:latin typeface="Arial Black" pitchFamily="34" charset="0"/>
              </a:rPr>
              <a:t/>
            </a:r>
            <a:br>
              <a:rPr lang="en-US" dirty="0" smtClean="0">
                <a:solidFill>
                  <a:srgbClr val="002060"/>
                </a:solidFill>
                <a:latin typeface="Arial Black" pitchFamily="34" charset="0"/>
              </a:rPr>
            </a:br>
            <a:r>
              <a:rPr lang="en-US" dirty="0" smtClean="0">
                <a:solidFill>
                  <a:srgbClr val="002060"/>
                </a:solidFill>
                <a:latin typeface="Arial Black" pitchFamily="34" charset="0"/>
              </a:rPr>
              <a:t>What is included in a recipe?</a:t>
            </a:r>
            <a:r>
              <a:rPr lang="en-US" b="1" i="1" dirty="0" smtClean="0">
                <a:solidFill>
                  <a:srgbClr val="002060"/>
                </a:solidFill>
                <a:latin typeface="Arial Black" pitchFamily="34" charset="0"/>
              </a:rPr>
              <a:t> </a:t>
            </a:r>
            <a:r>
              <a:rPr lang="en-US" dirty="0" smtClean="0">
                <a:solidFill>
                  <a:srgbClr val="002060"/>
                </a:solidFill>
                <a:latin typeface="Arial Black" pitchFamily="34" charset="0"/>
              </a:rPr>
              <a:t/>
            </a:r>
            <a:br>
              <a:rPr lang="en-US" dirty="0" smtClean="0">
                <a:solidFill>
                  <a:srgbClr val="002060"/>
                </a:solidFill>
                <a:latin typeface="Arial Black" pitchFamily="34" charset="0"/>
              </a:rPr>
            </a:br>
            <a:endParaRPr lang="en-US" dirty="0">
              <a:solidFill>
                <a:srgbClr val="002060"/>
              </a:solidFill>
              <a:latin typeface="Arial Black" pitchFamily="34" charset="0"/>
            </a:endParaRPr>
          </a:p>
        </p:txBody>
      </p:sp>
      <p:sp>
        <p:nvSpPr>
          <p:cNvPr id="3" name="Content Placeholder 2"/>
          <p:cNvSpPr>
            <a:spLocks noGrp="1"/>
          </p:cNvSpPr>
          <p:nvPr>
            <p:ph idx="1"/>
          </p:nvPr>
        </p:nvSpPr>
        <p:spPr>
          <a:xfrm>
            <a:off x="0" y="838200"/>
            <a:ext cx="9144000" cy="6019800"/>
          </a:xfrm>
        </p:spPr>
        <p:txBody>
          <a:bodyPr>
            <a:normAutofit fontScale="62500" lnSpcReduction="20000"/>
          </a:bodyPr>
          <a:lstStyle/>
          <a:p>
            <a:pPr lvl="1"/>
            <a:r>
              <a:rPr lang="en-US" sz="2900" u="sng" dirty="0" smtClean="0">
                <a:solidFill>
                  <a:srgbClr val="FFC000"/>
                </a:solidFill>
                <a:latin typeface="Arial Black" pitchFamily="34" charset="0"/>
              </a:rPr>
              <a:t>List of Ingredients and Amounts</a:t>
            </a:r>
            <a:r>
              <a:rPr lang="en-US" sz="2900" dirty="0" smtClean="0">
                <a:solidFill>
                  <a:srgbClr val="00B050"/>
                </a:solidFill>
                <a:latin typeface="Arial Black" pitchFamily="34" charset="0"/>
              </a:rPr>
              <a:t>: The ingredients are generally listed in the order they are used, which makes it easier for you to follow the recipe and not omit an ingredient.</a:t>
            </a:r>
            <a:r>
              <a:rPr lang="en-US" sz="2900" b="1" i="1" dirty="0" smtClean="0">
                <a:solidFill>
                  <a:srgbClr val="00B050"/>
                </a:solidFill>
                <a:latin typeface="Arial Black" pitchFamily="34" charset="0"/>
              </a:rPr>
              <a:t> </a:t>
            </a:r>
            <a:r>
              <a:rPr lang="en-US" sz="2900" dirty="0" smtClean="0">
                <a:solidFill>
                  <a:srgbClr val="00B050"/>
                </a:solidFill>
                <a:latin typeface="Arial Black" pitchFamily="34" charset="0"/>
              </a:rPr>
              <a:t>Amounts of the ingredient are also given.</a:t>
            </a:r>
          </a:p>
          <a:p>
            <a:pPr lvl="1">
              <a:buNone/>
            </a:pPr>
            <a:endParaRPr lang="en-US" sz="2900" dirty="0" smtClean="0">
              <a:solidFill>
                <a:srgbClr val="00B050"/>
              </a:solidFill>
              <a:latin typeface="Arial Black" pitchFamily="34" charset="0"/>
            </a:endParaRPr>
          </a:p>
          <a:p>
            <a:pPr lvl="1"/>
            <a:r>
              <a:rPr lang="en-US" sz="2900" u="sng" dirty="0" smtClean="0">
                <a:solidFill>
                  <a:srgbClr val="FFC000"/>
                </a:solidFill>
                <a:latin typeface="Arial Black" pitchFamily="34" charset="0"/>
              </a:rPr>
              <a:t>Number of Servings</a:t>
            </a:r>
            <a:r>
              <a:rPr lang="en-US" sz="2900" dirty="0" smtClean="0">
                <a:solidFill>
                  <a:srgbClr val="00B050"/>
                </a:solidFill>
                <a:latin typeface="Arial Black" pitchFamily="34" charset="0"/>
              </a:rPr>
              <a:t>: The recipe should indicate the number of servings or amount the recipe makes. This is known as the yield. </a:t>
            </a:r>
          </a:p>
          <a:p>
            <a:pPr lvl="1"/>
            <a:endParaRPr lang="en-US" sz="2900" dirty="0" smtClean="0">
              <a:solidFill>
                <a:srgbClr val="00B050"/>
              </a:solidFill>
              <a:latin typeface="Arial Black" pitchFamily="34" charset="0"/>
            </a:endParaRPr>
          </a:p>
          <a:p>
            <a:pPr lvl="1"/>
            <a:r>
              <a:rPr lang="en-US" sz="2900" u="sng" dirty="0" smtClean="0">
                <a:solidFill>
                  <a:srgbClr val="FFC000"/>
                </a:solidFill>
                <a:latin typeface="Arial Black" pitchFamily="34" charset="0"/>
              </a:rPr>
              <a:t>Essential Information</a:t>
            </a:r>
            <a:r>
              <a:rPr lang="en-US" sz="2900" dirty="0" smtClean="0">
                <a:solidFill>
                  <a:srgbClr val="00B050"/>
                </a:solidFill>
                <a:latin typeface="Arial Black" pitchFamily="34" charset="0"/>
              </a:rPr>
              <a:t>:</a:t>
            </a:r>
          </a:p>
          <a:p>
            <a:pPr lvl="2"/>
            <a:r>
              <a:rPr lang="en-US" sz="2900" dirty="0" smtClean="0">
                <a:solidFill>
                  <a:srgbClr val="00B050"/>
                </a:solidFill>
                <a:latin typeface="Arial Black" pitchFamily="34" charset="0"/>
              </a:rPr>
              <a:t>Oven Temperature</a:t>
            </a:r>
          </a:p>
          <a:p>
            <a:pPr lvl="2"/>
            <a:r>
              <a:rPr lang="en-US" sz="2900" dirty="0" smtClean="0">
                <a:solidFill>
                  <a:srgbClr val="00B050"/>
                </a:solidFill>
                <a:latin typeface="Arial Black" pitchFamily="34" charset="0"/>
              </a:rPr>
              <a:t>Cooking Time</a:t>
            </a:r>
          </a:p>
          <a:p>
            <a:pPr lvl="2"/>
            <a:r>
              <a:rPr lang="en-US" sz="2900" dirty="0" smtClean="0">
                <a:solidFill>
                  <a:srgbClr val="00B050"/>
                </a:solidFill>
                <a:latin typeface="Arial Black" pitchFamily="34" charset="0"/>
              </a:rPr>
              <a:t>Equipment – pan size and type </a:t>
            </a:r>
          </a:p>
          <a:p>
            <a:pPr lvl="2"/>
            <a:endParaRPr lang="en-US" sz="2900" dirty="0" smtClean="0">
              <a:solidFill>
                <a:srgbClr val="00B050"/>
              </a:solidFill>
              <a:latin typeface="Arial Black" pitchFamily="34" charset="0"/>
            </a:endParaRPr>
          </a:p>
          <a:p>
            <a:pPr lvl="1"/>
            <a:r>
              <a:rPr lang="en-US" sz="2900" u="sng" dirty="0" smtClean="0">
                <a:solidFill>
                  <a:srgbClr val="FFC000"/>
                </a:solidFill>
                <a:latin typeface="Arial Black" pitchFamily="34" charset="0"/>
              </a:rPr>
              <a:t>Directions</a:t>
            </a:r>
            <a:r>
              <a:rPr lang="en-US" sz="2900" dirty="0" smtClean="0">
                <a:solidFill>
                  <a:srgbClr val="00B050"/>
                </a:solidFill>
                <a:latin typeface="Arial Black" pitchFamily="34" charset="0"/>
              </a:rPr>
              <a:t>: The directions should be clear and easy to follow. Steps may be numbered so you won’t skip any or lose your place. </a:t>
            </a:r>
          </a:p>
          <a:p>
            <a:pPr lvl="1"/>
            <a:endParaRPr lang="en-US" sz="2900" dirty="0" smtClean="0">
              <a:solidFill>
                <a:srgbClr val="00B050"/>
              </a:solidFill>
              <a:latin typeface="Arial Black" pitchFamily="34" charset="0"/>
            </a:endParaRPr>
          </a:p>
          <a:p>
            <a:pPr lvl="1"/>
            <a:r>
              <a:rPr lang="en-US" sz="2900" u="sng" dirty="0" smtClean="0">
                <a:solidFill>
                  <a:srgbClr val="FFC000"/>
                </a:solidFill>
                <a:latin typeface="Arial Black" pitchFamily="34" charset="0"/>
              </a:rPr>
              <a:t>Nutritional Information</a:t>
            </a:r>
            <a:r>
              <a:rPr lang="en-US" sz="2900" dirty="0" smtClean="0">
                <a:solidFill>
                  <a:srgbClr val="00B050"/>
                </a:solidFill>
                <a:latin typeface="Arial Black" pitchFamily="34" charset="0"/>
              </a:rPr>
              <a:t>: This information is not essential, but it can be useful in helping you choose nutritious recipes. Typically nutrition information tells you the following:</a:t>
            </a:r>
          </a:p>
          <a:p>
            <a:pPr lvl="2"/>
            <a:r>
              <a:rPr lang="en-US" sz="2900" dirty="0" smtClean="0">
                <a:solidFill>
                  <a:srgbClr val="00B050"/>
                </a:solidFill>
                <a:latin typeface="Arial Black" pitchFamily="34" charset="0"/>
              </a:rPr>
              <a:t>Amount of calories in each serving</a:t>
            </a:r>
          </a:p>
          <a:p>
            <a:pPr lvl="2"/>
            <a:r>
              <a:rPr lang="en-US" sz="2900" dirty="0" smtClean="0">
                <a:solidFill>
                  <a:srgbClr val="00B050"/>
                </a:solidFill>
                <a:latin typeface="Arial Black" pitchFamily="34" charset="0"/>
              </a:rPr>
              <a:t>Amount of fat in each serving</a:t>
            </a:r>
          </a:p>
          <a:p>
            <a:pPr lvl="2"/>
            <a:r>
              <a:rPr lang="en-US" sz="2900" dirty="0" smtClean="0">
                <a:solidFill>
                  <a:srgbClr val="00B050"/>
                </a:solidFill>
                <a:latin typeface="Arial Black" pitchFamily="34" charset="0"/>
              </a:rPr>
              <a:t>Amount of sodium in each serving</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solidFill>
                  <a:srgbClr val="002060"/>
                </a:solidFill>
                <a:latin typeface="Arial Black" pitchFamily="34" charset="0"/>
              </a:rPr>
              <a:t/>
            </a:r>
            <a:br>
              <a:rPr lang="en-US" dirty="0" smtClean="0">
                <a:solidFill>
                  <a:srgbClr val="002060"/>
                </a:solidFill>
                <a:latin typeface="Arial Black" pitchFamily="34" charset="0"/>
              </a:rPr>
            </a:br>
            <a:r>
              <a:rPr lang="en-US" dirty="0" smtClean="0">
                <a:solidFill>
                  <a:srgbClr val="002060"/>
                </a:solidFill>
                <a:latin typeface="Arial Black" pitchFamily="34" charset="0"/>
              </a:rPr>
              <a:t>How to use a recipe.</a:t>
            </a:r>
            <a:br>
              <a:rPr lang="en-US" dirty="0" smtClean="0">
                <a:solidFill>
                  <a:srgbClr val="002060"/>
                </a:solidFill>
                <a:latin typeface="Arial Black" pitchFamily="34" charset="0"/>
              </a:rPr>
            </a:br>
            <a:endParaRPr lang="en-US" dirty="0">
              <a:solidFill>
                <a:srgbClr val="002060"/>
              </a:solidFill>
              <a:latin typeface="Arial Black" pitchFamily="34" charset="0"/>
            </a:endParaRPr>
          </a:p>
        </p:txBody>
      </p:sp>
      <p:sp>
        <p:nvSpPr>
          <p:cNvPr id="3" name="Content Placeholder 2"/>
          <p:cNvSpPr>
            <a:spLocks noGrp="1"/>
          </p:cNvSpPr>
          <p:nvPr>
            <p:ph idx="1"/>
          </p:nvPr>
        </p:nvSpPr>
        <p:spPr/>
        <p:txBody>
          <a:bodyPr/>
          <a:lstStyle/>
          <a:p>
            <a:pPr lvl="1"/>
            <a:r>
              <a:rPr lang="en-US" dirty="0" smtClean="0">
                <a:solidFill>
                  <a:srgbClr val="00B050"/>
                </a:solidFill>
                <a:latin typeface="Arial Black" pitchFamily="34" charset="0"/>
              </a:rPr>
              <a:t>Read all directions thoroughly before beginning.</a:t>
            </a:r>
            <a:endParaRPr lang="en-US" sz="2400" dirty="0" smtClean="0">
              <a:solidFill>
                <a:srgbClr val="00B050"/>
              </a:solidFill>
              <a:latin typeface="Arial Black" pitchFamily="34" charset="0"/>
            </a:endParaRPr>
          </a:p>
          <a:p>
            <a:pPr lvl="1"/>
            <a:r>
              <a:rPr lang="en-US" dirty="0" smtClean="0">
                <a:solidFill>
                  <a:srgbClr val="00B050"/>
                </a:solidFill>
                <a:latin typeface="Arial Black" pitchFamily="34" charset="0"/>
              </a:rPr>
              <a:t>Gather all needed equipment and ingredients.</a:t>
            </a:r>
            <a:endParaRPr lang="en-US" sz="2400" dirty="0" smtClean="0">
              <a:solidFill>
                <a:srgbClr val="00B050"/>
              </a:solidFill>
              <a:latin typeface="Arial Black" pitchFamily="34" charset="0"/>
            </a:endParaRPr>
          </a:p>
          <a:p>
            <a:pPr lvl="1"/>
            <a:r>
              <a:rPr lang="en-US" dirty="0" smtClean="0">
                <a:solidFill>
                  <a:srgbClr val="00B050"/>
                </a:solidFill>
                <a:latin typeface="Arial Black" pitchFamily="34" charset="0"/>
              </a:rPr>
              <a:t>Preheat and/or complete other pre-preparation steps.</a:t>
            </a:r>
            <a:endParaRPr lang="en-US" sz="2400" dirty="0" smtClean="0">
              <a:solidFill>
                <a:srgbClr val="00B050"/>
              </a:solidFill>
              <a:latin typeface="Arial Black" pitchFamily="34" charset="0"/>
            </a:endParaRPr>
          </a:p>
          <a:p>
            <a:pPr lvl="1"/>
            <a:r>
              <a:rPr lang="en-US" dirty="0" smtClean="0">
                <a:solidFill>
                  <a:srgbClr val="00B050"/>
                </a:solidFill>
                <a:latin typeface="Arial Black" pitchFamily="34" charset="0"/>
              </a:rPr>
              <a:t>Follow directions step by step.</a:t>
            </a:r>
            <a:endParaRPr lang="en-US" sz="2400" dirty="0" smtClean="0">
              <a:solidFill>
                <a:srgbClr val="00B050"/>
              </a:solidFill>
              <a:latin typeface="Arial Black" pitchFamily="34" charset="0"/>
            </a:endParaRP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solidFill>
                  <a:srgbClr val="002060"/>
                </a:solidFill>
                <a:latin typeface="Arial Black" pitchFamily="34" charset="0"/>
              </a:rPr>
              <a:t/>
            </a:r>
            <a:br>
              <a:rPr lang="en-US" dirty="0" smtClean="0">
                <a:solidFill>
                  <a:srgbClr val="002060"/>
                </a:solidFill>
                <a:latin typeface="Arial Black" pitchFamily="34" charset="0"/>
              </a:rPr>
            </a:br>
            <a:r>
              <a:rPr lang="en-US" dirty="0" smtClean="0">
                <a:solidFill>
                  <a:srgbClr val="002060"/>
                </a:solidFill>
                <a:latin typeface="Arial Black" pitchFamily="34" charset="0"/>
              </a:rPr>
              <a:t>How to adjust a recipe.</a:t>
            </a:r>
            <a:br>
              <a:rPr lang="en-US" dirty="0" smtClean="0">
                <a:solidFill>
                  <a:srgbClr val="002060"/>
                </a:solidFill>
                <a:latin typeface="Arial Black" pitchFamily="34" charset="0"/>
              </a:rPr>
            </a:br>
            <a:endParaRPr lang="en-US" dirty="0">
              <a:solidFill>
                <a:srgbClr val="002060"/>
              </a:solidFill>
              <a:latin typeface="Arial Black" pitchFamily="34" charset="0"/>
            </a:endParaRPr>
          </a:p>
        </p:txBody>
      </p:sp>
      <p:sp>
        <p:nvSpPr>
          <p:cNvPr id="3" name="Content Placeholder 2"/>
          <p:cNvSpPr>
            <a:spLocks noGrp="1"/>
          </p:cNvSpPr>
          <p:nvPr>
            <p:ph idx="1"/>
          </p:nvPr>
        </p:nvSpPr>
        <p:spPr>
          <a:xfrm>
            <a:off x="0" y="1295400"/>
            <a:ext cx="9144000" cy="5715000"/>
          </a:xfrm>
        </p:spPr>
        <p:txBody>
          <a:bodyPr>
            <a:normAutofit/>
          </a:bodyPr>
          <a:lstStyle/>
          <a:p>
            <a:pPr lvl="1"/>
            <a:r>
              <a:rPr lang="en-US" sz="2400" dirty="0" smtClean="0">
                <a:solidFill>
                  <a:srgbClr val="00B050"/>
                </a:solidFill>
                <a:latin typeface="Arial Black" pitchFamily="34" charset="0"/>
              </a:rPr>
              <a:t>When changing the yield of a recipe, use the measuring equivalents to figure the adjusted amounts of each ingredient before you begin cooking. Write the adjusted amounts on your recipe so you will remember them as you work.</a:t>
            </a:r>
          </a:p>
          <a:p>
            <a:pPr lvl="1"/>
            <a:endParaRPr lang="en-US" sz="2400" dirty="0" smtClean="0">
              <a:solidFill>
                <a:srgbClr val="00B050"/>
              </a:solidFill>
              <a:latin typeface="Arial Black" pitchFamily="34" charset="0"/>
            </a:endParaRPr>
          </a:p>
          <a:p>
            <a:pPr lvl="1"/>
            <a:r>
              <a:rPr lang="en-US" sz="2400" dirty="0" smtClean="0">
                <a:solidFill>
                  <a:srgbClr val="00B050"/>
                </a:solidFill>
                <a:latin typeface="Arial Black" pitchFamily="34" charset="0"/>
              </a:rPr>
              <a:t>To adjust recipes you want to use the following formula:</a:t>
            </a:r>
          </a:p>
          <a:p>
            <a:pPr lvl="2"/>
            <a:r>
              <a:rPr lang="en-US" dirty="0" smtClean="0">
                <a:solidFill>
                  <a:srgbClr val="FFC000"/>
                </a:solidFill>
                <a:latin typeface="Arial Black" pitchFamily="34" charset="0"/>
              </a:rPr>
              <a:t>Want/yield = multiplying factor</a:t>
            </a:r>
          </a:p>
          <a:p>
            <a:pPr lvl="2"/>
            <a:endParaRPr lang="en-US" dirty="0" smtClean="0">
              <a:solidFill>
                <a:srgbClr val="FFC000"/>
              </a:solidFill>
              <a:latin typeface="Arial Black" pitchFamily="34" charset="0"/>
            </a:endParaRPr>
          </a:p>
          <a:p>
            <a:pPr lvl="1"/>
            <a:r>
              <a:rPr lang="en-US" sz="2400" dirty="0" smtClean="0">
                <a:solidFill>
                  <a:srgbClr val="00B050"/>
                </a:solidFill>
                <a:latin typeface="Arial Black" pitchFamily="34" charset="0"/>
              </a:rPr>
              <a:t>Take the multiplying factor and multiply it by each ingredient amount</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solidFill>
                  <a:srgbClr val="002060"/>
                </a:solidFill>
                <a:latin typeface="Arial Black" pitchFamily="34" charset="0"/>
              </a:rPr>
              <a:t/>
            </a:r>
            <a:br>
              <a:rPr lang="en-US" b="1" dirty="0" smtClean="0">
                <a:solidFill>
                  <a:srgbClr val="002060"/>
                </a:solidFill>
                <a:latin typeface="Arial Black" pitchFamily="34" charset="0"/>
              </a:rPr>
            </a:br>
            <a:r>
              <a:rPr lang="en-US" b="1" dirty="0" smtClean="0">
                <a:solidFill>
                  <a:srgbClr val="002060"/>
                </a:solidFill>
                <a:latin typeface="Arial Black" pitchFamily="34" charset="0"/>
              </a:rPr>
              <a:t>Measuring Ingredients</a:t>
            </a:r>
            <a:r>
              <a:rPr lang="en-US" dirty="0" smtClean="0"/>
              <a:t/>
            </a:r>
            <a:br>
              <a:rPr lang="en-US" dirty="0" smtClean="0"/>
            </a:br>
            <a:endParaRPr lang="en-US" dirty="0"/>
          </a:p>
        </p:txBody>
      </p:sp>
      <p:sp>
        <p:nvSpPr>
          <p:cNvPr id="3" name="Content Placeholder 2"/>
          <p:cNvSpPr>
            <a:spLocks noGrp="1"/>
          </p:cNvSpPr>
          <p:nvPr>
            <p:ph idx="1"/>
          </p:nvPr>
        </p:nvSpPr>
        <p:spPr>
          <a:xfrm>
            <a:off x="0" y="1219200"/>
            <a:ext cx="9144000" cy="5638800"/>
          </a:xfrm>
        </p:spPr>
        <p:txBody>
          <a:bodyPr>
            <a:normAutofit fontScale="77500" lnSpcReduction="20000"/>
          </a:bodyPr>
          <a:lstStyle/>
          <a:p>
            <a:pPr lvl="0"/>
            <a:r>
              <a:rPr lang="en-US" u="sng" dirty="0" smtClean="0">
                <a:solidFill>
                  <a:srgbClr val="FFC000"/>
                </a:solidFill>
                <a:latin typeface="Arial Black" pitchFamily="34" charset="0"/>
              </a:rPr>
              <a:t>Dry Ingredients</a:t>
            </a:r>
            <a:r>
              <a:rPr lang="en-US" dirty="0" smtClean="0">
                <a:solidFill>
                  <a:srgbClr val="00B050"/>
                </a:solidFill>
                <a:latin typeface="Arial Black" pitchFamily="34" charset="0"/>
              </a:rPr>
              <a:t>: Spoon ingredient into measuring cup until it is overfilled. (When measuring brown sugar, pack it into the measuring cup with the back of the spoon.) Use a straight-edge spatula to level off any excess. </a:t>
            </a:r>
          </a:p>
          <a:p>
            <a:pPr>
              <a:buNone/>
            </a:pPr>
            <a:r>
              <a:rPr lang="en-US" dirty="0" smtClean="0">
                <a:solidFill>
                  <a:srgbClr val="00B050"/>
                </a:solidFill>
                <a:latin typeface="Arial Black" pitchFamily="34" charset="0"/>
              </a:rPr>
              <a:t> </a:t>
            </a:r>
          </a:p>
          <a:p>
            <a:pPr lvl="0"/>
            <a:r>
              <a:rPr lang="en-US" u="sng" dirty="0" smtClean="0">
                <a:solidFill>
                  <a:srgbClr val="FFC000"/>
                </a:solidFill>
                <a:latin typeface="Arial Black" pitchFamily="34" charset="0"/>
              </a:rPr>
              <a:t>Liquid Ingredients</a:t>
            </a:r>
            <a:r>
              <a:rPr lang="en-US" dirty="0" smtClean="0">
                <a:solidFill>
                  <a:srgbClr val="00B050"/>
                </a:solidFill>
                <a:latin typeface="Arial Black" pitchFamily="34" charset="0"/>
              </a:rPr>
              <a:t>: Set a liquid measuring cup on a flat surface. Bend down so the desired measurement marking is at eye level. Slowly pour the ingredient into the measuring cup until it reaches the mark for the desired amount.</a:t>
            </a:r>
          </a:p>
          <a:p>
            <a:pPr>
              <a:buNone/>
            </a:pPr>
            <a:r>
              <a:rPr lang="en-US" dirty="0" smtClean="0">
                <a:solidFill>
                  <a:srgbClr val="00B050"/>
                </a:solidFill>
                <a:latin typeface="Arial Black" pitchFamily="34" charset="0"/>
              </a:rPr>
              <a:t> </a:t>
            </a:r>
          </a:p>
          <a:p>
            <a:pPr lvl="0"/>
            <a:r>
              <a:rPr lang="en-US" u="sng" dirty="0" smtClean="0">
                <a:solidFill>
                  <a:srgbClr val="FFC000"/>
                </a:solidFill>
                <a:latin typeface="Arial Black" pitchFamily="34" charset="0"/>
              </a:rPr>
              <a:t>Fat Ingredients</a:t>
            </a:r>
            <a:r>
              <a:rPr lang="en-US" dirty="0" smtClean="0">
                <a:solidFill>
                  <a:srgbClr val="00B050"/>
                </a:solidFill>
                <a:latin typeface="Arial Black" pitchFamily="34" charset="0"/>
              </a:rPr>
              <a:t>: Use a rubber spatula to press fats into a dry measuring cup, making sure to eliminate any air pockets. Overfill the measuring cup. Level it with a straight-edged spatula.</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rial Black" pitchFamily="34" charset="0"/>
              </a:rPr>
              <a:t>QUESTIONS</a:t>
            </a:r>
            <a:endParaRPr lang="en-US" dirty="0">
              <a:solidFill>
                <a:srgbClr val="002060"/>
              </a:solidFill>
              <a:latin typeface="Arial Black" pitchFamily="34" charset="0"/>
            </a:endParaRPr>
          </a:p>
        </p:txBody>
      </p:sp>
      <p:pic>
        <p:nvPicPr>
          <p:cNvPr id="1026" name="Picture 2" descr="http://ts3.mm.bing.net/th?id=H.4523013771035294&amp;pid=15.1"/>
          <p:cNvPicPr>
            <a:picLocks noChangeAspect="1" noChangeArrowheads="1"/>
          </p:cNvPicPr>
          <p:nvPr/>
        </p:nvPicPr>
        <p:blipFill>
          <a:blip r:embed="rId2" cstate="print"/>
          <a:srcRect/>
          <a:stretch>
            <a:fillRect/>
          </a:stretch>
        </p:blipFill>
        <p:spPr bwMode="auto">
          <a:xfrm>
            <a:off x="1752600" y="1447800"/>
            <a:ext cx="5715000" cy="48006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359</Words>
  <Application>Microsoft Office PowerPoint</Application>
  <PresentationFormat>On-screen Show (4:3)</PresentationFormat>
  <Paragraphs>50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Creative Foods</vt:lpstr>
      <vt:lpstr>Toad - in - the - Hole</vt:lpstr>
      <vt:lpstr>Exam Review</vt:lpstr>
      <vt:lpstr>Let’s Review</vt:lpstr>
      <vt:lpstr> What is a recipe?  </vt:lpstr>
      <vt:lpstr> What is included in a recipe?  </vt:lpstr>
      <vt:lpstr> How to use a recipe. </vt:lpstr>
      <vt:lpstr> How to adjust a recipe. </vt:lpstr>
      <vt:lpstr> Measuring Ingredients </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Happy Monday  Creative Foods</dc:title>
  <dc:creator>Makuta</dc:creator>
  <cp:lastModifiedBy>Makuta</cp:lastModifiedBy>
  <cp:revision>9</cp:revision>
  <dcterms:created xsi:type="dcterms:W3CDTF">2013-02-24T23:10:43Z</dcterms:created>
  <dcterms:modified xsi:type="dcterms:W3CDTF">2013-02-28T01:57:36Z</dcterms:modified>
</cp:coreProperties>
</file>