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.xml" ContentType="application/vnd.openxmlformats-officedocument.presentationml.slide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2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87" r:id="rId1"/>
    <p:sldMasterId id="2147483751" r:id="rId2"/>
    <p:sldMasterId id="2147484002" r:id="rId3"/>
  </p:sldMasterIdLst>
  <p:notesMasterIdLst>
    <p:notesMasterId r:id="rId27"/>
  </p:notesMasterIdLst>
  <p:handoutMasterIdLst>
    <p:handoutMasterId r:id="rId28"/>
  </p:handoutMasterIdLst>
  <p:sldIdLst>
    <p:sldId id="995" r:id="rId4"/>
    <p:sldId id="996" r:id="rId5"/>
    <p:sldId id="997" r:id="rId6"/>
    <p:sldId id="998" r:id="rId7"/>
    <p:sldId id="999" r:id="rId8"/>
    <p:sldId id="1000" r:id="rId9"/>
    <p:sldId id="1001" r:id="rId10"/>
    <p:sldId id="1002" r:id="rId11"/>
    <p:sldId id="1003" r:id="rId12"/>
    <p:sldId id="1004" r:id="rId13"/>
    <p:sldId id="1005" r:id="rId14"/>
    <p:sldId id="1006" r:id="rId15"/>
    <p:sldId id="1007" r:id="rId16"/>
    <p:sldId id="987" r:id="rId17"/>
    <p:sldId id="1010" r:id="rId18"/>
    <p:sldId id="1011" r:id="rId19"/>
    <p:sldId id="1016" r:id="rId20"/>
    <p:sldId id="1017" r:id="rId21"/>
    <p:sldId id="1018" r:id="rId22"/>
    <p:sldId id="1019" r:id="rId23"/>
    <p:sldId id="1020" r:id="rId24"/>
    <p:sldId id="1008" r:id="rId25"/>
    <p:sldId id="1009" r:id="rId26"/>
  </p:sldIdLst>
  <p:sldSz cx="9144000" cy="7315200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339966"/>
    <a:srgbClr val="008080"/>
    <a:srgbClr val="FF9900"/>
    <a:srgbClr val="FF0000"/>
    <a:srgbClr val="3333CC"/>
    <a:srgbClr val="CC6600"/>
    <a:srgbClr val="FF66FF"/>
    <a:srgbClr val="3333FF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3" autoAdjust="0"/>
    <p:restoredTop sz="94221" autoAdjust="0"/>
  </p:normalViewPr>
  <p:slideViewPr>
    <p:cSldViewPr>
      <p:cViewPr varScale="1">
        <p:scale>
          <a:sx n="66" d="100"/>
          <a:sy n="66" d="100"/>
        </p:scale>
        <p:origin x="-522" y="-102"/>
      </p:cViewPr>
      <p:guideLst>
        <p:guide orient="horz" pos="230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2850" y="-108"/>
      </p:cViewPr>
      <p:guideLst>
        <p:guide orient="horz" pos="2927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customXml" Target="../customXml/item2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 w="12699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927" tIns="45966" rIns="91927" bIns="45966" numCol="1" anchor="t" anchorCtr="0" compatLnSpc="1">
            <a:prstTxWarp prst="textNoShape">
              <a:avLst/>
            </a:prstTxWarp>
          </a:bodyPr>
          <a:lstStyle>
            <a:lvl1pPr defTabSz="920750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85775"/>
          </a:xfrm>
          <a:prstGeom prst="rect">
            <a:avLst/>
          </a:prstGeom>
          <a:noFill/>
          <a:ln w="12699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927" tIns="45966" rIns="91927" bIns="45966" numCol="1" anchor="t" anchorCtr="0" compatLnSpc="1">
            <a:prstTxWarp prst="textNoShape">
              <a:avLst/>
            </a:prstTxWarp>
          </a:bodyPr>
          <a:lstStyle>
            <a:lvl1pPr algn="r" defTabSz="920750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0625"/>
            <a:ext cx="2971800" cy="485775"/>
          </a:xfrm>
          <a:prstGeom prst="rect">
            <a:avLst/>
          </a:prstGeom>
          <a:noFill/>
          <a:ln w="12699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927" tIns="45966" rIns="91927" bIns="45966" numCol="1" anchor="b" anchorCtr="0" compatLnSpc="1">
            <a:prstTxWarp prst="textNoShape">
              <a:avLst/>
            </a:prstTxWarp>
          </a:bodyPr>
          <a:lstStyle>
            <a:lvl1pPr defTabSz="920750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10625"/>
            <a:ext cx="2971800" cy="485775"/>
          </a:xfrm>
          <a:prstGeom prst="rect">
            <a:avLst/>
          </a:prstGeom>
          <a:noFill/>
          <a:ln w="12699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927" tIns="45966" rIns="91927" bIns="45966" numCol="1" anchor="b" anchorCtr="0" compatLnSpc="1">
            <a:prstTxWarp prst="textNoShape">
              <a:avLst/>
            </a:prstTxWarp>
          </a:bodyPr>
          <a:lstStyle>
            <a:lvl1pPr algn="r" defTabSz="920750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9B862953-D881-4BD0-8307-946FA2E27C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0389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38351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0950" y="698500"/>
            <a:ext cx="4356100" cy="34861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591" y="4416426"/>
            <a:ext cx="5486400" cy="41814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979" tIns="45989" rIns="91979" bIns="45989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275" y="1066801"/>
            <a:ext cx="8229600" cy="457200"/>
          </a:xfrm>
        </p:spPr>
        <p:txBody>
          <a:bodyPr/>
          <a:lstStyle>
            <a:lvl1pPr>
              <a:defRPr sz="24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229600" cy="4524375"/>
          </a:xfrm>
        </p:spPr>
        <p:txBody>
          <a:bodyPr/>
          <a:lstStyle>
            <a:lvl1pPr>
              <a:defRPr baseline="0"/>
            </a:lvl1pPr>
            <a:lvl2pPr>
              <a:buClr>
                <a:schemeClr val="bg1">
                  <a:lumMod val="85000"/>
                </a:schemeClr>
              </a:buClr>
              <a:buFont typeface="Wingdings 2" pitchFamily="18" charset="2"/>
              <a:buChar char=""/>
              <a:defRPr baseline="0"/>
            </a:lvl2pPr>
            <a:lvl3pPr>
              <a:buClr>
                <a:schemeClr val="bg1">
                  <a:lumMod val="85000"/>
                </a:schemeClr>
              </a:buClr>
              <a:buFont typeface="Arial" pitchFamily="34" charset="0"/>
              <a:buChar char="▬"/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  <a:p>
            <a:pPr lvl="2"/>
            <a:r>
              <a:rPr lang="en-US" dirty="0" smtClean="0"/>
              <a:t> 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700588"/>
            <a:ext cx="7772400" cy="14525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100388"/>
            <a:ext cx="7772400" cy="16002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8275" y="2097088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9275" y="2097088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3688"/>
            <a:ext cx="822960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36713"/>
            <a:ext cx="4040188" cy="682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19338"/>
            <a:ext cx="4040188" cy="42148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36713"/>
            <a:ext cx="4041775" cy="682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19338"/>
            <a:ext cx="4041775" cy="42148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363663"/>
            <a:ext cx="7864475" cy="6572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0513"/>
            <a:ext cx="3008313" cy="12398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90513"/>
            <a:ext cx="5111750" cy="62436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30350"/>
            <a:ext cx="3008313" cy="50038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121275"/>
            <a:ext cx="5486400" cy="6032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54050"/>
            <a:ext cx="5486400" cy="43894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724525"/>
            <a:ext cx="5486400" cy="8588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40475" y="1363663"/>
            <a:ext cx="20574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8275" y="1363663"/>
            <a:ext cx="60198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315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8373"/>
            <a:ext cx="8961120" cy="7109291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345441" y="3138776"/>
            <a:ext cx="7147931" cy="2628053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3140943"/>
            <a:ext cx="1190348" cy="262371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345769"/>
            <a:ext cx="910224" cy="2214067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4" y="3259329"/>
            <a:ext cx="6947845" cy="2395050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933619"/>
            <a:ext cx="762000" cy="48768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1822" y="4863228"/>
            <a:ext cx="6755166" cy="708658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348736"/>
            <a:ext cx="6760868" cy="2216235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958080"/>
            <a:ext cx="6553200" cy="48768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442169"/>
            <a:ext cx="6629400" cy="130048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315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8373"/>
            <a:ext cx="8961120" cy="7109291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4/12/2016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3142827"/>
            <a:ext cx="8265160" cy="2628053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251200"/>
            <a:ext cx="8033800" cy="2395050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413760"/>
            <a:ext cx="7696200" cy="138176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844289"/>
            <a:ext cx="7818120" cy="708658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914678"/>
            <a:ext cx="7696200" cy="5587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8" y="3332480"/>
            <a:ext cx="7817599" cy="2216235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35597"/>
            <a:ext cx="8260672" cy="11087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833676"/>
            <a:ext cx="4038600" cy="47012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33676"/>
            <a:ext cx="4038600" cy="47012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35597"/>
            <a:ext cx="8260672" cy="110872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837267"/>
            <a:ext cx="4040188" cy="68241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600960"/>
            <a:ext cx="4040188" cy="393361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837267"/>
            <a:ext cx="4041775" cy="68241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600960"/>
            <a:ext cx="4041775" cy="393361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7315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8373"/>
            <a:ext cx="8961120" cy="7109291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7315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8373"/>
            <a:ext cx="8961120" cy="7109291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31520"/>
            <a:ext cx="4572000" cy="560832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0034" y="1606093"/>
            <a:ext cx="2716566" cy="3758387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751970"/>
            <a:ext cx="2483254" cy="3449950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3169920"/>
            <a:ext cx="2298634" cy="186944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849933"/>
            <a:ext cx="2298634" cy="1271061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7315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8373"/>
            <a:ext cx="8961120" cy="7109291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62866"/>
            <a:ext cx="7772400" cy="4620335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4/12/2016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685800" y="5283200"/>
            <a:ext cx="7772400" cy="146304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2000" y="5364480"/>
            <a:ext cx="7600765" cy="128311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914400" y="6014720"/>
            <a:ext cx="7328514" cy="481809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413248"/>
            <a:ext cx="7946136" cy="1170432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6033660"/>
            <a:ext cx="7244736" cy="428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445760"/>
            <a:ext cx="7328514" cy="55791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43840"/>
            <a:ext cx="1859280" cy="6530810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6" y="374837"/>
            <a:ext cx="1672235" cy="6268818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8" y="421789"/>
            <a:ext cx="1485531" cy="61749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06400"/>
            <a:ext cx="6172200" cy="617728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2133600"/>
            <a:ext cx="82296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   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pic>
        <p:nvPicPr>
          <p:cNvPr id="1028" name="Picture 19" descr="PED Header"/>
          <p:cNvPicPr>
            <a:picLocks noChangeAspect="1" noChangeArrowheads="1"/>
          </p:cNvPicPr>
          <p:nvPr userDrawn="1"/>
        </p:nvPicPr>
        <p:blipFill>
          <a:blip r:embed="rId1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0"/>
            <a:ext cx="2743200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8836" name="Rectangle 4"/>
          <p:cNvSpPr>
            <a:spLocks noChangeArrowheads="1"/>
          </p:cNvSpPr>
          <p:nvPr/>
        </p:nvSpPr>
        <p:spPr bwMode="auto">
          <a:xfrm>
            <a:off x="0" y="1590675"/>
            <a:ext cx="9144000" cy="6699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400" b="1">
                <a:cs typeface="Arial" charset="0"/>
              </a:rPr>
              <a:t> </a:t>
            </a:r>
          </a:p>
          <a:p>
            <a:pPr eaLnBrk="0" hangingPunct="0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888837" name="Rectangle 5"/>
          <p:cNvSpPr>
            <a:spLocks noChangeArrowheads="1"/>
          </p:cNvSpPr>
          <p:nvPr/>
        </p:nvSpPr>
        <p:spPr bwMode="auto">
          <a:xfrm>
            <a:off x="0" y="1766888"/>
            <a:ext cx="9144000" cy="5778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endParaRPr lang="en-US" sz="1400" b="1">
              <a:cs typeface="Arial" charset="0"/>
            </a:endParaRPr>
          </a:p>
          <a:p>
            <a:pPr eaLnBrk="0" hangingPunct="0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888838" name="Rectangle 6"/>
          <p:cNvSpPr>
            <a:spLocks noChangeArrowheads="1"/>
          </p:cNvSpPr>
          <p:nvPr/>
        </p:nvSpPr>
        <p:spPr bwMode="auto">
          <a:xfrm>
            <a:off x="0" y="2382838"/>
            <a:ext cx="9144000" cy="6699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1400" b="1">
              <a:cs typeface="Arial" charset="0"/>
            </a:endParaRPr>
          </a:p>
          <a:p>
            <a:pPr eaLnBrk="0" hangingPunct="0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888839" name="Rectangle 7"/>
          <p:cNvSpPr>
            <a:spLocks noChangeArrowheads="1"/>
          </p:cNvSpPr>
          <p:nvPr/>
        </p:nvSpPr>
        <p:spPr bwMode="auto">
          <a:xfrm>
            <a:off x="0" y="3097213"/>
            <a:ext cx="9144000" cy="5778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>
            <a:spAutoFit/>
          </a:bodyPr>
          <a:lstStyle/>
          <a:p>
            <a:pPr algn="ctr" eaLnBrk="0" hangingPunct="0">
              <a:defRPr/>
            </a:pPr>
            <a:endParaRPr lang="en-US" sz="1400" b="1">
              <a:cs typeface="Times New Roman" pitchFamily="18" charset="0"/>
            </a:endParaRPr>
          </a:p>
          <a:p>
            <a:pPr eaLnBrk="0" hangingPunct="0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888840" name="Rectangle 8"/>
          <p:cNvSpPr>
            <a:spLocks noChangeArrowheads="1"/>
          </p:cNvSpPr>
          <p:nvPr/>
        </p:nvSpPr>
        <p:spPr bwMode="auto">
          <a:xfrm>
            <a:off x="0" y="3713163"/>
            <a:ext cx="9144000" cy="8826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400" b="1">
                <a:cs typeface="Times New Roman" pitchFamily="18" charset="0"/>
              </a:rPr>
              <a:t/>
            </a:r>
            <a:br>
              <a:rPr lang="en-US" sz="1400" b="1">
                <a:cs typeface="Times New Roman" pitchFamily="18" charset="0"/>
              </a:rPr>
            </a:br>
            <a:endParaRPr lang="en-US" sz="1400" b="1">
              <a:cs typeface="Times New Roman" pitchFamily="18" charset="0"/>
            </a:endParaRPr>
          </a:p>
          <a:p>
            <a:pPr eaLnBrk="0" hangingPunct="0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888842" name="Rectangle 10"/>
          <p:cNvSpPr>
            <a:spLocks noChangeArrowheads="1"/>
          </p:cNvSpPr>
          <p:nvPr/>
        </p:nvSpPr>
        <p:spPr bwMode="auto">
          <a:xfrm>
            <a:off x="0" y="5402263"/>
            <a:ext cx="9144000" cy="625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tabLst>
                <a:tab pos="2743200" algn="ctr"/>
                <a:tab pos="5486400" algn="r"/>
              </a:tabLst>
              <a:defRPr/>
            </a:pPr>
            <a:r>
              <a:rPr lang="en-US" sz="1100">
                <a:cs typeface="Arial" charset="0"/>
              </a:rPr>
              <a:t> </a:t>
            </a:r>
          </a:p>
          <a:p>
            <a:pPr eaLnBrk="0" hangingPunct="0">
              <a:tabLst>
                <a:tab pos="2743200" algn="ctr"/>
                <a:tab pos="5486400" algn="r"/>
              </a:tabLst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888843" name="Text Box 11"/>
          <p:cNvSpPr txBox="1">
            <a:spLocks noChangeArrowheads="1"/>
          </p:cNvSpPr>
          <p:nvPr/>
        </p:nvSpPr>
        <p:spPr bwMode="auto">
          <a:xfrm>
            <a:off x="4335463" y="6940550"/>
            <a:ext cx="1841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endParaRPr lang="en-US" i="1">
              <a:latin typeface="Times New Roman" pitchFamily="18" charset="0"/>
            </a:endParaRPr>
          </a:p>
        </p:txBody>
      </p:sp>
      <p:sp>
        <p:nvSpPr>
          <p:cNvPr id="103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199" y="1363663"/>
            <a:ext cx="8153401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9" name="Rectangle 1032"/>
          <p:cNvSpPr>
            <a:spLocks noChangeArrowheads="1"/>
          </p:cNvSpPr>
          <p:nvPr userDrawn="1"/>
        </p:nvSpPr>
        <p:spPr bwMode="auto">
          <a:xfrm>
            <a:off x="142875" y="115888"/>
            <a:ext cx="8882063" cy="7096125"/>
          </a:xfrm>
          <a:prstGeom prst="rect">
            <a:avLst/>
          </a:prstGeom>
          <a:noFill/>
          <a:ln w="101600" cmpd="tri">
            <a:solidFill>
              <a:srgbClr val="3366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7" r:id="rId8"/>
    <p:sldLayoutId id="2147483795" r:id="rId9"/>
    <p:sldLayoutId id="2147483796" r:id="rId10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accent1">
              <a:lumMod val="50000"/>
            </a:schemeClr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0000"/>
        </a:spcBef>
        <a:spcAft>
          <a:spcPct val="0"/>
        </a:spcAft>
        <a:buClr>
          <a:schemeClr val="accent5">
            <a:lumMod val="50000"/>
          </a:schemeClr>
        </a:buClr>
        <a:buSzPct val="100000"/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96600"/>
        </a:buClr>
        <a:buChar char="•"/>
        <a:defRPr sz="2200">
          <a:solidFill>
            <a:schemeClr val="tx1"/>
          </a:solidFill>
          <a:latin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996600"/>
        </a:buClr>
        <a:buSzPct val="100000"/>
        <a:buFont typeface="Arial" pitchFamily="34" charset="0"/>
        <a:buChar char="▬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6600"/>
        </a:buClr>
        <a:buChar char="•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996600"/>
        </a:buClr>
        <a:buChar char="•"/>
        <a:defRPr sz="1600">
          <a:solidFill>
            <a:schemeClr val="tx1"/>
          </a:solidFill>
          <a:latin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93688"/>
            <a:ext cx="8229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06563"/>
            <a:ext cx="8229600" cy="482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7315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8373"/>
            <a:ext cx="8961120" cy="7109291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69440"/>
            <a:ext cx="8229600" cy="46651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780107"/>
            <a:ext cx="213360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8B99C93-F56F-46AB-9EB8-53614A95B15F}" type="datetime1">
              <a:rPr lang="en-US" smtClean="0"/>
              <a:pPr/>
              <a:t>4/12/2016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780107"/>
            <a:ext cx="289560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780107"/>
            <a:ext cx="213360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74320" y="296710"/>
            <a:ext cx="8595360" cy="1414272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97720"/>
            <a:ext cx="8380520" cy="1193159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35597"/>
            <a:ext cx="8260672" cy="1108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" name="Picture 10" descr="PED Header"/>
          <p:cNvPicPr>
            <a:picLocks noChangeAspect="1" noChangeArrowheads="1"/>
          </p:cNvPicPr>
          <p:nvPr userDrawn="1"/>
        </p:nvPicPr>
        <p:blipFill>
          <a:blip r:embed="rId1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0"/>
            <a:ext cx="2743200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032"/>
          <p:cNvSpPr>
            <a:spLocks noChangeArrowheads="1"/>
          </p:cNvSpPr>
          <p:nvPr userDrawn="1"/>
        </p:nvSpPr>
        <p:spPr bwMode="auto">
          <a:xfrm>
            <a:off x="142875" y="115888"/>
            <a:ext cx="8882063" cy="7096125"/>
          </a:xfrm>
          <a:prstGeom prst="rect">
            <a:avLst/>
          </a:prstGeom>
          <a:noFill/>
          <a:ln w="101600" cmpd="tri">
            <a:solidFill>
              <a:srgbClr val="3366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04800"/>
            <a:ext cx="7315200" cy="6477000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Data Review </a:t>
            </a:r>
            <a:br>
              <a:rPr lang="en-US" cap="none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and Verification Process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Judith S. Harmon</a:t>
            </a:r>
            <a:br>
              <a:rPr lang="en-US" cap="none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Jennifer Nairne</a:t>
            </a:r>
            <a:br>
              <a:rPr lang="en-US" cap="none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Assessment, Accountability, and Evaluation Division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Stars </a:t>
            </a:r>
            <a:r>
              <a:rPr lang="en-US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Conference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Thursday April 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14, 2016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23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435597"/>
            <a:ext cx="5715000" cy="1108722"/>
          </a:xfrm>
        </p:spPr>
        <p:txBody>
          <a:bodyPr>
            <a:normAutofit/>
          </a:bodyPr>
          <a:lstStyle/>
          <a:p>
            <a:r>
              <a:rPr lang="en-US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Tests and Reports</a:t>
            </a:r>
            <a:endParaRPr lang="en-US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1752600"/>
            <a:ext cx="7779191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Graduation</a:t>
            </a:r>
          </a:p>
          <a:p>
            <a:r>
              <a:rPr lang="en-US" sz="2400" dirty="0" smtClean="0"/>
              <a:t>Quality of Education Survey</a:t>
            </a:r>
          </a:p>
          <a:p>
            <a:r>
              <a:rPr lang="en-US" sz="2400" dirty="0" smtClean="0"/>
              <a:t>School Based Assessment (SBA) Science</a:t>
            </a:r>
          </a:p>
          <a:p>
            <a:r>
              <a:rPr lang="en-US" sz="2400" dirty="0" smtClean="0"/>
              <a:t>School Based Assessment (SBA) Spanish Reading</a:t>
            </a:r>
          </a:p>
          <a:p>
            <a:r>
              <a:rPr lang="en-US" sz="2400" dirty="0" smtClean="0"/>
              <a:t>Access for ELLs</a:t>
            </a:r>
          </a:p>
          <a:p>
            <a:r>
              <a:rPr lang="en-US" sz="2400" dirty="0" smtClean="0"/>
              <a:t>PARCC</a:t>
            </a:r>
          </a:p>
          <a:p>
            <a:r>
              <a:rPr lang="en-US" sz="2400" dirty="0" smtClean="0"/>
              <a:t>NMAPA</a:t>
            </a:r>
          </a:p>
          <a:p>
            <a:r>
              <a:rPr lang="en-US" sz="2400" dirty="0" smtClean="0"/>
              <a:t>DIBELS</a:t>
            </a:r>
          </a:p>
          <a:p>
            <a:r>
              <a:rPr lang="en-US" sz="2400" dirty="0" smtClean="0"/>
              <a:t>End of Course Exams (</a:t>
            </a:r>
            <a:r>
              <a:rPr lang="en-US" sz="2400" dirty="0" err="1" smtClean="0"/>
              <a:t>EoC</a:t>
            </a:r>
            <a:r>
              <a:rPr lang="en-US" sz="2400" dirty="0" smtClean="0"/>
              <a:t>)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REPORTS</a:t>
            </a:r>
          </a:p>
          <a:p>
            <a:r>
              <a:rPr lang="en-US" sz="2400" dirty="0" smtClean="0"/>
              <a:t>School Grading</a:t>
            </a:r>
          </a:p>
          <a:p>
            <a:r>
              <a:rPr lang="en-US" sz="2400" dirty="0" smtClean="0"/>
              <a:t>District Report Card</a:t>
            </a:r>
          </a:p>
          <a:p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00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435597"/>
            <a:ext cx="5638800" cy="1108722"/>
          </a:xfrm>
        </p:spPr>
        <p:txBody>
          <a:bodyPr/>
          <a:lstStyle/>
          <a:p>
            <a:r>
              <a:rPr lang="en-US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Graduation</a:t>
            </a:r>
            <a:endParaRPr lang="en-US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286000"/>
            <a:ext cx="8336872" cy="4721013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Reports in SOAP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Consists of 4 Year Cohort Roster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Consolidated Outcome Report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Graduation Rates prepared by Accountability in January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800" b="0" dirty="0">
                <a:latin typeface="Arial" panose="020B0604020202020204" pitchFamily="34" charset="0"/>
                <a:cs typeface="Arial" panose="020B0604020202020204" pitchFamily="34" charset="0"/>
              </a:rPr>
              <a:t>Graduation Rates posted on PED website by February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3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60935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066799"/>
            <a:ext cx="7239000" cy="477519"/>
          </a:xfrm>
        </p:spPr>
        <p:txBody>
          <a:bodyPr>
            <a:normAutofit fontScale="90000"/>
          </a:bodyPr>
          <a:lstStyle/>
          <a:p>
            <a:r>
              <a:rPr lang="en-US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Quality of Education </a:t>
            </a: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urvey</a:t>
            </a:r>
            <a:endParaRPr lang="en-US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4</a:t>
            </a:fld>
            <a:endParaRPr kumimoji="0"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1752600"/>
            <a:ext cx="88392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 smtClean="0"/>
              <a:t>Mandated by New Mexico State Law – NMSA 22-2C-11D</a:t>
            </a:r>
          </a:p>
          <a:p>
            <a:endParaRPr lang="en-US" sz="28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 smtClean="0"/>
              <a:t>Parents provide feedback on child’s education</a:t>
            </a:r>
          </a:p>
          <a:p>
            <a:endParaRPr lang="en-US" sz="28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First ten questions required by state and set by </a:t>
            </a:r>
            <a:r>
              <a:rPr lang="en-US" sz="2800" dirty="0" smtClean="0"/>
              <a:t>PED</a:t>
            </a:r>
          </a:p>
          <a:p>
            <a:endParaRPr lang="en-US" sz="28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Five questions set by District School Boards </a:t>
            </a:r>
            <a:endParaRPr lang="en-US" sz="2800" dirty="0" smtClean="0"/>
          </a:p>
          <a:p>
            <a:r>
              <a:rPr lang="en-US" sz="2800" dirty="0"/>
              <a:t> </a:t>
            </a:r>
            <a:r>
              <a:rPr lang="en-US" sz="2800" dirty="0" smtClean="0"/>
              <a:t>  but NOT </a:t>
            </a:r>
            <a:r>
              <a:rPr lang="en-US" sz="2800" dirty="0"/>
              <a:t>required by the </a:t>
            </a:r>
            <a:r>
              <a:rPr lang="en-US" sz="2800" dirty="0" smtClean="0"/>
              <a:t>State</a:t>
            </a:r>
          </a:p>
          <a:p>
            <a:endParaRPr lang="en-US" sz="28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Last five questions developed by schools and </a:t>
            </a:r>
            <a:r>
              <a:rPr lang="en-US" sz="2800" dirty="0" smtClean="0"/>
              <a:t>teachers but NOT </a:t>
            </a:r>
            <a:r>
              <a:rPr lang="en-US" sz="2800" dirty="0"/>
              <a:t>required by the State</a:t>
            </a:r>
          </a:p>
          <a:p>
            <a:endParaRPr lang="en-US" sz="28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6504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156" y="1143000"/>
            <a:ext cx="8184472" cy="609600"/>
          </a:xfrm>
        </p:spPr>
        <p:txBody>
          <a:bodyPr>
            <a:normAutofit fontScale="90000"/>
          </a:bodyPr>
          <a:lstStyle/>
          <a:p>
            <a:r>
              <a:rPr lang="en-US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Quality of Education </a:t>
            </a: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urvey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(QES)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5</a:t>
            </a:fld>
            <a:endParaRPr kumimoji="0"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1752600"/>
            <a:ext cx="8028160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 smtClean="0"/>
              <a:t>Survey opens early January</a:t>
            </a:r>
          </a:p>
          <a:p>
            <a:endParaRPr lang="en-US" sz="28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 smtClean="0"/>
              <a:t>E-mails sent to Superintendents about opening</a:t>
            </a:r>
          </a:p>
          <a:p>
            <a:endParaRPr lang="en-US" sz="28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 smtClean="0"/>
              <a:t>Survey closes end of May</a:t>
            </a:r>
          </a:p>
          <a:p>
            <a:endParaRPr lang="en-US" sz="28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 smtClean="0"/>
              <a:t>Data review – contact districts missing QES</a:t>
            </a:r>
          </a:p>
          <a:p>
            <a:endParaRPr lang="en-US" sz="28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 smtClean="0"/>
              <a:t>Data validation form signed by Superintendent</a:t>
            </a:r>
          </a:p>
          <a:p>
            <a:r>
              <a:rPr lang="en-US" sz="2800" dirty="0" smtClean="0"/>
              <a:t>   and returned to PED – Accountability</a:t>
            </a:r>
          </a:p>
          <a:p>
            <a:endParaRPr lang="en-US" sz="28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 smtClean="0"/>
              <a:t>Results become part of the District Report Card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7329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435597"/>
            <a:ext cx="5638800" cy="110872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SBA </a:t>
            </a:r>
            <a:r>
              <a:rPr lang="en-US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Science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&amp; SBA </a:t>
            </a:r>
            <a:r>
              <a:rPr lang="en-US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Spanish Reading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6</a:t>
            </a:fld>
            <a:endParaRPr kumimoji="0"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1" y="1981200"/>
            <a:ext cx="88392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2015 SBA/HSGA replaced New Mexico High School Competency Exam (NMHSCE)</a:t>
            </a:r>
          </a:p>
          <a:p>
            <a:endParaRPr lang="en-US" sz="2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Proficiency required for graduation and teacher evaluation</a:t>
            </a:r>
          </a:p>
          <a:p>
            <a:endParaRPr lang="en-US" sz="2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Registration file sent to Measured Progress for SBA Science &amp; Spanish Reading</a:t>
            </a:r>
          </a:p>
          <a:p>
            <a:endParaRPr lang="en-US" sz="2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Student IDs and information provided by STARS</a:t>
            </a:r>
          </a:p>
          <a:p>
            <a:endParaRPr lang="en-US" sz="2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89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9900" y="609600"/>
            <a:ext cx="5715000" cy="1010918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SBA </a:t>
            </a: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Science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&amp; SBA </a:t>
            </a: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Spanish Reading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7</a:t>
            </a:fld>
            <a:endParaRPr kumimoji="0"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142999" y="2261436"/>
            <a:ext cx="7595028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Testing begins in March for SBA Science</a:t>
            </a:r>
          </a:p>
          <a:p>
            <a:endParaRPr lang="en-US" sz="2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Testing begins March for SBA Spanish Reading</a:t>
            </a:r>
          </a:p>
          <a:p>
            <a:endParaRPr lang="en-US" sz="2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Data review for SBA Spanish Reading is end of April</a:t>
            </a:r>
          </a:p>
          <a:p>
            <a:endParaRPr lang="en-US" sz="2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Data review for SBA Science is early May</a:t>
            </a:r>
          </a:p>
          <a:p>
            <a:endParaRPr lang="en-US" sz="2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Final data returned to PED end of June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4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048000" y="435597"/>
            <a:ext cx="5638800" cy="1108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76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435597"/>
            <a:ext cx="5486400" cy="1108722"/>
          </a:xfrm>
        </p:spPr>
        <p:txBody>
          <a:bodyPr/>
          <a:lstStyle/>
          <a:p>
            <a:r>
              <a:rPr lang="en-US" dirty="0" smtClean="0"/>
              <a:t>Access </a:t>
            </a:r>
            <a:r>
              <a:rPr lang="en-US" cap="none" dirty="0" smtClean="0"/>
              <a:t>for</a:t>
            </a:r>
            <a:r>
              <a:rPr lang="en-US" dirty="0" smtClean="0"/>
              <a:t> ELL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8</a:t>
            </a:fld>
            <a:endParaRPr kumimoji="0"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2209800"/>
            <a:ext cx="7162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Access for ELLs English Proficiency Exam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Assess development of English language proficiency K-12</a:t>
            </a:r>
          </a:p>
          <a:p>
            <a:endParaRPr lang="en-US" sz="2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Place student into proficiency levels by ELP standards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7300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435597"/>
            <a:ext cx="5410200" cy="1108722"/>
          </a:xfrm>
        </p:spPr>
        <p:txBody>
          <a:bodyPr/>
          <a:lstStyle/>
          <a:p>
            <a:r>
              <a:rPr lang="en-US" dirty="0" smtClean="0"/>
              <a:t>Access </a:t>
            </a:r>
            <a:r>
              <a:rPr lang="en-US" cap="none" dirty="0" smtClean="0"/>
              <a:t>for</a:t>
            </a:r>
            <a:r>
              <a:rPr lang="en-US" dirty="0" smtClean="0"/>
              <a:t> ELL</a:t>
            </a:r>
            <a:r>
              <a:rPr lang="en-US" cap="none" dirty="0"/>
              <a:t>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9</a:t>
            </a:fld>
            <a:endParaRPr kumimoji="0"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" y="2590800"/>
            <a:ext cx="84582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Develop label file in November</a:t>
            </a:r>
          </a:p>
          <a:p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Data review by Accountability - attach student IDs in April</a:t>
            </a:r>
          </a:p>
          <a:p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Cleaned and verified data into STARS for federal reporting by September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0963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435597"/>
            <a:ext cx="5715000" cy="1108722"/>
          </a:xfrm>
        </p:spPr>
        <p:txBody>
          <a:bodyPr>
            <a:normAutofit fontScale="90000"/>
          </a:bodyPr>
          <a:lstStyle/>
          <a:p>
            <a:r>
              <a:rPr lang="en-US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Partnership for Assessment of Readiness for College and Careers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(PARCC)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10</a:t>
            </a:fld>
            <a:endParaRPr kumimoji="0"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2362200"/>
            <a:ext cx="8912055" cy="40626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Replaced SBA Reading and Math as state assessment 14-15</a:t>
            </a:r>
          </a:p>
          <a:p>
            <a:endParaRPr lang="en-US" sz="2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Math and Reading Assessments for grades 3 - 11</a:t>
            </a:r>
          </a:p>
          <a:p>
            <a:endParaRPr lang="en-US" sz="2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Student registration file prepared in November (after 40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day)</a:t>
            </a:r>
          </a:p>
          <a:p>
            <a:endParaRPr lang="en-US" sz="2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Spring PARCC test window in April</a:t>
            </a:r>
          </a:p>
          <a:p>
            <a:endParaRPr lang="en-US" sz="2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Testing ends last week in April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400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0877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435597"/>
            <a:ext cx="5715000" cy="1108722"/>
          </a:xfrm>
        </p:spPr>
        <p:txBody>
          <a:bodyPr>
            <a:noAutofit/>
          </a:bodyPr>
          <a:lstStyle/>
          <a:p>
            <a:r>
              <a:rPr lang="en-US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Partnership for Assessment of Readiness for College and Careers (PARCC)</a:t>
            </a:r>
            <a:endParaRPr lang="en-US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11</a:t>
            </a:fld>
            <a:endParaRPr kumimoji="0"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2190875"/>
            <a:ext cx="8790804" cy="2492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PARCC summative to PED for data review end of May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PARCC summative to vendor for scores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Final PARCC summative file returned to PED by end of June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97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435597"/>
            <a:ext cx="5715000" cy="1108722"/>
          </a:xfrm>
        </p:spPr>
        <p:txBody>
          <a:bodyPr>
            <a:normAutofit fontScale="90000"/>
          </a:bodyPr>
          <a:lstStyle/>
          <a:p>
            <a:r>
              <a:rPr lang="en-US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New Mexico Alternative Performance Assessment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(NMAPA)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12</a:t>
            </a:fld>
            <a:endParaRPr kumimoji="0"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2438400"/>
            <a:ext cx="89154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NMAPA is for students with severe cognitive disabilities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Tests language arts, mathematics, science and social studies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Testing end of April to early May (two weeks)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NMAPA data arrives to PED June 30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94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435597"/>
            <a:ext cx="5715000" cy="1108722"/>
          </a:xfrm>
        </p:spPr>
        <p:txBody>
          <a:bodyPr>
            <a:normAutofit/>
          </a:bodyPr>
          <a:lstStyle/>
          <a:p>
            <a:r>
              <a:rPr lang="en-US" sz="32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Dynamic Indicators of Basic Early </a:t>
            </a:r>
            <a:r>
              <a:rPr lang="en-US" sz="3200" cap="none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32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iteracy </a:t>
            </a:r>
            <a:r>
              <a:rPr lang="en-US" sz="3200" cap="none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32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kills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(DIBELS)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13</a:t>
            </a:fld>
            <a:endParaRPr kumimoji="0"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2209800"/>
            <a:ext cx="8763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DIBELS is a reading test for K-3 grades</a:t>
            </a:r>
          </a:p>
          <a:p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Purpose to identify students at risk for reading difficulties</a:t>
            </a:r>
          </a:p>
          <a:p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Three assessment windows: beginning, middle, end of year</a:t>
            </a:r>
          </a:p>
          <a:p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Benchmarks: Well Below, Below, Benchmark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DIBELS data to PED at end of May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48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3"/>
          <p:cNvSpPr>
            <a:spLocks noGrp="1"/>
          </p:cNvSpPr>
          <p:nvPr>
            <p:ph type="title"/>
          </p:nvPr>
        </p:nvSpPr>
        <p:spPr>
          <a:xfrm>
            <a:off x="3657600" y="457200"/>
            <a:ext cx="4495800" cy="533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cap="none" dirty="0" smtClean="0"/>
              <a:t>Year at a Glance</a:t>
            </a:r>
            <a:endParaRPr lang="en-US" sz="3200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381875" y="6858000"/>
            <a:ext cx="365125" cy="28733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/>
            </a:pPr>
            <a:fld id="{8C95EB3F-E1D1-427D-B674-B803FA4CE774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51543" y="1875283"/>
            <a:ext cx="201256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858000" y="5105400"/>
            <a:ext cx="201256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724400" y="5105400"/>
            <a:ext cx="201256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590800" y="5105400"/>
            <a:ext cx="201256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57200" y="5105400"/>
            <a:ext cx="201256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8" name="Picture 8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858000" y="3505200"/>
            <a:ext cx="201256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10" name="Picture 10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4724397" y="3505200"/>
            <a:ext cx="201256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12" name="Picture 12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2591218" y="1905000"/>
            <a:ext cx="2011319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13" name="Picture 13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4723990" y="1905000"/>
            <a:ext cx="2012561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14" name="Picture 14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6858005" y="1905000"/>
            <a:ext cx="201256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15" name="Picture 15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457200" y="3505200"/>
            <a:ext cx="2012561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16" name="Picture 16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2590799" y="3505200"/>
            <a:ext cx="201256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Rounded Rectangle 25"/>
          <p:cNvSpPr/>
          <p:nvPr/>
        </p:nvSpPr>
        <p:spPr bwMode="auto">
          <a:xfrm>
            <a:off x="715879" y="2209800"/>
            <a:ext cx="1548063" cy="408623"/>
          </a:xfrm>
          <a:prstGeom prst="roundRect">
            <a:avLst/>
          </a:prstGeom>
          <a:solidFill>
            <a:srgbClr val="A573A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Graduation</a:t>
            </a:r>
          </a:p>
        </p:txBody>
      </p:sp>
      <p:sp>
        <p:nvSpPr>
          <p:cNvPr id="31" name="Rounded Rectangle 30"/>
          <p:cNvSpPr/>
          <p:nvPr/>
        </p:nvSpPr>
        <p:spPr bwMode="auto">
          <a:xfrm>
            <a:off x="4989094" y="3898231"/>
            <a:ext cx="1540042" cy="715089"/>
          </a:xfrm>
          <a:prstGeom prst="roundRect">
            <a:avLst/>
          </a:prstGeom>
          <a:solidFill>
            <a:srgbClr val="00B0F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A-F School Grading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ounded Rectangle 32"/>
          <p:cNvSpPr/>
          <p:nvPr/>
        </p:nvSpPr>
        <p:spPr bwMode="auto">
          <a:xfrm>
            <a:off x="7040880" y="2237874"/>
            <a:ext cx="1676400" cy="408623"/>
          </a:xfrm>
          <a:prstGeom prst="roundRect">
            <a:avLst/>
          </a:prstGeom>
          <a:solidFill>
            <a:srgbClr val="CC99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PARCC</a:t>
            </a:r>
          </a:p>
        </p:txBody>
      </p:sp>
      <p:sp>
        <p:nvSpPr>
          <p:cNvPr id="37" name="Rounded Rectangle 36"/>
          <p:cNvSpPr/>
          <p:nvPr/>
        </p:nvSpPr>
        <p:spPr bwMode="auto">
          <a:xfrm>
            <a:off x="4654516" y="6019800"/>
            <a:ext cx="2133600" cy="408623"/>
          </a:xfrm>
          <a:prstGeom prst="roundRect">
            <a:avLst/>
          </a:prstGeom>
          <a:solidFill>
            <a:srgbClr val="66003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bg1"/>
                </a:solidFill>
              </a:rPr>
              <a:t>LEA Report Card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5" name="5-Point Star 44"/>
          <p:cNvSpPr/>
          <p:nvPr/>
        </p:nvSpPr>
        <p:spPr bwMode="auto">
          <a:xfrm>
            <a:off x="7772400" y="5334000"/>
            <a:ext cx="228600" cy="228600"/>
          </a:xfrm>
          <a:prstGeom prst="star5">
            <a:avLst/>
          </a:prstGeom>
          <a:solidFill>
            <a:srgbClr val="C0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Rounded Rectangle 37"/>
          <p:cNvSpPr/>
          <p:nvPr/>
        </p:nvSpPr>
        <p:spPr bwMode="auto">
          <a:xfrm>
            <a:off x="7708657" y="2818611"/>
            <a:ext cx="1066800" cy="408623"/>
          </a:xfrm>
          <a:prstGeom prst="roundRect">
            <a:avLst/>
          </a:prstGeom>
          <a:solidFill>
            <a:srgbClr val="3333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CCR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5" name="Rounded Rectangle 34"/>
          <p:cNvSpPr/>
          <p:nvPr/>
        </p:nvSpPr>
        <p:spPr bwMode="auto">
          <a:xfrm>
            <a:off x="4515853" y="5534527"/>
            <a:ext cx="2410926" cy="408623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45720" tIns="45720" rIns="4572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Cohort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Reassignment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5-Point Star 45"/>
          <p:cNvSpPr/>
          <p:nvPr/>
        </p:nvSpPr>
        <p:spPr bwMode="auto">
          <a:xfrm>
            <a:off x="790076" y="4596060"/>
            <a:ext cx="228600" cy="228600"/>
          </a:xfrm>
          <a:prstGeom prst="star5">
            <a:avLst/>
          </a:prstGeom>
          <a:solidFill>
            <a:srgbClr val="C0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Rounded Rectangle 33"/>
          <p:cNvSpPr/>
          <p:nvPr/>
        </p:nvSpPr>
        <p:spPr bwMode="auto">
          <a:xfrm>
            <a:off x="727910" y="2644140"/>
            <a:ext cx="1524000" cy="408623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QE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Survey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" name="5-Point Star 48"/>
          <p:cNvSpPr/>
          <p:nvPr/>
        </p:nvSpPr>
        <p:spPr bwMode="auto">
          <a:xfrm>
            <a:off x="3163352" y="3679658"/>
            <a:ext cx="228600" cy="228600"/>
          </a:xfrm>
          <a:prstGeom prst="star5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Rounded Rectangle 29"/>
          <p:cNvSpPr/>
          <p:nvPr/>
        </p:nvSpPr>
        <p:spPr bwMode="auto">
          <a:xfrm>
            <a:off x="505325" y="4204697"/>
            <a:ext cx="1905000" cy="408623"/>
          </a:xfrm>
          <a:prstGeom prst="roundRect">
            <a:avLst/>
          </a:prstGeom>
          <a:solidFill>
            <a:srgbClr val="00808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Biodata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Review</a:t>
            </a:r>
          </a:p>
        </p:txBody>
      </p:sp>
      <p:sp>
        <p:nvSpPr>
          <p:cNvPr id="50" name="Oval 49"/>
          <p:cNvSpPr/>
          <p:nvPr/>
        </p:nvSpPr>
        <p:spPr bwMode="auto">
          <a:xfrm>
            <a:off x="3240505" y="5402179"/>
            <a:ext cx="152400" cy="1524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499684" y="5835316"/>
            <a:ext cx="152400" cy="1524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2963781" y="2634913"/>
            <a:ext cx="152400" cy="1524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Oval 51"/>
          <p:cNvSpPr/>
          <p:nvPr/>
        </p:nvSpPr>
        <p:spPr bwMode="auto">
          <a:xfrm>
            <a:off x="3244516" y="3793958"/>
            <a:ext cx="152400" cy="1524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ounded Rectangle 31"/>
          <p:cNvSpPr/>
          <p:nvPr/>
        </p:nvSpPr>
        <p:spPr bwMode="auto">
          <a:xfrm>
            <a:off x="2947736" y="5751093"/>
            <a:ext cx="1295400" cy="408623"/>
          </a:xfrm>
          <a:prstGeom prst="roundRect">
            <a:avLst/>
          </a:prstGeom>
          <a:solidFill>
            <a:srgbClr val="92D05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Retakes</a:t>
            </a:r>
          </a:p>
        </p:txBody>
      </p:sp>
      <p:sp>
        <p:nvSpPr>
          <p:cNvPr id="28" name="Rounded Rectangle 27"/>
          <p:cNvSpPr/>
          <p:nvPr/>
        </p:nvSpPr>
        <p:spPr bwMode="auto">
          <a:xfrm>
            <a:off x="4932183" y="2286702"/>
            <a:ext cx="1447800" cy="408623"/>
          </a:xfrm>
          <a:prstGeom prst="roundRect">
            <a:avLst/>
          </a:prstGeom>
          <a:solidFill>
            <a:srgbClr val="92D05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SBA</a:t>
            </a:r>
          </a:p>
        </p:txBody>
      </p:sp>
      <p:sp>
        <p:nvSpPr>
          <p:cNvPr id="48" name="5-Point Star 47"/>
          <p:cNvSpPr/>
          <p:nvPr/>
        </p:nvSpPr>
        <p:spPr bwMode="auto">
          <a:xfrm>
            <a:off x="7467600" y="2787313"/>
            <a:ext cx="228600" cy="228600"/>
          </a:xfrm>
          <a:prstGeom prst="star5">
            <a:avLst/>
          </a:prstGeom>
          <a:solidFill>
            <a:srgbClr val="92D05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8" name="5-Point Star 57"/>
          <p:cNvSpPr/>
          <p:nvPr/>
        </p:nvSpPr>
        <p:spPr bwMode="auto">
          <a:xfrm>
            <a:off x="3489158" y="4604084"/>
            <a:ext cx="228600" cy="228600"/>
          </a:xfrm>
          <a:prstGeom prst="star5">
            <a:avLst/>
          </a:prstGeom>
          <a:solidFill>
            <a:srgbClr val="92D05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0" name="5-Point Star 59"/>
          <p:cNvSpPr/>
          <p:nvPr/>
        </p:nvSpPr>
        <p:spPr bwMode="auto">
          <a:xfrm>
            <a:off x="7467600" y="3761874"/>
            <a:ext cx="228600" cy="228600"/>
          </a:xfrm>
          <a:prstGeom prst="star5">
            <a:avLst/>
          </a:prstGeom>
          <a:solidFill>
            <a:srgbClr val="00B0F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Rounded Rectangle 28"/>
          <p:cNvSpPr/>
          <p:nvPr/>
        </p:nvSpPr>
        <p:spPr bwMode="auto">
          <a:xfrm>
            <a:off x="2646947" y="2149190"/>
            <a:ext cx="1905000" cy="408623"/>
          </a:xfrm>
          <a:prstGeom prst="roundRect">
            <a:avLst/>
          </a:prstGeom>
          <a:solidFill>
            <a:srgbClr val="CC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Access for ELLs</a:t>
            </a:r>
          </a:p>
        </p:txBody>
      </p:sp>
      <p:sp>
        <p:nvSpPr>
          <p:cNvPr id="62" name="Oval 61"/>
          <p:cNvSpPr/>
          <p:nvPr/>
        </p:nvSpPr>
        <p:spPr bwMode="auto">
          <a:xfrm>
            <a:off x="5915526" y="3072063"/>
            <a:ext cx="152400" cy="152400"/>
          </a:xfrm>
          <a:prstGeom prst="ellipse">
            <a:avLst/>
          </a:prstGeom>
          <a:noFill/>
          <a:ln w="2857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3" name="Oval 62"/>
          <p:cNvSpPr/>
          <p:nvPr/>
        </p:nvSpPr>
        <p:spPr bwMode="auto">
          <a:xfrm>
            <a:off x="2795336" y="1327301"/>
            <a:ext cx="152400" cy="1524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891594" y="1218835"/>
            <a:ext cx="5109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Assessments, Graduation, School Grading</a:t>
            </a:r>
            <a:endParaRPr lang="en-US" dirty="0"/>
          </a:p>
        </p:txBody>
      </p:sp>
      <p:sp>
        <p:nvSpPr>
          <p:cNvPr id="65" name="5-Point Star 64"/>
          <p:cNvSpPr/>
          <p:nvPr/>
        </p:nvSpPr>
        <p:spPr bwMode="auto">
          <a:xfrm>
            <a:off x="7194884" y="5783179"/>
            <a:ext cx="228600" cy="228600"/>
          </a:xfrm>
          <a:prstGeom prst="star5">
            <a:avLst/>
          </a:prstGeom>
          <a:solidFill>
            <a:srgbClr val="92D05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2711116" y="2890401"/>
            <a:ext cx="1066800" cy="408623"/>
          </a:xfrm>
          <a:prstGeom prst="roundRect">
            <a:avLst/>
          </a:prstGeom>
          <a:solidFill>
            <a:srgbClr val="3333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CCR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6" name="Rounded Rectangle 65"/>
          <p:cNvSpPr/>
          <p:nvPr/>
        </p:nvSpPr>
        <p:spPr bwMode="auto">
          <a:xfrm>
            <a:off x="505325" y="3786162"/>
            <a:ext cx="1066800" cy="408623"/>
          </a:xfrm>
          <a:prstGeom prst="roundRect">
            <a:avLst/>
          </a:prstGeom>
          <a:solidFill>
            <a:srgbClr val="FF99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NMAPA</a:t>
            </a:r>
          </a:p>
        </p:txBody>
      </p:sp>
      <p:sp>
        <p:nvSpPr>
          <p:cNvPr id="68" name="Rounded Rectangle 67"/>
          <p:cNvSpPr/>
          <p:nvPr/>
        </p:nvSpPr>
        <p:spPr bwMode="auto">
          <a:xfrm>
            <a:off x="3636115" y="3990474"/>
            <a:ext cx="1066800" cy="408623"/>
          </a:xfrm>
          <a:prstGeom prst="roundRect">
            <a:avLst/>
          </a:prstGeom>
          <a:solidFill>
            <a:srgbClr val="FF99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NMAPA</a:t>
            </a:r>
          </a:p>
        </p:txBody>
      </p:sp>
      <p:sp>
        <p:nvSpPr>
          <p:cNvPr id="69" name="Rounded Rectangle 68"/>
          <p:cNvSpPr/>
          <p:nvPr/>
        </p:nvSpPr>
        <p:spPr bwMode="auto">
          <a:xfrm>
            <a:off x="1032710" y="3078480"/>
            <a:ext cx="914400" cy="408623"/>
          </a:xfrm>
          <a:prstGeom prst="roundRect">
            <a:avLst/>
          </a:prstGeom>
          <a:solidFill>
            <a:srgbClr val="33996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EOCs</a:t>
            </a:r>
          </a:p>
        </p:txBody>
      </p:sp>
      <p:sp>
        <p:nvSpPr>
          <p:cNvPr id="70" name="Rounded Rectangle 69"/>
          <p:cNvSpPr/>
          <p:nvPr/>
        </p:nvSpPr>
        <p:spPr bwMode="auto">
          <a:xfrm>
            <a:off x="2670533" y="3946358"/>
            <a:ext cx="914400" cy="408623"/>
          </a:xfrm>
          <a:prstGeom prst="roundRect">
            <a:avLst/>
          </a:prstGeom>
          <a:solidFill>
            <a:srgbClr val="33996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EOCs</a:t>
            </a:r>
          </a:p>
        </p:txBody>
      </p:sp>
      <p:sp>
        <p:nvSpPr>
          <p:cNvPr id="71" name="5-Point Star 70"/>
          <p:cNvSpPr/>
          <p:nvPr/>
        </p:nvSpPr>
        <p:spPr bwMode="auto">
          <a:xfrm>
            <a:off x="7764780" y="5562600"/>
            <a:ext cx="228600" cy="228600"/>
          </a:xfrm>
          <a:prstGeom prst="star5">
            <a:avLst/>
          </a:prstGeom>
          <a:solidFill>
            <a:srgbClr val="9933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Rounded Rectangle 53"/>
          <p:cNvSpPr/>
          <p:nvPr/>
        </p:nvSpPr>
        <p:spPr bwMode="auto">
          <a:xfrm>
            <a:off x="658777" y="5707204"/>
            <a:ext cx="1447800" cy="408623"/>
          </a:xfrm>
          <a:prstGeom prst="roundRect">
            <a:avLst/>
          </a:prstGeom>
          <a:solidFill>
            <a:srgbClr val="92D05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SBA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1" grpId="0" animBg="1"/>
      <p:bldP spid="33" grpId="0" animBg="1"/>
      <p:bldP spid="37" grpId="0" animBg="1"/>
      <p:bldP spid="45" grpId="0" animBg="1"/>
      <p:bldP spid="45" grpId="1" animBg="1"/>
      <p:bldP spid="38" grpId="0" animBg="1"/>
      <p:bldP spid="35" grpId="0" animBg="1"/>
      <p:bldP spid="46" grpId="0" animBg="1"/>
      <p:bldP spid="46" grpId="2" animBg="1"/>
      <p:bldP spid="34" grpId="0" animBg="1"/>
      <p:bldP spid="49" grpId="0" animBg="1"/>
      <p:bldP spid="49" grpId="1" animBg="1"/>
      <p:bldP spid="30" grpId="0" animBg="1"/>
      <p:bldP spid="32" grpId="0" animBg="1"/>
      <p:bldP spid="28" grpId="0" animBg="1"/>
      <p:bldP spid="48" grpId="0" animBg="1"/>
      <p:bldP spid="48" grpId="1" animBg="1"/>
      <p:bldP spid="58" grpId="0" animBg="1"/>
      <p:bldP spid="58" grpId="1" animBg="1"/>
      <p:bldP spid="60" grpId="0" animBg="1"/>
      <p:bldP spid="60" grpId="1" animBg="1"/>
      <p:bldP spid="29" grpId="1" animBg="1"/>
      <p:bldP spid="62" grpId="0" animBg="1"/>
      <p:bldP spid="62" grpId="1" animBg="1"/>
      <p:bldP spid="63" grpId="1" animBg="1"/>
      <p:bldP spid="65" grpId="0" animBg="1"/>
      <p:bldP spid="65" grpId="1" animBg="1"/>
      <p:bldP spid="27" grpId="0" animBg="1"/>
      <p:bldP spid="66" grpId="0" animBg="1"/>
      <p:bldP spid="66" grpId="1" animBg="1"/>
      <p:bldP spid="68" grpId="0" animBg="1"/>
      <p:bldP spid="68" grpId="1" animBg="1"/>
      <p:bldP spid="69" grpId="1" animBg="1"/>
      <p:bldP spid="70" grpId="1" animBg="1"/>
      <p:bldP spid="71" grpId="0" animBg="1"/>
      <p:bldP spid="71" grpId="1" animBg="1"/>
      <p:bldP spid="5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46" name="Picture 22" descr="C:\Users\cindy.gregory\AppData\Local\Microsoft\Windows\Temporary Internet Files\Content.IE5\BEO8OTZE\MP900431118[1]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20210" y="154576"/>
            <a:ext cx="8771390" cy="6908730"/>
          </a:xfrm>
          <a:prstGeom prst="rect">
            <a:avLst/>
          </a:prstGeom>
          <a:noFill/>
        </p:spPr>
      </p:pic>
      <p:sp>
        <p:nvSpPr>
          <p:cNvPr id="3075" name="Rectangle 1026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4144963"/>
            <a:ext cx="6400800" cy="1870075"/>
          </a:xfrm>
        </p:spPr>
        <p:txBody>
          <a:bodyPr lIns="92075" tIns="46038" rIns="92075" bIns="46038"/>
          <a:lstStyle/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endParaRPr lang="en-US" sz="3200" b="1" smtClean="0">
              <a:solidFill>
                <a:srgbClr val="003399"/>
              </a:solidFill>
            </a:endParaRPr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endParaRPr lang="en-US" sz="3200" b="1" smtClean="0">
              <a:solidFill>
                <a:srgbClr val="003399"/>
              </a:solidFill>
            </a:endParaRPr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endParaRPr lang="en-US" sz="3200" b="1" smtClean="0">
              <a:solidFill>
                <a:srgbClr val="003399"/>
              </a:solidFill>
            </a:endParaRPr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endParaRPr lang="en-US" sz="2800" smtClean="0"/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endParaRPr lang="en-US" sz="1000" b="1" smtClean="0"/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endParaRPr lang="en-US" sz="1000" b="1" smtClean="0"/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endParaRPr lang="en-US" sz="1000" b="1" smtClean="0"/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endParaRPr lang="en-US" sz="1000" b="1" smtClean="0"/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endParaRPr lang="en-US" sz="1000" b="1" smtClean="0"/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endParaRPr lang="en-US" sz="1600" smtClean="0"/>
          </a:p>
        </p:txBody>
      </p:sp>
      <p:sp>
        <p:nvSpPr>
          <p:cNvPr id="3076" name="Text Box 1029"/>
          <p:cNvSpPr txBox="1">
            <a:spLocks noChangeArrowheads="1"/>
          </p:cNvSpPr>
          <p:nvPr/>
        </p:nvSpPr>
        <p:spPr bwMode="auto">
          <a:xfrm>
            <a:off x="1219200" y="1204557"/>
            <a:ext cx="6537325" cy="5509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3200" b="1" i="1" dirty="0" smtClean="0"/>
              <a:t>End-of-Course Assessments</a:t>
            </a:r>
          </a:p>
          <a:p>
            <a:pPr algn="ctr" eaLnBrk="0" hangingPunct="0"/>
            <a:endParaRPr lang="en-US" sz="4000" b="1" i="1" dirty="0" smtClean="0"/>
          </a:p>
          <a:p>
            <a:pPr algn="ctr" eaLnBrk="0" hangingPunct="0"/>
            <a:endParaRPr lang="en-US" sz="4000" b="1" i="1" dirty="0" smtClean="0"/>
          </a:p>
          <a:p>
            <a:pPr algn="ctr" eaLnBrk="0" hangingPunct="0"/>
            <a:endParaRPr lang="en-US" sz="4000" b="1" i="1" dirty="0" smtClean="0"/>
          </a:p>
          <a:p>
            <a:pPr algn="ctr" eaLnBrk="0" hangingPunct="0"/>
            <a:endParaRPr lang="en-US" sz="4000" b="1" i="1" dirty="0" smtClean="0"/>
          </a:p>
          <a:p>
            <a:pPr algn="ctr" eaLnBrk="0" hangingPunct="0"/>
            <a:endParaRPr lang="en-US" sz="4000" b="1" i="1" dirty="0" smtClean="0"/>
          </a:p>
          <a:p>
            <a:pPr algn="ctr" eaLnBrk="0" hangingPunct="0"/>
            <a:endParaRPr lang="en-US" sz="4000" b="1" i="1" dirty="0"/>
          </a:p>
          <a:p>
            <a:pPr algn="ctr" eaLnBrk="0" hangingPunct="0"/>
            <a:r>
              <a:rPr lang="en-US" sz="8000" b="1" i="1" dirty="0" err="1" smtClean="0"/>
              <a:t>EoCs</a:t>
            </a:r>
            <a:endParaRPr lang="en-US" sz="6000" b="1" dirty="0">
              <a:solidFill>
                <a:srgbClr val="336600"/>
              </a:solidFill>
            </a:endParaRPr>
          </a:p>
        </p:txBody>
      </p:sp>
      <p:sp>
        <p:nvSpPr>
          <p:cNvPr id="205840" name="AutoShape 16" descr="data:image/jpeg;base64,/9j/4AAQSkZJRgABAQAAAQABAAD/2wCEAAkGBhQSEBUUEhQUFBUUFhQUFRQUFBQUFRQUFBQVFBUVFBQXHCYeFxkjGRQUHy8gJCcpLCwsFR4xNTAqNiYsLCkBCQoKDgwOFA8PFykcHx8pKSkpKSkpKSkpLSkqKSkpKSkpKSksKSkpKSkpLCwuKSkqNSwvKSkpKSktLCksKSkpKf/AABEIALcBEwMBIgACEQEDEQH/xAAcAAACAwEBAQEAAAAAAAAAAAAAAQIEBQMGBwj/xAA5EAACAgEDAgQEAwcDBAMAAAABAgARAwQSIQUxEyJBUQZhcYEyUpEUI0KhscHwB2LRFTOS8SREgv/EABoBAQADAQEBAAAAAAAAAAAAAAABAwUCBAb/xAAmEQEAAgIBAwMEAwAAAAAAAAAAAQIDESEEEkEiMVEFExSRMnGh/9oADAMBAAIRAxEAPwD6nqdbtqhd9z6L829ahpdTuZhXaiGU2pv2PvO64ebPJqvt9p0VPaEFUaiTCRkgd+ISQWOCm+0IBCEC0BxFpEwqSCFQjgc3xg1YujY+vvOGm0Cpfc2WIB5A3Ek0PqZbAkgsCAWSAkqkMykjymuRzV8etfOA7nPLiJI54549/nxM49MOTJeUEbC6qyttL4yQy/h5HI+U1VSh/l8e5gVxoxYLclSSp/LYqgfadyYFpEiAEyNSGfLtF1fIH0v1PylHXYXy8I21lG5WBbYSeNrj1/tUgXMwbjb2vn3qvS/nM3Npf3hNcmrPqfQbq4M0tPh2Dlmbjncb/nUqbrJb3lOa3p18rsMbnfw452oTzfVNZ8+81+o5uJ5LqOXkzPvLYw08yo67LcfwV1Xw9WcZPlyiv/0O0ztZmmMNWUyKw7qwP6GcQsyRuNPuGJ6NGd/Eoyip3KCPUA/qJJcvoe8l4JheDzorSljyTqrzqLOZhauRnLfJAzvbnSDLCTqE50lpBI6nM5xZA7iiea79pWw7yxb8Sk+Ubiu0Dggjs3IJv5zVZ6zmciqHc8nvQrvXrK76Ys+6yCBSkiwb7goePbngy1gVgo3kFvUgUCfkJImBx0ukCX7sdx9BdAcD07TqTEWkM2dUG52CgdyxAA+5gSMBM9urq3OMqyVzkU+IFPsVU2Pr2ljRZ2bduAoGlYWA4oGwDyOePtAswqEkFgKowskBHAUIQgEISJaAyZAxwgQZqBJ7Dn9JnZupMXUIABtDtvtTtY0rD3Fg8d7qac4vokLhyoLKKDEcgXf9YEdNlZgdy7aJA/3DiiB6evB9p3qMCSqBV1fC/Xj/AJmdrM21Zoa5uR8gT+v/AKmB1PUCp4s1vVL39PTcQy+oameY6hmmrrstmYmpnjmWvWNQy9Tk4mOUL5FReSzBR9SaEv6/LU7/AOn+l8bqKX2QPk+6ih/MidVjanJbT6/gw0ij2UD9BU4ZODYl+uJTzCJh44ksWa+f1E7eJMrLkKmxHg6whO1/Kf5SDTZDzoHmemT5zqHj2RpdGSKcAYR3SjTeZAe4EZMRaRqbDNMtFIJkUkgEEjuAQSPqPSc3xNuJ4INULK179u9wHj1QZiqgttO1iKpTQajz3ojt7yp1PpODW4QuTzpe4FWI5FrYI+4ljHoF7sAzerdiRZIBPqAOOfaWsaACgKA7AcAQM3onw/h0iFcK1fckksa7WT9ZphZMJHUCIWJ3AFkgD3PAizsQtqLNj7Ank160OalTNpvEdeW8u4hwCpVjQ7Hhr57jioFvHlDfhIP0IP8ASTlbT6La5djucqEJA2jaDY8oPJ57n7VLJMAkS0RMUAMKjhAUIzALAUkFjqEAqKo5DM9KZEzrlMcszXZbs/b7Ty3UsvebutycTznUMlXMnJfnba6amoYupeZWqz1c79Q14HHcnsBySfYCT6d8JZdQd2W8aflH4j9T/D/X6TyXzVpG7S91uHlM6vmfZiUux9B/U+w+Znvf9N/g59NlObKbZkKhR2UEgnn1PH0+s9F0voGLAtIoH9z7k9yfrNNTXaeSevt3R2xqP9l4rzE7d8xmdnyyzm1Y9SJk6zMPSadc1ckbrKutJc9RkmJrRcs6jWD3nn+qfEGHF+PIo+QNn9BO45d60uYOr5MPY2PYzc0PxZifhjsPzPH6z5f1D42x1+7Ut8zwP0lDS6LNqmD5CVXuB2H1lvZxzwqm0eH3vHrVIBsQnzDArqoUZGoD3Mcp0afd5n5nbJioqbcUcdOpAbgg5ARRAvke3E66EZaByFCCLoIysL5ANnvXfgfSW5sMlk4/h4B7LlgCu00FyKFO4J4i15LHYAE2bJua1SQWTAgQCSYEDMZfiZTZGNiqAtkFgZMVC1GTG1UzUQFBJ+UDWfOAdvJNXQ9u1/IXKTZXbKaDFAANqkK6v+I77PmBUpVH34lzw1amrmuLtWAPNH1H0k0QLwBUDnpi53bwBbHaB3CUK3HsWu+3HInYxb5EmAM0hI586oLZgt8Cz3PsPcwZdycEgMDTDgix3B9DzA5a3WeGhbaz1XlQWRZqyByFHcn0lbF1a3xikZcthWxPvrapY7hQIXitw7EgGrnYaHhQStIVIKrtY7eeTZq/X35953XCoJIUAt+IgAFvqfX7wOkKjCyQEBBY7jigECIQgKc8+PcpHvOhMgZExsidPN9UDIvI+/p9jPH58GbO1YxtX1du32HrPpPUSPDYH14/WY6YwOwnzP1HJ9u8VpO2102eYpzHLF6R8K48PmPmf1Y8n7ew+Qm2q124iL1KGq6qF7czGm0zO55lZ6skr75QO5mXrOsgcLMzU65m9Zh9Q62mPjl2/KvJ+/tLaYrXnS+uKtebNXUa1m7mef6r8V48NqDvf8qnt9T2Ey9Zl1Oo45xp+Ve5+rd5Qb4dI9Jq4OkivN/1Dq1/FYU9f8Q5cx5O1fyrwPv7zE1y2Ju6nphX0mJ1FaE1cWomIjh4csT5T+HtCGbe/IHYfP3nsU1QAnm+kYCEEvvieMlu6yqle2Gt/wBRimGUyQlWne36jCyQElOGszFE3AFjaiuTQLAFiByQASTXtNZkOrMALJAHuTQ/WNeRY7e/p+sztTj8YeEwGXHkDDJSldgq1IazZ3VQHI7+kj0roS4lBeny3bZQChcgkKSq0BxVgCrviB57q3+nj59U2ZtXkCsSdu0lkH5UO6gB6ce3f19eujS1JUMyDarsAzgVX4jzZna5EvAZaRJhOTalQ23kkAEhQTQPa/QXA6CcdXlZdu0XbUxotsFE3tHJ5AHy3X6TD1Or1Je1LeH4hAfCniBVRgDiy4CN+8kFS27aO/lm1oGyHGDmCh+bC9q3HbYs022rAJF3RIgVcmlOTKrWw8NW2ZQNpBcgMm1gQ6kAE8cUKPtZwaIK5yFizsoQk0AFBLABQK7sTfeWpIJAiFjCydSORqUk3QBJoEnjngDuflAJxOqG4qAWKgFgK43XVkkcmjxKeDranTnUsAuHZ4gYN4jbavlVWgfkC3PEu5NMpNkc1Viwa9iRzXPaBjgZGLFhkyjeyg4shwPiINbDj3hTX5wxvvVTU6emQYlGVgzgeZh68mvQWaoE0LIJoXU748YUUoAA9AKEC0BmQLQMi7ACyQAOSTwAPmYBINkkMub/AD3lTNqhdf5/nM8uTL4hfTH5l01SBhX+XM/NiocHn6Tt4jMaUE/0+5M6J0xmPmPHsP8AmeG/R1zT3TV6Iydnl5HUa1mhpui5sp8qGvzN5VH3M9zg6djQ2FF+55MsEyvF9HrX+dv0tt9Q1GqVfP8A4j+EXTEm3ITZIyECgL7V613/AJSn034WxoLr7nuTPoHUsO/Gw+h/Q3Md8HAnoyYK4p1SNQ6wZ7Xr6p5eez6NRYqZ2q0g9pt6/HzxMnUZKlEtGvMPPdV0Y2zwvVtNbqPdp77qOTieWbBu1WMfMn+ksx21O1OWvDd6R0M7Bx6S7k6Lx2nqunaAbR9J3y6ISqZmZ24iIh4Y9F+UJ7BtKL7Qjcp1D1+v61nXUKuHCM+JsS5BtsFmLsG25j+6AC7DTVd8H0mzgyFgCRttVO0nzKx7g+nHHr7yOm0aY92xQu47mC8At6muwJ9a7+s6sZuMBKQLe0iWhAUZPH/As/YDvIZw21tm3dtbbuvbuo7d1c1dXU8D0bSdaOqU5n24wwL7mxFCobzKmNLPIsDt9YHrsHxPpmCnxQodd6eIr49yceYFwARyPpcu/sqli4LAsBZViA1CgT6XVCxzVe05dP6TjwvlbGNvjPvYcUGqjt4sAm2IurZiKs3cAgQxYQopRQ5P1JNkk+pJN2Z1CxhZKBECOUet9XXTYHzOGYJt8q1ZLMEUc8Dlhye08rpfigdRdcID4WBZgLXNicqpNZ8dKXx/QgXt55ED3AMyz059hU7S5sePubcCezha4I/KDXFdpT6F0LLiZSxGMKXLrjyMyZ3cct4ZVUwqDyFVbv1q93oIFYdMxbt/h4913u2JuLfmJA7/ADlgxM0iTAGMjUWTIFBJIAHckgAfUntMrqXWCCnhMuwlhlyqvjHCNtpaKbAY2N5sCue9gL+t1YxY2duyqW7gWQOBZ9SaH3nz/qHxNk1WXHjA8u9TsRS1kEG3F8gfb3PPA9Rq8WPWPjxEvlxorZHy4224zkBVVRqFWQWYbTY2m6sXraPp2PCtYkVB/tFX9T3P3kTymFPFgyvywCfXlv0ljH05QbNsfduf5dpaJi3TiuOsOpyWkBZK5BnlDW9YTG64+Xy5ASmJKLsq1ubkgBRYskgc+8scNAtIlpnafrKtk8NlfFkosEyAAsq0CyMpKPViwGsWLAuWy8CGty0h+wmRmaaGtbyH7TLzZOJn9RPraPSx6WXrclGYutaa+uMwtW08c+7Wr7MbWmY+hH/zF+Q/vNnUmVcfQ3R8ec/hccfKiaB+o5+8trWZiVGW0Rp9E0T+WdNU4r+0z9Dk8glvQcuSfSgPvdyqImZ05n5TGmaE0wkJ6ftwr73qS8jHFNNign/O/wDKea1WryajwQTk0mQnd4OVQVzCgwC5FYBsq1YRjV3uQgAj0wgIGd03Fnt/FZghOM4w3gnKKs5A7Y12bT5QALP4ueRWnAC5MLAQWMCOFwCY/WPiIafIqPjYh1LKwZBuYHnEisRuyVRC3ZBNXRrvqtCzZS5VMq7VCpkYgIwLbmA2sDuBHPBG31B4WDoylCuUKR4q5lRdwXEy7SoxHgiiu6xVl24ANQO2l1YzKQ2PItgWuXHtsN6eqn5iz8510uhx478PGiX32IqX9doFztIl4EiZAmKOApV1XVcWNgmTIis1UrMAfMaXj0s8C+5nHUdQIynHuTGAqtuyfx7iwIQblHl2izZ/EOB3OIOheP4j42Cg5iz423vpNWQq/vGx7twFnbwxW8d0wqB6LXaLxNnO1kcZFsWNwVl8y8WKY+oINEEVIJoycoyu25lVkUKu0AMVLXbEk+RfWh7es59H6SNOhUG9ztkagEQM1WMeMcY04HlHzJJJJN6AyYtsmEjIgcWxmc2WTzatUIBPma6UBmYgVZCqCaFjmq5HvMXU6t21DWc5wKqADThg6ZbYv+0Y68WiNm2gVq7HYyBZ6l4mz93d7l3Vt3bLG/Zu8u+rq+P5TN1Gg8V0VkdsVscnj80Qp2HESd65N1crQA3etTY0GoyZHylsezGCgwllKZGG3zlkY2Bu7WFJ544BNs4RCWJpOkLjffuyZGoqrZXORkQ0SiE9gSBZNsaFk0KuFpayYqlZ8UhKvmaxUxdSKNTebDMbrHUFxvjxFd2TLewMwxpx3vKwq/ZV3Mfy1ZFGXF38x7vTgzfb/piatpk6hbnpVxqcow5sbYsjh2SmGTHkCVvCuACGG4EhlXg8XLP/AEDGO4J+p4/lPN+NZ7/zKaeN0fRzlb2QfiP9h85v6jENu2htoCvYDtNPLiAFAcD0A4lHNi956qY4pGniyZZyTtR0rbOPSWMWr2Pf8Jq5XzpKb5CPmJTfFzuqymXxZ7THlBAIhPIJ1EgVuI+VQkbn4d7j5fVYQMYWe9lkBJBYwI4AI7ijgZvUtXnV6x4DkxbCXZciplDFqAxK3DECzyV9KJPEwOk/D2UY/wB1l22UC5qy6fKq46BGbS7dubISHtnPmLk0BQnsY4EVQC6vk3ySeeBxZ4HHYcfrGTEXkYCJuKRz6hUUs7KiqLZmIVVA9Sx4AjddwPJFg0V7ix3Hz9YEf2hd23cu78u4bv8Ax7/ynn+n/FGZ3OM6UnIhIzJiyA+ER23HKqIQworTksCDQ5q03RGOn8A+CF27TkCtvPFFwpFLl9d25qbnmaY0qDIcm0byoQvXmKAlgpPqAWJ+5gSxZNyglWW+drbbB+e0kX9CZ0uAkgsBBY6jgZAJnjr+DeF8RbJZQxDDGWUEsi5SNhYBWtQ1+U+xld+objkGTJjw0zp4eRQSyAlQzbmG9XHIC+hqybmbo/hfcmPIh8HybRgyoc+PCpsE6bHlIOBiKoGwAQpXioS9Bm0QZxkVmR9uzcu0hkvcAwYEEAkkHg8nnmPTaIIzNbM77QzNXZL2qAoAAG5jQH8R7w6b05MGFMWMEJjXatmzXzP1J/tUsEwFIloiYoCIkSs5ajXIhAYks1lUVWdiBVkKgJoWOe3ImHqtSzalif2hsAXGFXTnIj4snmL/ALRhXblYMNu0gMtA8DuSWl1XT5GQDGSDuUsA2xmxg+dFf+Fj78e1re4UH6bvZV8JhiO7xkzuuVMilCFUYy7jcH2ndxwpHNy90/V5cmTKWQphHh+CXVseRjTeLuQmwt7aJCnk8UATeIgZWi+H8WFiyKdxG0FnfIVS78NC5OxL52ih+gll8MthY9gkJZOXSCZ2o009BkxzE671JNNjDPZ3MqKBQ3O3ABdiFQf7mIH8gYmHUSx9RpZSyaSamo6g2Mj9ownErFVGRXXLjDOQqDIQFZLJAB27bI5Fy4+hnEw7283+xfKE9D+wwkaT3PaARx1FL3mEI4QCOKRLQJEyO6KEBwijgectnONtfpvcIULZ8KFmIXxcIvZkqhvpgLPmW6mj03prY8Rw5H8RF8mNrYZPCqlXIwPLgeXcDyADwSZowqQFGEkwsZgICKOpV6lpPFxMgbbe33ogMGKsByVYAqfkxgR1urYY8hwBMuVRa494Fkfwki9pPpfrXbvMnpfxS+YEpp3yIO74mWt1kNjK5xiO9SKYC9p4JsES+/TmZsdpixDGyveMlm8v8CnYu1T2PexYrmxcwaRELlFCnI29yBW59oXcfnSgfaB1DfWECZAtAkWkCYQhIlFOs4Tl8IZUL2y7Qe7KCWUHsWABJW7FGxOSat8viBfDVUZ8ZVwzN5SVJemXww3cd/KQb5qYOl+HDkx4nwlGxKGGPTaoNn0+LzMni4CKLirK77tW4KWYS9LqNBeQZFYo+3YSACGSywVlI9CSQRR5PPMNNoQrM5Yu7hVLGhSoWKqqqAAAXc+ptjZ7UukdNXT4ExKWYICLbubYseBwBZNKOAKA7S1UBXGFkgsZgRIkSIZsyqCzEKB3LEAD6k8TD6x1QlsfhO3g23jvgC5MyCh4R2bWIxk7tzBSRS9hZBLT12NzjfwiBk2N4ZYWofadpYe11MPVad/CrGuoOU0KzMXxk2N3jbicRSrvZzX4QDQl3S9aDZcWLCf2hSr+LlvnHtUFC5VQlsfLt4PrVA1r7ZA88PhPArKVVgiNuTDvbwFcG1dcP4VI9APKDzV8zQOCXysiUhO1H9njlzZCQNGEIrnasRFot0UBXHEYQCOK4CA4QkgsBKJMCKEByv1DUMmJ3RDkZEZlxrduyqSEFA8kgDt6zvCQPG9c0h1TU14s7IuMYM+zayh92RtJnoqMpQsN62w2parU3elaXNb+MzbCyHEhcNkXaPMHyIAGVjXl83Y2TdDVgYCiJiLRQETFGZV6irnE3hcPxVVdbhu2luA23dV8XVwDqOrOLE+QI+QopbZjou1dwoJFmvT+szdP8W4WNVkHkXJaocy7G/CxfBvAB9Lq+fYzq6G08EZg29CxyNl27Nw8Tf4hIYlbrbZuuQLljp3SUwNlOO1GV/FKcbVyEAOyACxuoE89+1WYS7Ppsb0zIjcCiyAmu47ixO0dxhYSQjAkooCkSw4sjnt8z7D3lfLrfOUVWdgAzUVAUNYW2Yjk7W4F9vSeW6r0R8z5doGQsyHKmVcY1WLGbKro8xJxqpKmuAQQ3m3diYen1+i8TYQabG4yLY3LuCslMtixTnsQQaPpOTaN3y43yFB4W8gJuJYupSmdv4aN7QOSFN8Tj0PDmByNkOQI5U4sWVhky4wAQxdx23Gjstttd+aGoYATFHFAIo4SAqhAwgWi0jcJX12vTChfIwRRQs+pJpQAOSSSAAOTc6cLEJk6rrpxKcmXBlTEOWe0Yov5smNWLBR3NWR6gczVDWLHb3+UAiqShUCNSQEkFjgFQuEIBHFCARRyJaQGxkC0RigOc9TnVEZ2NKiszHk0qgkmhz2BnSQy4gylWAZWBVlIsFSKII9QRAw8/VHyMuTAzPpjj4fTDC7+LZsZBl7KFrgc3e6uJL4c6vmzowfwy6eGfFx7jiffyyDn/uKBR2krbKfcDRbpWM5BlAKOKtkO3eB2XIBw4+osehEtk+8JEVRgSYWBEJHGZGEnKWk6xhy/9rLje/RXUk/QA3OWl1eXJiGVfDVWG4K27he9PkBpT7+U0b71MjF8PrmyYsu3dpsgOc6fJW3FncBhkVaO4GzaXtDHcBzA382iBbd5letu5TtJUEkBh2YAk1YNWa7mLT6RULEWWaizMSzNXAsn0HNAcCz7yel0aY12ooVe9C659r7ToYBcRgYoBCEJAIQuBMBQhFCUeo6o40BFWXxpZ7L4jqm4gcmr7f8AuVuoYyNiM3ijK4xtjyIhR1Nl+yiqUM3N3VesISXDknw4ADj8XIdOf/rsQyj3TxD5zi/2XXp28s2KqEIDAnQCEJIIoQgERhCAXC4QgRZpGEIBcIQgAijhICjUQhAkIQhCVPqPUVwhLDM2RxjRVq2chmq2IA4VjZI7SGh6smVnQBlyY63owFrfblSVN/IwhAlj02HIN4VWDc3t4b5lT3+4lqOEBRQhARkYQhIiuEICJhcIQFHCEhL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842" name="AutoShape 18" descr="data:image/jpeg;base64,/9j/4AAQSkZJRgABAQAAAQABAAD/2wCEAAkGBhQSEBUUEhQUFBUUFhQUFRQUFBQUFRQUFBQVFBUVFBQXHCYeFxkjGRQUHy8gJCcpLCwsFR4xNTAqNiYsLCkBCQoKDgwOFA8PFykcHx8pKSkpKSkpKSkpLSkqKSkpKSkpKSksKSkpKSkpLCwuKSkqNSwvKSkpKSktLCksKSkpKf/AABEIALcBEwMBIgACEQEDEQH/xAAcAAACAwEBAQEAAAAAAAAAAAAAAQIEBQMGBwj/xAA5EAACAgEDAgQEAwcDBAMAAAABAgARAwQSIQUxEyJBUQZhcYEyUpEUI0KhscHwB2LRFTOS8SREgv/EABoBAQADAQEBAAAAAAAAAAAAAAABAwUCBAb/xAAmEQEAAgIBAwMEAwAAAAAAAAAAAQIDESEEEkEiMVEFExSRMnGh/9oADAMBAAIRAxEAPwD6nqdbtqhd9z6L829ahpdTuZhXaiGU2pv2PvO64ebPJqvt9p0VPaEFUaiTCRkgd+ISQWOCm+0IBCEC0BxFpEwqSCFQjgc3xg1YujY+vvOGm0Cpfc2WIB5A3Ek0PqZbAkgsCAWSAkqkMykjymuRzV8etfOA7nPLiJI54549/nxM49MOTJeUEbC6qyttL4yQy/h5HI+U1VSh/l8e5gVxoxYLclSSp/LYqgfadyYFpEiAEyNSGfLtF1fIH0v1PylHXYXy8I21lG5WBbYSeNrj1/tUgXMwbjb2vn3qvS/nM3Npf3hNcmrPqfQbq4M0tPh2Dlmbjncb/nUqbrJb3lOa3p18rsMbnfw452oTzfVNZ8+81+o5uJ5LqOXkzPvLYw08yo67LcfwV1Xw9WcZPlyiv/0O0ztZmmMNWUyKw7qwP6GcQsyRuNPuGJ6NGd/Eoyip3KCPUA/qJJcvoe8l4JheDzorSljyTqrzqLOZhauRnLfJAzvbnSDLCTqE50lpBI6nM5xZA7iiea79pWw7yxb8Sk+Ubiu0Dggjs3IJv5zVZ6zmciqHc8nvQrvXrK76Ys+6yCBSkiwb7goePbngy1gVgo3kFvUgUCfkJImBx0ukCX7sdx9BdAcD07TqTEWkM2dUG52CgdyxAA+5gSMBM9urq3OMqyVzkU+IFPsVU2Pr2ljRZ2bduAoGlYWA4oGwDyOePtAswqEkFgKowskBHAUIQgEISJaAyZAxwgQZqBJ7Dn9JnZupMXUIABtDtvtTtY0rD3Fg8d7qac4vokLhyoLKKDEcgXf9YEdNlZgdy7aJA/3DiiB6evB9p3qMCSqBV1fC/Xj/AJmdrM21Zoa5uR8gT+v/AKmB1PUCp4s1vVL39PTcQy+oameY6hmmrrstmYmpnjmWvWNQy9Tk4mOUL5FReSzBR9SaEv6/LU7/AOn+l8bqKX2QPk+6ih/MidVjanJbT6/gw0ij2UD9BU4ZODYl+uJTzCJh44ksWa+f1E7eJMrLkKmxHg6whO1/Kf5SDTZDzoHmemT5zqHj2RpdGSKcAYR3SjTeZAe4EZMRaRqbDNMtFIJkUkgEEjuAQSPqPSc3xNuJ4INULK179u9wHj1QZiqgttO1iKpTQajz3ojt7yp1PpODW4QuTzpe4FWI5FrYI+4ljHoF7sAzerdiRZIBPqAOOfaWsaACgKA7AcAQM3onw/h0iFcK1fckksa7WT9ZphZMJHUCIWJ3AFkgD3PAizsQtqLNj7Ank160OalTNpvEdeW8u4hwCpVjQ7Hhr57jioFvHlDfhIP0IP8ASTlbT6La5djucqEJA2jaDY8oPJ57n7VLJMAkS0RMUAMKjhAUIzALAUkFjqEAqKo5DM9KZEzrlMcszXZbs/b7Ty3UsvebutycTznUMlXMnJfnba6amoYupeZWqz1c79Q14HHcnsBySfYCT6d8JZdQd2W8aflH4j9T/D/X6TyXzVpG7S91uHlM6vmfZiUux9B/U+w+Znvf9N/g59NlObKbZkKhR2UEgnn1PH0+s9F0voGLAtIoH9z7k9yfrNNTXaeSevt3R2xqP9l4rzE7d8xmdnyyzm1Y9SJk6zMPSadc1ckbrKutJc9RkmJrRcs6jWD3nn+qfEGHF+PIo+QNn9BO45d60uYOr5MPY2PYzc0PxZifhjsPzPH6z5f1D42x1+7Ut8zwP0lDS6LNqmD5CVXuB2H1lvZxzwqm0eH3vHrVIBsQnzDArqoUZGoD3Mcp0afd5n5nbJioqbcUcdOpAbgg5ARRAvke3E66EZaByFCCLoIysL5ANnvXfgfSW5sMlk4/h4B7LlgCu00FyKFO4J4i15LHYAE2bJua1SQWTAgQCSYEDMZfiZTZGNiqAtkFgZMVC1GTG1UzUQFBJ+UDWfOAdvJNXQ9u1/IXKTZXbKaDFAANqkK6v+I77PmBUpVH34lzw1amrmuLtWAPNH1H0k0QLwBUDnpi53bwBbHaB3CUK3HsWu+3HInYxb5EmAM0hI586oLZgt8Cz3PsPcwZdycEgMDTDgix3B9DzA5a3WeGhbaz1XlQWRZqyByFHcn0lbF1a3xikZcthWxPvrapY7hQIXitw7EgGrnYaHhQStIVIKrtY7eeTZq/X35953XCoJIUAt+IgAFvqfX7wOkKjCyQEBBY7jigECIQgKc8+PcpHvOhMgZExsidPN9UDIvI+/p9jPH58GbO1YxtX1du32HrPpPUSPDYH14/WY6YwOwnzP1HJ9u8VpO2102eYpzHLF6R8K48PmPmf1Y8n7ew+Qm2q124iL1KGq6qF7czGm0zO55lZ6skr75QO5mXrOsgcLMzU65m9Zh9Q62mPjl2/KvJ+/tLaYrXnS+uKtebNXUa1m7mef6r8V48NqDvf8qnt9T2Ey9Zl1Oo45xp+Ve5+rd5Qb4dI9Jq4OkivN/1Dq1/FYU9f8Q5cx5O1fyrwPv7zE1y2Ju6nphX0mJ1FaE1cWomIjh4csT5T+HtCGbe/IHYfP3nsU1QAnm+kYCEEvvieMlu6yqle2Gt/wBRimGUyQlWne36jCyQElOGszFE3AFjaiuTQLAFiByQASTXtNZkOrMALJAHuTQ/WNeRY7e/p+sztTj8YeEwGXHkDDJSldgq1IazZ3VQHI7+kj0roS4lBeny3bZQChcgkKSq0BxVgCrviB57q3+nj59U2ZtXkCsSdu0lkH5UO6gB6ce3f19eujS1JUMyDarsAzgVX4jzZna5EvAZaRJhOTalQ23kkAEhQTQPa/QXA6CcdXlZdu0XbUxotsFE3tHJ5AHy3X6TD1Or1Je1LeH4hAfCniBVRgDiy4CN+8kFS27aO/lm1oGyHGDmCh+bC9q3HbYs022rAJF3RIgVcmlOTKrWw8NW2ZQNpBcgMm1gQ6kAE8cUKPtZwaIK5yFizsoQk0AFBLABQK7sTfeWpIJAiFjCydSORqUk3QBJoEnjngDuflAJxOqG4qAWKgFgK43XVkkcmjxKeDranTnUsAuHZ4gYN4jbavlVWgfkC3PEu5NMpNkc1Viwa9iRzXPaBjgZGLFhkyjeyg4shwPiINbDj3hTX5wxvvVTU6emQYlGVgzgeZh68mvQWaoE0LIJoXU748YUUoAA9AKEC0BmQLQMi7ACyQAOSTwAPmYBINkkMub/AD3lTNqhdf5/nM8uTL4hfTH5l01SBhX+XM/NiocHn6Tt4jMaUE/0+5M6J0xmPmPHsP8AmeG/R1zT3TV6Iydnl5HUa1mhpui5sp8qGvzN5VH3M9zg6djQ2FF+55MsEyvF9HrX+dv0tt9Q1GqVfP8A4j+EXTEm3ITZIyECgL7V613/AJSn034WxoLr7nuTPoHUsO/Gw+h/Q3Md8HAnoyYK4p1SNQ6wZ7Xr6p5eez6NRYqZ2q0g9pt6/HzxMnUZKlEtGvMPPdV0Y2zwvVtNbqPdp77qOTieWbBu1WMfMn+ksx21O1OWvDd6R0M7Bx6S7k6Lx2nqunaAbR9J3y6ISqZmZ24iIh4Y9F+UJ7BtKL7Qjcp1D1+v61nXUKuHCM+JsS5BtsFmLsG25j+6AC7DTVd8H0mzgyFgCRttVO0nzKx7g+nHHr7yOm0aY92xQu47mC8At6muwJ9a7+s6sZuMBKQLe0iWhAUZPH/As/YDvIZw21tm3dtbbuvbuo7d1c1dXU8D0bSdaOqU5n24wwL7mxFCobzKmNLPIsDt9YHrsHxPpmCnxQodd6eIr49yceYFwARyPpcu/sqli4LAsBZViA1CgT6XVCxzVe05dP6TjwvlbGNvjPvYcUGqjt4sAm2IurZiKs3cAgQxYQopRQ5P1JNkk+pJN2Z1CxhZKBECOUet9XXTYHzOGYJt8q1ZLMEUc8Dlhye08rpfigdRdcID4WBZgLXNicqpNZ8dKXx/QgXt55ED3AMyz059hU7S5sePubcCezha4I/KDXFdpT6F0LLiZSxGMKXLrjyMyZ3cct4ZVUwqDyFVbv1q93oIFYdMxbt/h4913u2JuLfmJA7/ADlgxM0iTAGMjUWTIFBJIAHckgAfUntMrqXWCCnhMuwlhlyqvjHCNtpaKbAY2N5sCue9gL+t1YxY2duyqW7gWQOBZ9SaH3nz/qHxNk1WXHjA8u9TsRS1kEG3F8gfb3PPA9Rq8WPWPjxEvlxorZHy4224zkBVVRqFWQWYbTY2m6sXraPp2PCtYkVB/tFX9T3P3kTymFPFgyvywCfXlv0ljH05QbNsfduf5dpaJi3TiuOsOpyWkBZK5BnlDW9YTG64+Xy5ASmJKLsq1ubkgBRYskgc+8scNAtIlpnafrKtk8NlfFkosEyAAsq0CyMpKPViwGsWLAuWy8CGty0h+wmRmaaGtbyH7TLzZOJn9RPraPSx6WXrclGYutaa+uMwtW08c+7Wr7MbWmY+hH/zF+Q/vNnUmVcfQ3R8ec/hccfKiaB+o5+8trWZiVGW0Rp9E0T+WdNU4r+0z9Dk8glvQcuSfSgPvdyqImZ05n5TGmaE0wkJ6ftwr73qS8jHFNNign/O/wDKea1WryajwQTk0mQnd4OVQVzCgwC5FYBsq1YRjV3uQgAj0wgIGd03Fnt/FZghOM4w3gnKKs5A7Y12bT5QALP4ueRWnAC5MLAQWMCOFwCY/WPiIafIqPjYh1LKwZBuYHnEisRuyVRC3ZBNXRrvqtCzZS5VMq7VCpkYgIwLbmA2sDuBHPBG31B4WDoylCuUKR4q5lRdwXEy7SoxHgiiu6xVl24ANQO2l1YzKQ2PItgWuXHtsN6eqn5iz8510uhx478PGiX32IqX9doFztIl4EiZAmKOApV1XVcWNgmTIis1UrMAfMaXj0s8C+5nHUdQIynHuTGAqtuyfx7iwIQblHl2izZ/EOB3OIOheP4j42Cg5iz423vpNWQq/vGx7twFnbwxW8d0wqB6LXaLxNnO1kcZFsWNwVl8y8WKY+oINEEVIJoycoyu25lVkUKu0AMVLXbEk+RfWh7es59H6SNOhUG9ztkagEQM1WMeMcY04HlHzJJJJN6AyYtsmEjIgcWxmc2WTzatUIBPma6UBmYgVZCqCaFjmq5HvMXU6t21DWc5wKqADThg6ZbYv+0Y68WiNm2gVq7HYyBZ6l4mz93d7l3Vt3bLG/Zu8u+rq+P5TN1Gg8V0VkdsVscnj80Qp2HESd65N1crQA3etTY0GoyZHylsezGCgwllKZGG3zlkY2Bu7WFJ544BNs4RCWJpOkLjffuyZGoqrZXORkQ0SiE9gSBZNsaFk0KuFpayYqlZ8UhKvmaxUxdSKNTebDMbrHUFxvjxFd2TLewMwxpx3vKwq/ZV3Mfy1ZFGXF38x7vTgzfb/piatpk6hbnpVxqcow5sbYsjh2SmGTHkCVvCuACGG4EhlXg8XLP/AEDGO4J+p4/lPN+NZ7/zKaeN0fRzlb2QfiP9h85v6jENu2htoCvYDtNPLiAFAcD0A4lHNi956qY4pGniyZZyTtR0rbOPSWMWr2Pf8Jq5XzpKb5CPmJTfFzuqymXxZ7THlBAIhPIJ1EgVuI+VQkbn4d7j5fVYQMYWe9lkBJBYwI4AI7ijgZvUtXnV6x4DkxbCXZciplDFqAxK3DECzyV9KJPEwOk/D2UY/wB1l22UC5qy6fKq46BGbS7dubISHtnPmLk0BQnsY4EVQC6vk3ySeeBxZ4HHYcfrGTEXkYCJuKRz6hUUs7KiqLZmIVVA9Sx4AjddwPJFg0V7ix3Hz9YEf2hd23cu78u4bv8Ax7/ynn+n/FGZ3OM6UnIhIzJiyA+ER23HKqIQworTksCDQ5q03RGOn8A+CF27TkCtvPFFwpFLl9d25qbnmaY0qDIcm0byoQvXmKAlgpPqAWJ+5gSxZNyglWW+drbbB+e0kX9CZ0uAkgsBBY6jgZAJnjr+DeF8RbJZQxDDGWUEsi5SNhYBWtQ1+U+xld+objkGTJjw0zp4eRQSyAlQzbmG9XHIC+hqybmbo/hfcmPIh8HybRgyoc+PCpsE6bHlIOBiKoGwAQpXioS9Bm0QZxkVmR9uzcu0hkvcAwYEEAkkHg8nnmPTaIIzNbM77QzNXZL2qAoAAG5jQH8R7w6b05MGFMWMEJjXatmzXzP1J/tUsEwFIloiYoCIkSs5ajXIhAYks1lUVWdiBVkKgJoWOe3ImHqtSzalif2hsAXGFXTnIj4snmL/ALRhXblYMNu0gMtA8DuSWl1XT5GQDGSDuUsA2xmxg+dFf+Fj78e1re4UH6bvZV8JhiO7xkzuuVMilCFUYy7jcH2ndxwpHNy90/V5cmTKWQphHh+CXVseRjTeLuQmwt7aJCnk8UATeIgZWi+H8WFiyKdxG0FnfIVS78NC5OxL52ih+gll8MthY9gkJZOXSCZ2o009BkxzE671JNNjDPZ3MqKBQ3O3ABdiFQf7mIH8gYmHUSx9RpZSyaSamo6g2Mj9ownErFVGRXXLjDOQqDIQFZLJAB27bI5Fy4+hnEw7283+xfKE9D+wwkaT3PaARx1FL3mEI4QCOKRLQJEyO6KEBwijgectnONtfpvcIULZ8KFmIXxcIvZkqhvpgLPmW6mj03prY8Rw5H8RF8mNrYZPCqlXIwPLgeXcDyADwSZowqQFGEkwsZgICKOpV6lpPFxMgbbe33ogMGKsByVYAqfkxgR1urYY8hwBMuVRa494Fkfwki9pPpfrXbvMnpfxS+YEpp3yIO74mWt1kNjK5xiO9SKYC9p4JsES+/TmZsdpixDGyveMlm8v8CnYu1T2PexYrmxcwaRELlFCnI29yBW59oXcfnSgfaB1DfWECZAtAkWkCYQhIlFOs4Tl8IZUL2y7Qe7KCWUHsWABJW7FGxOSat8viBfDVUZ8ZVwzN5SVJemXww3cd/KQb5qYOl+HDkx4nwlGxKGGPTaoNn0+LzMni4CKLirK77tW4KWYS9LqNBeQZFYo+3YSACGSywVlI9CSQRR5PPMNNoQrM5Yu7hVLGhSoWKqqqAAAXc+ptjZ7UukdNXT4ExKWYICLbubYseBwBZNKOAKA7S1UBXGFkgsZgRIkSIZsyqCzEKB3LEAD6k8TD6x1QlsfhO3g23jvgC5MyCh4R2bWIxk7tzBSRS9hZBLT12NzjfwiBk2N4ZYWofadpYe11MPVad/CrGuoOU0KzMXxk2N3jbicRSrvZzX4QDQl3S9aDZcWLCf2hSr+LlvnHtUFC5VQlsfLt4PrVA1r7ZA88PhPArKVVgiNuTDvbwFcG1dcP4VI9APKDzV8zQOCXysiUhO1H9njlzZCQNGEIrnasRFot0UBXHEYQCOK4CA4QkgsBKJMCKEByv1DUMmJ3RDkZEZlxrduyqSEFA8kgDt6zvCQPG9c0h1TU14s7IuMYM+zayh92RtJnoqMpQsN62w2parU3elaXNb+MzbCyHEhcNkXaPMHyIAGVjXl83Y2TdDVgYCiJiLRQETFGZV6irnE3hcPxVVdbhu2luA23dV8XVwDqOrOLE+QI+QopbZjou1dwoJFmvT+szdP8W4WNVkHkXJaocy7G/CxfBvAB9Lq+fYzq6G08EZg29CxyNl27Nw8Tf4hIYlbrbZuuQLljp3SUwNlOO1GV/FKcbVyEAOyACxuoE89+1WYS7Ppsb0zIjcCiyAmu47ixO0dxhYSQjAkooCkSw4sjnt8z7D3lfLrfOUVWdgAzUVAUNYW2Yjk7W4F9vSeW6r0R8z5doGQsyHKmVcY1WLGbKro8xJxqpKmuAQQ3m3diYen1+i8TYQabG4yLY3LuCslMtixTnsQQaPpOTaN3y43yFB4W8gJuJYupSmdv4aN7QOSFN8Tj0PDmByNkOQI5U4sWVhky4wAQxdx23Gjstttd+aGoYATFHFAIo4SAqhAwgWi0jcJX12vTChfIwRRQs+pJpQAOSSSAAOTc6cLEJk6rrpxKcmXBlTEOWe0Yov5smNWLBR3NWR6gczVDWLHb3+UAiqShUCNSQEkFjgFQuEIBHFCARRyJaQGxkC0RigOc9TnVEZ2NKiszHk0qgkmhz2BnSQy4gylWAZWBVlIsFSKII9QRAw8/VHyMuTAzPpjj4fTDC7+LZsZBl7KFrgc3e6uJL4c6vmzowfwy6eGfFx7jiffyyDn/uKBR2krbKfcDRbpWM5BlAKOKtkO3eB2XIBw4+osehEtk+8JEVRgSYWBEJHGZGEnKWk6xhy/9rLje/RXUk/QA3OWl1eXJiGVfDVWG4K27he9PkBpT7+U0b71MjF8PrmyYsu3dpsgOc6fJW3FncBhkVaO4GzaXtDHcBzA382iBbd5letu5TtJUEkBh2YAk1YNWa7mLT6RULEWWaizMSzNXAsn0HNAcCz7yel0aY12ooVe9C659r7ToYBcRgYoBCEJAIQuBMBQhFCUeo6o40BFWXxpZ7L4jqm4gcmr7f8AuVuoYyNiM3ijK4xtjyIhR1Nl+yiqUM3N3VesISXDknw4ADj8XIdOf/rsQyj3TxD5zi/2XXp28s2KqEIDAnQCEJIIoQgERhCAXC4QgRZpGEIBcIQgAijhICjUQhAkIQhCVPqPUVwhLDM2RxjRVq2chmq2IA4VjZI7SGh6smVnQBlyY63owFrfblSVN/IwhAlj02HIN4VWDc3t4b5lT3+4lqOEBRQhARkYQhIiuEICJhcIQFHCEhL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59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0" y="609600"/>
            <a:ext cx="2971800" cy="533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cap="none" dirty="0" err="1" smtClean="0"/>
              <a:t>EoCs</a:t>
            </a:r>
            <a:endParaRPr lang="en-US" sz="4000" cap="none" dirty="0" smtClean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838200" y="1828800"/>
            <a:ext cx="7543800" cy="46482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endParaRPr lang="en-US" sz="3600" dirty="0" smtClean="0"/>
          </a:p>
          <a:p>
            <a:pPr>
              <a:buClr>
                <a:schemeClr val="bg1"/>
              </a:buClr>
            </a:pPr>
            <a:r>
              <a:rPr lang="en-US" sz="3600" dirty="0" smtClean="0"/>
              <a:t>Intended as final </a:t>
            </a:r>
            <a:r>
              <a:rPr lang="en-US" sz="3600" dirty="0"/>
              <a:t>e</a:t>
            </a:r>
            <a:r>
              <a:rPr lang="en-US" sz="3600" dirty="0" smtClean="0"/>
              <a:t>xams</a:t>
            </a:r>
          </a:p>
          <a:p>
            <a:pPr>
              <a:buClr>
                <a:schemeClr val="bg1"/>
              </a:buClr>
            </a:pPr>
            <a:r>
              <a:rPr lang="en-US" sz="3600" dirty="0" smtClean="0"/>
              <a:t>Core and elective </a:t>
            </a:r>
            <a:r>
              <a:rPr lang="en-US" sz="3600" dirty="0"/>
              <a:t>s</a:t>
            </a:r>
            <a:r>
              <a:rPr lang="en-US" sz="3600" dirty="0" smtClean="0"/>
              <a:t>ubjects</a:t>
            </a:r>
          </a:p>
          <a:p>
            <a:pPr>
              <a:buClr>
                <a:schemeClr val="bg1"/>
              </a:buClr>
            </a:pPr>
            <a:r>
              <a:rPr lang="en-US" sz="3600" dirty="0" smtClean="0"/>
              <a:t>ES, MS, HS</a:t>
            </a:r>
          </a:p>
          <a:p>
            <a:pPr>
              <a:buClr>
                <a:schemeClr val="bg1"/>
              </a:buClr>
            </a:pPr>
            <a:r>
              <a:rPr lang="en-US" sz="3600" dirty="0" smtClean="0"/>
              <a:t>63 developed by PED</a:t>
            </a:r>
          </a:p>
          <a:p>
            <a:pPr>
              <a:buClr>
                <a:schemeClr val="bg1"/>
              </a:buClr>
            </a:pPr>
            <a:r>
              <a:rPr lang="en-US" sz="3600" dirty="0" smtClean="0"/>
              <a:t>Course Assessment Linkage document details how assessments are linked to </a:t>
            </a:r>
            <a:r>
              <a:rPr lang="en-US" sz="3600" dirty="0" err="1" smtClean="0"/>
              <a:t>NMTeach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88754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7696200" cy="47244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3600" dirty="0" err="1" smtClean="0"/>
              <a:t>EoCs</a:t>
            </a:r>
            <a:r>
              <a:rPr lang="en-US" sz="3600" dirty="0" smtClean="0"/>
              <a:t> serve three purposes: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1600" dirty="0" smtClean="0"/>
          </a:p>
          <a:p>
            <a:pPr marL="687388" lvl="1" indent="-577850">
              <a:buClr>
                <a:schemeClr val="bg1"/>
              </a:buClr>
              <a:buFont typeface="+mj-lt"/>
              <a:buAutoNum type="arabicPeriod"/>
            </a:pPr>
            <a:r>
              <a:rPr lang="en-US" sz="2800" dirty="0"/>
              <a:t>Final exam for student assessment</a:t>
            </a:r>
          </a:p>
          <a:p>
            <a:pPr marL="687388" lvl="1" indent="-577850">
              <a:buClr>
                <a:schemeClr val="bg1"/>
              </a:buClr>
              <a:buFont typeface="+mj-lt"/>
              <a:buAutoNum type="arabicPeriod"/>
            </a:pPr>
            <a:r>
              <a:rPr lang="en-US" sz="2800" dirty="0" smtClean="0"/>
              <a:t>Alternative Demonstration of Competency</a:t>
            </a:r>
          </a:p>
          <a:p>
            <a:pPr lvl="2">
              <a:buClr>
                <a:schemeClr val="bg1"/>
              </a:buClr>
            </a:pPr>
            <a:r>
              <a:rPr lang="en-US" sz="2400" dirty="0" smtClean="0"/>
              <a:t>High school only</a:t>
            </a:r>
          </a:p>
          <a:p>
            <a:pPr lvl="2">
              <a:buClr>
                <a:schemeClr val="bg1"/>
              </a:buClr>
            </a:pPr>
            <a:r>
              <a:rPr lang="en-US" sz="2400" dirty="0" smtClean="0"/>
              <a:t>ADC Manual on AAE website</a:t>
            </a:r>
            <a:endParaRPr lang="en-US" sz="1400" dirty="0" smtClean="0"/>
          </a:p>
          <a:p>
            <a:pPr marL="687388" lvl="1" indent="-569913">
              <a:buClr>
                <a:schemeClr val="bg1"/>
              </a:buClr>
              <a:buFont typeface="+mj-lt"/>
              <a:buAutoNum type="arabicPeriod"/>
            </a:pPr>
            <a:r>
              <a:rPr lang="en-US" sz="2800" dirty="0" smtClean="0"/>
              <a:t>Educator Effectiveness System (EES)</a:t>
            </a:r>
          </a:p>
          <a:p>
            <a:pPr lvl="2">
              <a:buClr>
                <a:schemeClr val="bg1"/>
              </a:buClr>
            </a:pPr>
            <a:r>
              <a:rPr lang="en-US" sz="2400" dirty="0" smtClean="0"/>
              <a:t> </a:t>
            </a:r>
            <a:r>
              <a:rPr lang="en-US" sz="2400" dirty="0" err="1" smtClean="0"/>
              <a:t>EoCs</a:t>
            </a:r>
            <a:r>
              <a:rPr lang="en-US" sz="2400" dirty="0" smtClean="0"/>
              <a:t> currently used for grades 4 through 12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352800" y="609600"/>
            <a:ext cx="4191000" cy="533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cap="none" dirty="0" err="1" smtClean="0"/>
              <a:t>EoCs</a:t>
            </a:r>
            <a:r>
              <a:rPr lang="en-US" sz="4000" cap="none" dirty="0" smtClean="0"/>
              <a:t>: Purpose</a:t>
            </a:r>
          </a:p>
        </p:txBody>
      </p:sp>
    </p:spTree>
    <p:extLst>
      <p:ext uri="{BB962C8B-B14F-4D97-AF65-F5344CB8AC3E}">
        <p14:creationId xmlns:p14="http://schemas.microsoft.com/office/powerpoint/2010/main" val="81039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2971800" y="457200"/>
            <a:ext cx="5867400" cy="990600"/>
          </a:xfrm>
        </p:spPr>
        <p:txBody>
          <a:bodyPr>
            <a:normAutofit/>
          </a:bodyPr>
          <a:lstStyle/>
          <a:p>
            <a:pPr algn="ctr"/>
            <a:r>
              <a:rPr lang="en-US" sz="3600" cap="none" dirty="0" err="1" smtClean="0">
                <a:cs typeface="Arial" panose="020B0604020202020204" pitchFamily="34" charset="0"/>
              </a:rPr>
              <a:t>EoCs</a:t>
            </a:r>
            <a:r>
              <a:rPr lang="en-US" sz="3600" cap="none" dirty="0" smtClean="0">
                <a:cs typeface="Arial" panose="020B0604020202020204" pitchFamily="34" charset="0"/>
              </a:rPr>
              <a:t>: Score </a:t>
            </a:r>
            <a:r>
              <a:rPr lang="en-US" sz="3600" cap="none" dirty="0">
                <a:cs typeface="Arial" panose="020B0604020202020204" pitchFamily="34" charset="0"/>
              </a:rPr>
              <a:t>S</a:t>
            </a:r>
            <a:r>
              <a:rPr lang="en-US" sz="3600" cap="none" dirty="0" smtClean="0">
                <a:cs typeface="Arial" panose="020B0604020202020204" pitchFamily="34" charset="0"/>
              </a:rPr>
              <a:t>ubmission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5181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EoC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Data Submission Requirements </a:t>
            </a:r>
          </a:p>
          <a:p>
            <a:pPr>
              <a:buNone/>
            </a:pPr>
            <a:endParaRPr lang="en-US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US" sz="3400" dirty="0" smtClean="0"/>
          </a:p>
          <a:p>
            <a:pPr>
              <a:buNone/>
            </a:pPr>
            <a:endParaRPr lang="en-US" sz="3200" b="1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323545"/>
              </p:ext>
            </p:extLst>
          </p:nvPr>
        </p:nvGraphicFramePr>
        <p:xfrm>
          <a:off x="685800" y="2362200"/>
          <a:ext cx="7848600" cy="4648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4300"/>
                <a:gridCol w="3924300"/>
              </a:tblGrid>
              <a:tr h="74779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Blackboard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Paper</a:t>
                      </a:r>
                      <a:endParaRPr lang="en-US" sz="2800" dirty="0"/>
                    </a:p>
                  </a:txBody>
                  <a:tcPr/>
                </a:tc>
              </a:tr>
              <a:tr h="1189386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 smtClean="0"/>
                        <a:t>Districts/Charters score tests within Blackboard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 smtClean="0"/>
                        <a:t>Districts/Charters score</a:t>
                      </a:r>
                      <a:r>
                        <a:rPr lang="en-US" sz="2000" baseline="0" dirty="0" smtClean="0"/>
                        <a:t> tests and </a:t>
                      </a:r>
                      <a:r>
                        <a:rPr lang="en-US" sz="2000" dirty="0" smtClean="0"/>
                        <a:t>enter all raw scores into STARS</a:t>
                      </a:r>
                    </a:p>
                  </a:txBody>
                  <a:tcPr/>
                </a:tc>
              </a:tr>
              <a:tr h="1594714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2000" dirty="0" smtClean="0"/>
                        <a:t>PED pushes scores into STARS at regular intervals</a:t>
                      </a:r>
                    </a:p>
                    <a:p>
                      <a:pPr algn="l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2000" dirty="0" smtClean="0"/>
                        <a:t>Raw scores are submitted using the STARS “Assessment Fact” template</a:t>
                      </a:r>
                    </a:p>
                  </a:txBody>
                  <a:tcPr/>
                </a:tc>
              </a:tr>
              <a:tr h="1116300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 smtClean="0"/>
                        <a:t>Districts/Charters review data in STARS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2000" dirty="0" smtClean="0"/>
                        <a:t>Districts/Charters review data in STARS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418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3048000" y="457200"/>
            <a:ext cx="5562600" cy="9906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4000" dirty="0" smtClean="0"/>
              <a:t> </a:t>
            </a:r>
            <a:r>
              <a:rPr lang="en-US" sz="4000" cap="none" dirty="0" err="1" smtClean="0"/>
              <a:t>EoCs</a:t>
            </a:r>
            <a:r>
              <a:rPr lang="en-US" sz="4000" cap="none" dirty="0" smtClean="0"/>
              <a:t>: Data Review</a:t>
            </a:r>
            <a:endParaRPr lang="en-US" sz="4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85019" y="1905000"/>
            <a:ext cx="8077200" cy="5029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EoC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scores may be submitted to STARS at any time</a:t>
            </a:r>
            <a:r>
              <a:rPr kumimoji="0" lang="en-US" sz="3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lang="en-US" sz="3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Districts/Charters are strongly encouraged to submit </a:t>
            </a:r>
            <a:r>
              <a:rPr lang="en-US" sz="36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EoC</a:t>
            </a:r>
            <a:r>
              <a:rPr lang="en-US" sz="3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scores before the next STARS snapshot. </a:t>
            </a:r>
            <a:endParaRPr kumimoji="0" lang="en-US" sz="3600" b="0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kumimoji="0" lang="en-US" sz="36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EoC</a:t>
            </a:r>
            <a:r>
              <a:rPr kumimoji="0" lang="en-US" sz="3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tests must be submitted within 10 days of final day of school.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Arial" pitchFamily="34" charset="0"/>
              <a:buChar char="•"/>
              <a:tabLst/>
              <a:defRPr/>
            </a:pPr>
            <a:endParaRPr kumimoji="0" lang="en-US" sz="800" b="0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Arial" pitchFamily="34" charset="0"/>
              <a:buChar char="•"/>
              <a:tabLst/>
              <a:defRPr/>
            </a:pPr>
            <a:endParaRPr kumimoji="0" lang="en-US" sz="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840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305800" cy="4572000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Districts/Charters must complete a review of all </a:t>
            </a:r>
            <a:r>
              <a:rPr lang="en-US" sz="32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EoC</a:t>
            </a:r>
            <a:r>
              <a:rPr lang="en-US" sz="3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 in STARS.</a:t>
            </a:r>
          </a:p>
          <a:p>
            <a:pPr marL="457200" indent="-457200"/>
            <a:r>
              <a:rPr lang="en-US" sz="3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reports in “End-of-Course Exams” STARS Folder to validate </a:t>
            </a:r>
            <a:r>
              <a:rPr lang="en-US" sz="32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EoC</a:t>
            </a:r>
            <a:r>
              <a:rPr lang="en-US" sz="3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exams. </a:t>
            </a:r>
          </a:p>
          <a:p>
            <a:pPr marL="754380" lvl="1" indent="-457200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of Course Exam Assessment Fact Validation Report </a:t>
            </a:r>
            <a:r>
              <a:rPr lang="en-US" sz="3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(Summary)</a:t>
            </a:r>
          </a:p>
          <a:p>
            <a:pPr marL="754380" lvl="1" indent="-457200"/>
            <a:r>
              <a:rPr lang="en-US" sz="3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of Course Exam Validation with Summary Countsv2 (Detail)</a:t>
            </a:r>
          </a:p>
          <a:p>
            <a:pPr marL="0" indent="0">
              <a:buNone/>
            </a:pPr>
            <a:endParaRPr lang="en-US" sz="3600" dirty="0">
              <a:solidFill>
                <a:schemeClr val="bg1">
                  <a:lumMod val="95000"/>
                </a:schemeClr>
              </a:solidFill>
            </a:endParaRPr>
          </a:p>
          <a:p>
            <a:endParaRPr lang="en-US" sz="3600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en-US" sz="3600" dirty="0" smtClean="0">
              <a:solidFill>
                <a:schemeClr val="bg1">
                  <a:lumMod val="95000"/>
                </a:schemeClr>
              </a:solidFill>
            </a:endParaRPr>
          </a:p>
          <a:p>
            <a:endParaRPr lang="en-US" sz="3600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endParaRPr lang="en-US" sz="3600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2819400" y="457200"/>
            <a:ext cx="6019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hangingPunct="0">
              <a:lnSpc>
                <a:spcPct val="90000"/>
              </a:lnSpc>
              <a:defRPr/>
            </a:pPr>
            <a:r>
              <a:rPr lang="en-US" sz="4000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EoCs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: Data Review</a:t>
            </a:r>
            <a:endParaRPr kumimoji="0" lang="en-US" sz="4000" b="1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6234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Clr>
                <a:schemeClr val="bg1"/>
              </a:buClr>
            </a:pPr>
            <a:r>
              <a:rPr lang="en-US" sz="2800" b="1" dirty="0" smtClean="0"/>
              <a:t>May 27</a:t>
            </a:r>
            <a:r>
              <a:rPr lang="en-US" sz="2800" b="1" baseline="30000" dirty="0" smtClean="0"/>
              <a:t>th</a:t>
            </a:r>
            <a:r>
              <a:rPr lang="en-US" sz="2800" b="1" dirty="0" smtClean="0"/>
              <a:t> </a:t>
            </a:r>
            <a:r>
              <a:rPr lang="en-US" sz="2800" dirty="0" smtClean="0"/>
              <a:t>is the last day of testing on Blackboard.</a:t>
            </a:r>
          </a:p>
          <a:p>
            <a:pPr marL="114300" indent="0">
              <a:buClr>
                <a:schemeClr val="bg1"/>
              </a:buClr>
              <a:buNone/>
            </a:pPr>
            <a:endParaRPr lang="en-US" sz="2800" dirty="0" smtClean="0"/>
          </a:p>
          <a:p>
            <a:pPr>
              <a:buClr>
                <a:schemeClr val="bg1"/>
              </a:buClr>
            </a:pPr>
            <a:r>
              <a:rPr lang="en-US" sz="2800" dirty="0" smtClean="0"/>
              <a:t>Current </a:t>
            </a:r>
            <a:r>
              <a:rPr lang="en-US" sz="2800" dirty="0" err="1" smtClean="0"/>
              <a:t>EoC</a:t>
            </a:r>
            <a:r>
              <a:rPr lang="en-US" sz="2800" dirty="0" smtClean="0"/>
              <a:t> data review for 2014-2015 school year through </a:t>
            </a:r>
            <a:r>
              <a:rPr lang="en-US" sz="2800" b="1" dirty="0" smtClean="0"/>
              <a:t>April 30</a:t>
            </a:r>
            <a:r>
              <a:rPr lang="en-US" sz="2800" b="1" baseline="30000" dirty="0" smtClean="0"/>
              <a:t>th</a:t>
            </a:r>
            <a:r>
              <a:rPr lang="en-US" sz="2800" dirty="0" smtClean="0"/>
              <a:t>.</a:t>
            </a:r>
          </a:p>
          <a:p>
            <a:pPr marL="114300" indent="0">
              <a:buClr>
                <a:schemeClr val="bg1"/>
              </a:buClr>
              <a:buNone/>
            </a:pPr>
            <a:endParaRPr lang="en-US" sz="2800" dirty="0" smtClean="0"/>
          </a:p>
          <a:p>
            <a:pPr>
              <a:buClr>
                <a:schemeClr val="bg1"/>
              </a:buClr>
            </a:pPr>
            <a:r>
              <a:rPr lang="en-US" sz="2800" dirty="0" err="1" smtClean="0"/>
              <a:t>EoC</a:t>
            </a:r>
            <a:r>
              <a:rPr lang="en-US" sz="2800" dirty="0" smtClean="0"/>
              <a:t> data review for 2015-2016 will be conducted </a:t>
            </a:r>
            <a:r>
              <a:rPr lang="en-US" sz="2800" b="1" dirty="0" smtClean="0"/>
              <a:t>through </a:t>
            </a:r>
            <a:r>
              <a:rPr lang="en-US" sz="2800" b="1" smtClean="0"/>
              <a:t>EOY snapshot</a:t>
            </a:r>
            <a:r>
              <a:rPr lang="en-US" sz="2800" smtClean="0"/>
              <a:t>.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21</a:t>
            </a:fld>
            <a:endParaRPr kumimoji="0" lang="en-US" dirty="0"/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 bwMode="auto">
          <a:xfrm>
            <a:off x="3352800" y="435597"/>
            <a:ext cx="5334000" cy="1108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 algn="ctr" eaLnBrk="0" hangingPunct="0">
              <a:lnSpc>
                <a:spcPct val="90000"/>
              </a:lnSpc>
              <a:defRPr/>
            </a:pPr>
            <a:r>
              <a:rPr lang="en-US" sz="4000" cap="none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EoCs</a:t>
            </a:r>
            <a:r>
              <a:rPr lang="en-US" sz="4000" cap="none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: Important Dates</a:t>
            </a:r>
            <a:endParaRPr kumimoji="0" lang="en-US" sz="4000" b="1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5859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35597"/>
            <a:ext cx="8153400" cy="1108722"/>
          </a:xfrm>
        </p:spPr>
        <p:txBody>
          <a:bodyPr>
            <a:noAutofit/>
          </a:bodyPr>
          <a:lstStyle/>
          <a:p>
            <a:r>
              <a:rPr lang="en-US" sz="32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Reports</a:t>
            </a:r>
            <a:endParaRPr lang="en-US" sz="3200" cap="non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22</a:t>
            </a:fld>
            <a:endParaRPr kumimoji="0"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413604"/>
              </p:ext>
            </p:extLst>
          </p:nvPr>
        </p:nvGraphicFramePr>
        <p:xfrm>
          <a:off x="685800" y="1905000"/>
          <a:ext cx="7772400" cy="48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886200"/>
              </a:tblGrid>
              <a:tr h="4419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School Grading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dirty="0" smtClean="0"/>
                        <a:t>Cohort Data Review</a:t>
                      </a:r>
                    </a:p>
                  </a:txBody>
                  <a:tcPr/>
                </a:tc>
              </a:tr>
              <a:tr h="4358678">
                <a:tc>
                  <a:txBody>
                    <a:bodyPr/>
                    <a:lstStyle/>
                    <a:p>
                      <a:pPr marL="742950" lvl="1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dirty="0" smtClean="0"/>
                        <a:t>PARCC</a:t>
                      </a: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dirty="0" smtClean="0"/>
                        <a:t>SBA Spanish Reading</a:t>
                      </a: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dirty="0" smtClean="0"/>
                        <a:t>SBA Science, DIBELS</a:t>
                      </a: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dirty="0" smtClean="0"/>
                        <a:t>Career and College Readiness (CCR)</a:t>
                      </a: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dirty="0" smtClean="0"/>
                        <a:t>Attendance</a:t>
                      </a: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dirty="0" smtClean="0"/>
                        <a:t>Opportunity to Learn Survey</a:t>
                      </a: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dirty="0" smtClean="0"/>
                        <a:t>Bonus Points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lvl="1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dirty="0" smtClean="0"/>
                        <a:t>Graduation</a:t>
                      </a: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dirty="0" smtClean="0"/>
                        <a:t>Q1Q3 Report</a:t>
                      </a: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dirty="0" smtClean="0"/>
                        <a:t>Fall Retakes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531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Reports</a:t>
            </a:r>
            <a:endParaRPr lang="en-US" cap="non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23</a:t>
            </a:fld>
            <a:endParaRPr kumimoji="0"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960978"/>
              </p:ext>
            </p:extLst>
          </p:nvPr>
        </p:nvGraphicFramePr>
        <p:xfrm>
          <a:off x="685800" y="1828800"/>
          <a:ext cx="8153400" cy="5192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700"/>
                <a:gridCol w="4076700"/>
              </a:tblGrid>
              <a:tr h="4465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District Report Card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Teacher Evaluation</a:t>
                      </a:r>
                    </a:p>
                  </a:txBody>
                  <a:tcPr/>
                </a:tc>
              </a:tr>
              <a:tr h="4735016">
                <a:tc>
                  <a:txBody>
                    <a:bodyPr/>
                    <a:lstStyle/>
                    <a:p>
                      <a:pPr marL="742950" lvl="1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PARCC</a:t>
                      </a: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SBA Spanish Reading</a:t>
                      </a: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SBA Science, DIBELS</a:t>
                      </a: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Budget</a:t>
                      </a: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School Boards</a:t>
                      </a: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CCR</a:t>
                      </a: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QES</a:t>
                      </a: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National Assessment of Education Progress (NAEP)</a:t>
                      </a:r>
                    </a:p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lvl="1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School Grading data</a:t>
                      </a: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 of Course Exams</a:t>
                      </a: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NM Teach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435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2_IBM PES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IBM P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BM P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BM P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BM P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BM P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BM P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BM P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BM P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Path xmlns="749d5a4f-1ed8-4b93-91d8-7cc1e977c475">http://webed.ped.state.nm.us/sites/conference/_layouts/download.aspx?SourceUrl=http://webed.ped.state.nm.us/sites/conference/ConferenceDocuments/DataReviewVerificationDataConferenceSpring2016.pptx</DocumentPath>
    <DocumentName xmlns="749d5a4f-1ed8-4b93-91d8-7cc1e977c475">Assessment Data Review and Verification Data Conference Spring 2016</DocumentName>
    <Session xmlns="749d5a4f-1ed8-4b93-91d8-7cc1e977c475">82</Session>
    <Conference xmlns="749d5a4f-1ed8-4b93-91d8-7cc1e977c475">3</Conference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CFAB6EED088D498F9FE7891AA078A6" ma:contentTypeVersion="11" ma:contentTypeDescription="Create a new document." ma:contentTypeScope="" ma:versionID="4146557ceca189108ae90052993bf5b3">
  <xsd:schema xmlns:xsd="http://www.w3.org/2001/XMLSchema" xmlns:xs="http://www.w3.org/2001/XMLSchema" xmlns:p="http://schemas.microsoft.com/office/2006/metadata/properties" xmlns:ns2="749d5a4f-1ed8-4b93-91d8-7cc1e977c475" xmlns:ns3="de6cf758-9b81-451c-80c6-4359c8a4fd3a" targetNamespace="http://schemas.microsoft.com/office/2006/metadata/properties" ma:root="true" ma:fieldsID="0fab4cd92d2977d905e48d3bd96d0a26" ns2:_="" ns3:_="">
    <xsd:import namespace="749d5a4f-1ed8-4b93-91d8-7cc1e977c475"/>
    <xsd:import namespace="de6cf758-9b81-451c-80c6-4359c8a4fd3a"/>
    <xsd:element name="properties">
      <xsd:complexType>
        <xsd:sequence>
          <xsd:element name="documentManagement">
            <xsd:complexType>
              <xsd:all>
                <xsd:element ref="ns2:Conference"/>
                <xsd:element ref="ns2:Session"/>
                <xsd:element ref="ns2:DocumentPath" minOccurs="0"/>
                <xsd:element ref="ns2:DocumentName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9d5a4f-1ed8-4b93-91d8-7cc1e977c475" elementFormDefault="qualified">
    <xsd:import namespace="http://schemas.microsoft.com/office/2006/documentManagement/types"/>
    <xsd:import namespace="http://schemas.microsoft.com/office/infopath/2007/PartnerControls"/>
    <xsd:element name="Conference" ma:index="8" ma:displayName="Conference" ma:indexed="true" ma:list="{1c867d70-76f7-47d2-8841-356de723004a}" ma:internalName="Conference" ma:showField="Title">
      <xsd:simpleType>
        <xsd:restriction base="dms:Lookup"/>
      </xsd:simpleType>
    </xsd:element>
    <xsd:element name="Session" ma:index="9" ma:displayName="Session" ma:indexed="true" ma:list="{4191188f-75e0-4dfd-a57e-7c1cdd9dcdcd}" ma:internalName="Session" ma:showField="Title">
      <xsd:simpleType>
        <xsd:restriction base="dms:Lookup"/>
      </xsd:simpleType>
    </xsd:element>
    <xsd:element name="DocumentPath" ma:index="10" nillable="true" ma:displayName="DocumentPath" ma:internalName="DocumentPath">
      <xsd:simpleType>
        <xsd:restriction base="dms:Text">
          <xsd:maxLength value="255"/>
        </xsd:restriction>
      </xsd:simpleType>
    </xsd:element>
    <xsd:element name="DocumentName" ma:index="11" nillable="true" ma:displayName="DocumentName" ma:internalName="DocumentNam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6cf758-9b81-451c-80c6-4359c8a4fd3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8B906C-93F5-458B-8446-C1BDBC457CEC}"/>
</file>

<file path=customXml/itemProps2.xml><?xml version="1.0" encoding="utf-8"?>
<ds:datastoreItem xmlns:ds="http://schemas.openxmlformats.org/officeDocument/2006/customXml" ds:itemID="{BDC810CB-07EE-4B2C-905D-0A571116F16B}"/>
</file>

<file path=customXml/itemProps3.xml><?xml version="1.0" encoding="utf-8"?>
<ds:datastoreItem xmlns:ds="http://schemas.openxmlformats.org/officeDocument/2006/customXml" ds:itemID="{A93186BE-7A37-4660-9242-F1D5AB5C590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20361</TotalTime>
  <Words>868</Words>
  <Application>Microsoft Office PowerPoint</Application>
  <PresentationFormat>Custom</PresentationFormat>
  <Paragraphs>237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2_IBM PES</vt:lpstr>
      <vt:lpstr>Custom Design</vt:lpstr>
      <vt:lpstr>Apothecary</vt:lpstr>
      <vt:lpstr>Data Review  and Verification Process    Judith S. Harmon Jennifer Nairne Assessment, Accountability, and Evaluation Division   Stars Conference Thursday April 14, 2016</vt:lpstr>
      <vt:lpstr>Tests and Reports</vt:lpstr>
      <vt:lpstr>Graduation</vt:lpstr>
      <vt:lpstr>Quality of Education Survey</vt:lpstr>
      <vt:lpstr>Quality of Education Survey (QES)</vt:lpstr>
      <vt:lpstr>SBA Science &amp; SBA Spanish Reading</vt:lpstr>
      <vt:lpstr>SBA Science &amp; SBA Spanish Reading </vt:lpstr>
      <vt:lpstr>Access for ELL</vt:lpstr>
      <vt:lpstr>Access for ELLs</vt:lpstr>
      <vt:lpstr>Partnership for Assessment of Readiness for College and Careers (PARCC)</vt:lpstr>
      <vt:lpstr>Partnership for Assessment of Readiness for College and Careers (PARCC)</vt:lpstr>
      <vt:lpstr>New Mexico Alternative Performance Assessment (NMAPA)</vt:lpstr>
      <vt:lpstr>Dynamic Indicators of Basic Early Literacy Skills (DIBELS)</vt:lpstr>
      <vt:lpstr>Year at a Glance</vt:lpstr>
      <vt:lpstr>PowerPoint Presentation</vt:lpstr>
      <vt:lpstr>EoCs</vt:lpstr>
      <vt:lpstr>EoCs: Purpose</vt:lpstr>
      <vt:lpstr>EoCs: Score Submission</vt:lpstr>
      <vt:lpstr> EoCs: Data Review</vt:lpstr>
      <vt:lpstr>PowerPoint Presentation</vt:lpstr>
      <vt:lpstr>EoCs: Important Dates</vt:lpstr>
      <vt:lpstr>Reports</vt:lpstr>
      <vt:lpstr>Reports</vt:lpstr>
    </vt:vector>
  </TitlesOfParts>
  <Manager>Alecia Moll</Manager>
  <Company>PED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HQT Data Clean-up</dc:title>
  <dc:subject>State of New Mexico</dc:subject>
  <dc:creator>Alecia Moll</dc:creator>
  <cp:lastModifiedBy>Judith Harmon</cp:lastModifiedBy>
  <cp:revision>989</cp:revision>
  <cp:lastPrinted>2000-02-24T18:12:36Z</cp:lastPrinted>
  <dcterms:created xsi:type="dcterms:W3CDTF">1999-09-17T01:19:26Z</dcterms:created>
  <dcterms:modified xsi:type="dcterms:W3CDTF">2016-04-12T22:39:57Z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0x010100BFCFAB6EED088D498F9FE7891AA078A6</vt:lpwstr>
  </property>
</Properties>
</file>