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4"/>
  </p:notesMasterIdLst>
  <p:sldIdLst>
    <p:sldId id="256" r:id="rId2"/>
    <p:sldId id="257" r:id="rId3"/>
    <p:sldId id="258" r:id="rId4"/>
    <p:sldId id="260" r:id="rId5"/>
    <p:sldId id="261" r:id="rId6"/>
    <p:sldId id="262" r:id="rId7"/>
    <p:sldId id="265" r:id="rId8"/>
    <p:sldId id="263" r:id="rId9"/>
    <p:sldId id="264" r:id="rId10"/>
    <p:sldId id="259" r:id="rId11"/>
    <p:sldId id="276" r:id="rId12"/>
    <p:sldId id="266" r:id="rId13"/>
    <p:sldId id="267" r:id="rId14"/>
    <p:sldId id="268" r:id="rId15"/>
    <p:sldId id="270" r:id="rId16"/>
    <p:sldId id="271" r:id="rId17"/>
    <p:sldId id="272" r:id="rId18"/>
    <p:sldId id="273" r:id="rId19"/>
    <p:sldId id="274" r:id="rId20"/>
    <p:sldId id="277" r:id="rId21"/>
    <p:sldId id="269" r:id="rId22"/>
    <p:sldId id="275"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13"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9D75BD7-A19F-4BAB-8BBB-86E753C1EEB9}" type="datetimeFigureOut">
              <a:rPr lang="en-US" smtClean="0"/>
              <a:t>1/7/2015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1DEE0D6-0139-48D0-A00B-56F660D182D5}" type="slidenum">
              <a:rPr lang="en-US" smtClean="0"/>
              <a:t>‹#›</a:t>
            </a:fld>
            <a:endParaRPr lang="en-US"/>
          </a:p>
        </p:txBody>
      </p:sp>
    </p:spTree>
    <p:extLst>
      <p:ext uri="{BB962C8B-B14F-4D97-AF65-F5344CB8AC3E}">
        <p14:creationId xmlns:p14="http://schemas.microsoft.com/office/powerpoint/2010/main" val="2602577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1</a:t>
            </a:fld>
            <a:endParaRPr lang="en-US"/>
          </a:p>
        </p:txBody>
      </p:sp>
    </p:spTree>
    <p:extLst>
      <p:ext uri="{BB962C8B-B14F-4D97-AF65-F5344CB8AC3E}">
        <p14:creationId xmlns:p14="http://schemas.microsoft.com/office/powerpoint/2010/main" val="1389171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2</a:t>
            </a:fld>
            <a:endParaRPr lang="en-US"/>
          </a:p>
        </p:txBody>
      </p:sp>
    </p:spTree>
    <p:extLst>
      <p:ext uri="{BB962C8B-B14F-4D97-AF65-F5344CB8AC3E}">
        <p14:creationId xmlns:p14="http://schemas.microsoft.com/office/powerpoint/2010/main" val="2837095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3</a:t>
            </a:fld>
            <a:endParaRPr lang="en-US"/>
          </a:p>
        </p:txBody>
      </p:sp>
    </p:spTree>
    <p:extLst>
      <p:ext uri="{BB962C8B-B14F-4D97-AF65-F5344CB8AC3E}">
        <p14:creationId xmlns:p14="http://schemas.microsoft.com/office/powerpoint/2010/main" val="2848099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D6131A-6D1D-4D1E-98AF-8B277A21202D}" type="slidenum">
              <a:rPr lang="en-US" smtClean="0"/>
              <a:t>4</a:t>
            </a:fld>
            <a:endParaRPr lang="en-US"/>
          </a:p>
        </p:txBody>
      </p:sp>
    </p:spTree>
    <p:extLst>
      <p:ext uri="{BB962C8B-B14F-4D97-AF65-F5344CB8AC3E}">
        <p14:creationId xmlns:p14="http://schemas.microsoft.com/office/powerpoint/2010/main" val="4028991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D6131A-6D1D-4D1E-98AF-8B277A21202D}" type="slidenum">
              <a:rPr lang="en-US" smtClean="0"/>
              <a:t>5</a:t>
            </a:fld>
            <a:endParaRPr lang="en-US"/>
          </a:p>
        </p:txBody>
      </p:sp>
    </p:spTree>
    <p:extLst>
      <p:ext uri="{BB962C8B-B14F-4D97-AF65-F5344CB8AC3E}">
        <p14:creationId xmlns:p14="http://schemas.microsoft.com/office/powerpoint/2010/main" val="1652893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6</a:t>
            </a:fld>
            <a:endParaRPr lang="en-US"/>
          </a:p>
        </p:txBody>
      </p:sp>
    </p:spTree>
    <p:extLst>
      <p:ext uri="{BB962C8B-B14F-4D97-AF65-F5344CB8AC3E}">
        <p14:creationId xmlns:p14="http://schemas.microsoft.com/office/powerpoint/2010/main" val="3242578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7</a:t>
            </a:fld>
            <a:endParaRPr lang="en-US"/>
          </a:p>
        </p:txBody>
      </p:sp>
    </p:spTree>
    <p:extLst>
      <p:ext uri="{BB962C8B-B14F-4D97-AF65-F5344CB8AC3E}">
        <p14:creationId xmlns:p14="http://schemas.microsoft.com/office/powerpoint/2010/main" val="1821159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8</a:t>
            </a:fld>
            <a:endParaRPr lang="en-US"/>
          </a:p>
        </p:txBody>
      </p:sp>
    </p:spTree>
    <p:extLst>
      <p:ext uri="{BB962C8B-B14F-4D97-AF65-F5344CB8AC3E}">
        <p14:creationId xmlns:p14="http://schemas.microsoft.com/office/powerpoint/2010/main" val="3252057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9</a:t>
            </a:fld>
            <a:endParaRPr lang="en-US"/>
          </a:p>
        </p:txBody>
      </p:sp>
    </p:spTree>
    <p:extLst>
      <p:ext uri="{BB962C8B-B14F-4D97-AF65-F5344CB8AC3E}">
        <p14:creationId xmlns:p14="http://schemas.microsoft.com/office/powerpoint/2010/main" val="2042171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10</a:t>
            </a:fld>
            <a:endParaRPr lang="en-US"/>
          </a:p>
        </p:txBody>
      </p:sp>
    </p:spTree>
    <p:extLst>
      <p:ext uri="{BB962C8B-B14F-4D97-AF65-F5344CB8AC3E}">
        <p14:creationId xmlns:p14="http://schemas.microsoft.com/office/powerpoint/2010/main" val="3182567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11</a:t>
            </a:fld>
            <a:endParaRPr lang="en-US"/>
          </a:p>
        </p:txBody>
      </p:sp>
    </p:spTree>
    <p:extLst>
      <p:ext uri="{BB962C8B-B14F-4D97-AF65-F5344CB8AC3E}">
        <p14:creationId xmlns:p14="http://schemas.microsoft.com/office/powerpoint/2010/main" val="3632933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12</a:t>
            </a:fld>
            <a:endParaRPr lang="en-US"/>
          </a:p>
        </p:txBody>
      </p:sp>
    </p:spTree>
    <p:extLst>
      <p:ext uri="{BB962C8B-B14F-4D97-AF65-F5344CB8AC3E}">
        <p14:creationId xmlns:p14="http://schemas.microsoft.com/office/powerpoint/2010/main" val="2866568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13</a:t>
            </a:fld>
            <a:endParaRPr lang="en-US"/>
          </a:p>
        </p:txBody>
      </p:sp>
    </p:spTree>
    <p:extLst>
      <p:ext uri="{BB962C8B-B14F-4D97-AF65-F5344CB8AC3E}">
        <p14:creationId xmlns:p14="http://schemas.microsoft.com/office/powerpoint/2010/main" val="612540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DEE0D6-0139-48D0-A00B-56F660D182D5}" type="slidenum">
              <a:rPr lang="en-US" smtClean="0"/>
              <a:t>14</a:t>
            </a:fld>
            <a:endParaRPr lang="en-US"/>
          </a:p>
        </p:txBody>
      </p:sp>
    </p:spTree>
    <p:extLst>
      <p:ext uri="{BB962C8B-B14F-4D97-AF65-F5344CB8AC3E}">
        <p14:creationId xmlns:p14="http://schemas.microsoft.com/office/powerpoint/2010/main" val="2070602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D6131A-6D1D-4D1E-98AF-8B277A21202D}" type="slidenum">
              <a:rPr lang="en-US" smtClean="0"/>
              <a:t>15</a:t>
            </a:fld>
            <a:endParaRPr lang="en-US"/>
          </a:p>
        </p:txBody>
      </p:sp>
    </p:spTree>
    <p:extLst>
      <p:ext uri="{BB962C8B-B14F-4D97-AF65-F5344CB8AC3E}">
        <p14:creationId xmlns:p14="http://schemas.microsoft.com/office/powerpoint/2010/main" val="3899045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D6131A-6D1D-4D1E-98AF-8B277A21202D}" type="slidenum">
              <a:rPr lang="en-US" smtClean="0"/>
              <a:t>16</a:t>
            </a:fld>
            <a:endParaRPr lang="en-US"/>
          </a:p>
        </p:txBody>
      </p:sp>
    </p:spTree>
    <p:extLst>
      <p:ext uri="{BB962C8B-B14F-4D97-AF65-F5344CB8AC3E}">
        <p14:creationId xmlns:p14="http://schemas.microsoft.com/office/powerpoint/2010/main" val="1282261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D6131A-6D1D-4D1E-98AF-8B277A21202D}" type="slidenum">
              <a:rPr lang="en-US" smtClean="0"/>
              <a:t>17</a:t>
            </a:fld>
            <a:endParaRPr lang="en-US"/>
          </a:p>
        </p:txBody>
      </p:sp>
    </p:spTree>
    <p:extLst>
      <p:ext uri="{BB962C8B-B14F-4D97-AF65-F5344CB8AC3E}">
        <p14:creationId xmlns:p14="http://schemas.microsoft.com/office/powerpoint/2010/main" val="3070596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D6131A-6D1D-4D1E-98AF-8B277A21202D}" type="slidenum">
              <a:rPr lang="en-US" smtClean="0"/>
              <a:t>18</a:t>
            </a:fld>
            <a:endParaRPr lang="en-US"/>
          </a:p>
        </p:txBody>
      </p:sp>
    </p:spTree>
    <p:extLst>
      <p:ext uri="{BB962C8B-B14F-4D97-AF65-F5344CB8AC3E}">
        <p14:creationId xmlns:p14="http://schemas.microsoft.com/office/powerpoint/2010/main" val="2887780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D6131A-6D1D-4D1E-98AF-8B277A21202D}" type="slidenum">
              <a:rPr lang="en-US" smtClean="0"/>
              <a:t>19</a:t>
            </a:fld>
            <a:endParaRPr lang="en-US"/>
          </a:p>
        </p:txBody>
      </p:sp>
    </p:spTree>
    <p:extLst>
      <p:ext uri="{BB962C8B-B14F-4D97-AF65-F5344CB8AC3E}">
        <p14:creationId xmlns:p14="http://schemas.microsoft.com/office/powerpoint/2010/main" val="2277244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21</a:t>
            </a:fld>
            <a:endParaRPr lang="en-US"/>
          </a:p>
        </p:txBody>
      </p:sp>
    </p:spTree>
    <p:extLst>
      <p:ext uri="{BB962C8B-B14F-4D97-AF65-F5344CB8AC3E}">
        <p14:creationId xmlns:p14="http://schemas.microsoft.com/office/powerpoint/2010/main" val="92584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DEE0D6-0139-48D0-A00B-56F660D182D5}" type="slidenum">
              <a:rPr lang="en-US" smtClean="0"/>
              <a:t>22</a:t>
            </a:fld>
            <a:endParaRPr lang="en-US"/>
          </a:p>
        </p:txBody>
      </p:sp>
    </p:spTree>
    <p:extLst>
      <p:ext uri="{BB962C8B-B14F-4D97-AF65-F5344CB8AC3E}">
        <p14:creationId xmlns:p14="http://schemas.microsoft.com/office/powerpoint/2010/main" val="21326504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1BDC58D-1372-4B0A-A0C1-66490DB6384D}" type="datetimeFigureOut">
              <a:rPr lang="en-US" smtClean="0"/>
              <a:t>1/7/2015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5077BE-514B-4715-92A1-5CF16E49C98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1BDC58D-1372-4B0A-A0C1-66490DB6384D}" type="datetimeFigureOut">
              <a:rPr lang="en-US" smtClean="0"/>
              <a:t>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95077BE-514B-4715-92A1-5CF16E49C981}"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1BDC58D-1372-4B0A-A0C1-66490DB6384D}" type="datetimeFigureOut">
              <a:rPr lang="en-US" smtClean="0"/>
              <a:t>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95077BE-514B-4715-92A1-5CF16E49C981}"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1BDC58D-1372-4B0A-A0C1-66490DB6384D}" type="datetimeFigureOut">
              <a:rPr lang="en-US" smtClean="0"/>
              <a:t>1/7/2015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95077BE-514B-4715-92A1-5CF16E49C981}"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1BDC58D-1372-4B0A-A0C1-66490DB6384D}" type="datetimeFigureOut">
              <a:rPr lang="en-US" smtClean="0"/>
              <a:t>1/7/2015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95077BE-514B-4715-92A1-5CF16E49C98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1BDC58D-1372-4B0A-A0C1-66490DB6384D}" type="datetimeFigureOut">
              <a:rPr lang="en-US" smtClean="0"/>
              <a:t>1/7/2015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95077BE-514B-4715-92A1-5CF16E49C981}"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1BDC58D-1372-4B0A-A0C1-66490DB6384D}" type="datetimeFigureOut">
              <a:rPr lang="en-US" smtClean="0"/>
              <a:t>1/7/2015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95077BE-514B-4715-92A1-5CF16E49C98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1BDC58D-1372-4B0A-A0C1-66490DB6384D}" type="datetimeFigureOut">
              <a:rPr lang="en-US" smtClean="0"/>
              <a:t>1/7/2015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95077BE-514B-4715-92A1-5CF16E49C98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1BDC58D-1372-4B0A-A0C1-66490DB6384D}" type="datetimeFigureOut">
              <a:rPr lang="en-US" smtClean="0"/>
              <a:t>1/7/2015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5077BE-514B-4715-92A1-5CF16E49C981}"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1BDC58D-1372-4B0A-A0C1-66490DB6384D}" type="datetimeFigureOut">
              <a:rPr lang="en-US" smtClean="0"/>
              <a:t>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95077BE-514B-4715-92A1-5CF16E49C98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1BDC58D-1372-4B0A-A0C1-66490DB6384D}" type="datetimeFigureOut">
              <a:rPr lang="en-US" smtClean="0"/>
              <a:t>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95077BE-514B-4715-92A1-5CF16E49C98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1BDC58D-1372-4B0A-A0C1-66490DB6384D}" type="datetimeFigureOut">
              <a:rPr lang="en-US" smtClean="0"/>
              <a:t>1/7/2015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95077BE-514B-4715-92A1-5CF16E49C98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Credit By Demonstrated Mastery</a:t>
            </a:r>
            <a:endParaRPr lang="en-US" dirty="0"/>
          </a:p>
        </p:txBody>
      </p:sp>
      <p:sp>
        <p:nvSpPr>
          <p:cNvPr id="3" name="Subtitle 2"/>
          <p:cNvSpPr>
            <a:spLocks noGrp="1"/>
          </p:cNvSpPr>
          <p:nvPr>
            <p:ph type="subTitle" idx="1"/>
          </p:nvPr>
        </p:nvSpPr>
        <p:spPr/>
        <p:txBody>
          <a:bodyPr/>
          <a:lstStyle/>
          <a:p>
            <a:r>
              <a:rPr lang="en-US" dirty="0" smtClean="0"/>
              <a:t>December 2014</a:t>
            </a:r>
            <a:endParaRPr lang="en-US" dirty="0"/>
          </a:p>
        </p:txBody>
      </p:sp>
    </p:spTree>
    <p:extLst>
      <p:ext uri="{BB962C8B-B14F-4D97-AF65-F5344CB8AC3E}">
        <p14:creationId xmlns:p14="http://schemas.microsoft.com/office/powerpoint/2010/main" val="14515849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State Board of Education defines “</a:t>
            </a:r>
            <a:r>
              <a:rPr lang="en-US" dirty="0" smtClean="0">
                <a:solidFill>
                  <a:srgbClr val="FF0000"/>
                </a:solidFill>
              </a:rPr>
              <a:t>mastery</a:t>
            </a:r>
            <a:r>
              <a:rPr lang="en-US" dirty="0" smtClean="0"/>
              <a:t>” as a </a:t>
            </a:r>
            <a:r>
              <a:rPr lang="en-US" b="1" dirty="0" smtClean="0"/>
              <a:t>student’s command of course material at a level that demonstrates a deep  understanding of the content standards and the ability to apply his or her knowledge of the material</a:t>
            </a:r>
            <a:r>
              <a:rPr lang="en-US" dirty="0" smtClean="0"/>
              <a:t>. </a:t>
            </a:r>
            <a:endParaRPr lang="en-US" dirty="0"/>
          </a:p>
        </p:txBody>
      </p:sp>
      <p:sp>
        <p:nvSpPr>
          <p:cNvPr id="2" name="Title 1"/>
          <p:cNvSpPr>
            <a:spLocks noGrp="1"/>
          </p:cNvSpPr>
          <p:nvPr>
            <p:ph type="title"/>
          </p:nvPr>
        </p:nvSpPr>
        <p:spPr/>
        <p:txBody>
          <a:bodyPr/>
          <a:lstStyle/>
          <a:p>
            <a:r>
              <a:rPr lang="en-US" dirty="0" smtClean="0"/>
              <a:t>What is Mastery?</a:t>
            </a:r>
            <a:endParaRPr lang="en-US" dirty="0"/>
          </a:p>
        </p:txBody>
      </p:sp>
    </p:spTree>
    <p:extLst>
      <p:ext uri="{BB962C8B-B14F-4D97-AF65-F5344CB8AC3E}">
        <p14:creationId xmlns:p14="http://schemas.microsoft.com/office/powerpoint/2010/main" val="24813906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“Credit by demonstrated mastery” is the process by which a school district shall, based upon a body-of-evidence, </a:t>
            </a:r>
            <a:r>
              <a:rPr lang="en-US" b="1" dirty="0" smtClean="0"/>
              <a:t>award a student credit in a particular course without requiring the student to complete classroom instruction for a certain amount of seat time</a:t>
            </a:r>
            <a:r>
              <a:rPr lang="en-US" dirty="0" smtClean="0"/>
              <a:t>. </a:t>
            </a:r>
          </a:p>
          <a:p>
            <a:endParaRPr lang="en-US" dirty="0"/>
          </a:p>
        </p:txBody>
      </p:sp>
      <p:sp>
        <p:nvSpPr>
          <p:cNvPr id="2" name="Title 1"/>
          <p:cNvSpPr>
            <a:spLocks noGrp="1"/>
          </p:cNvSpPr>
          <p:nvPr>
            <p:ph type="title"/>
          </p:nvPr>
        </p:nvSpPr>
        <p:spPr/>
        <p:txBody>
          <a:bodyPr/>
          <a:lstStyle/>
          <a:p>
            <a:r>
              <a:rPr lang="en-US" dirty="0" smtClean="0"/>
              <a:t>What is CDM?</a:t>
            </a:r>
            <a:endParaRPr lang="en-US" dirty="0"/>
          </a:p>
        </p:txBody>
      </p:sp>
    </p:spTree>
    <p:extLst>
      <p:ext uri="{BB962C8B-B14F-4D97-AF65-F5344CB8AC3E}">
        <p14:creationId xmlns:p14="http://schemas.microsoft.com/office/powerpoint/2010/main" val="10864753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Section 13 of GCS-M-001 provides the following Credit by </a:t>
            </a:r>
            <a:r>
              <a:rPr lang="en-US" dirty="0" smtClean="0"/>
              <a:t>Demonstrated </a:t>
            </a:r>
            <a:r>
              <a:rPr lang="en-US" dirty="0"/>
              <a:t>Mastery policy: </a:t>
            </a:r>
          </a:p>
          <a:p>
            <a:r>
              <a:rPr lang="en-US" dirty="0"/>
              <a:t>13. Credit by Demonstrated Mastery </a:t>
            </a:r>
            <a:endParaRPr lang="en-US" dirty="0" smtClean="0"/>
          </a:p>
          <a:p>
            <a:endParaRPr lang="en-US" dirty="0"/>
          </a:p>
        </p:txBody>
      </p:sp>
      <p:sp>
        <p:nvSpPr>
          <p:cNvPr id="2" name="Title 1"/>
          <p:cNvSpPr>
            <a:spLocks noGrp="1"/>
          </p:cNvSpPr>
          <p:nvPr>
            <p:ph type="title"/>
          </p:nvPr>
        </p:nvSpPr>
        <p:spPr/>
        <p:txBody>
          <a:bodyPr>
            <a:normAutofit/>
          </a:bodyPr>
          <a:lstStyle/>
          <a:p>
            <a:r>
              <a:rPr lang="en-US" dirty="0" smtClean="0"/>
              <a:t>State Board Policy Reference</a:t>
            </a:r>
            <a:endParaRPr lang="en-US" dirty="0"/>
          </a:p>
        </p:txBody>
      </p:sp>
    </p:spTree>
    <p:extLst>
      <p:ext uri="{BB962C8B-B14F-4D97-AF65-F5344CB8AC3E}">
        <p14:creationId xmlns:p14="http://schemas.microsoft.com/office/powerpoint/2010/main" val="11467001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133600"/>
            <a:ext cx="6196405" cy="3603812"/>
          </a:xfrm>
        </p:spPr>
        <p:txBody>
          <a:bodyPr>
            <a:normAutofit lnSpcReduction="10000"/>
          </a:bodyPr>
          <a:lstStyle/>
          <a:p>
            <a:pPr marL="274320" lvl="1"/>
            <a:r>
              <a:rPr lang="en-US" sz="2400" dirty="0" smtClean="0"/>
              <a:t>Beginning with the 2014-15 SY to inform placement for the 2015-16 SY, CDM shall be available for all NC students in grades 9-12 for </a:t>
            </a:r>
            <a:r>
              <a:rPr lang="en-US" sz="2400" b="1" dirty="0" smtClean="0"/>
              <a:t>high school courses </a:t>
            </a:r>
            <a:r>
              <a:rPr lang="en-US" sz="2400" dirty="0" smtClean="0"/>
              <a:t>and in grades 6-8 for </a:t>
            </a:r>
            <a:r>
              <a:rPr lang="en-US" sz="2400" b="1" dirty="0" smtClean="0"/>
              <a:t>high school courses </a:t>
            </a:r>
            <a:r>
              <a:rPr lang="en-US" sz="2400" dirty="0" smtClean="0"/>
              <a:t>offered in middle school. </a:t>
            </a:r>
          </a:p>
          <a:p>
            <a:r>
              <a:rPr lang="en-US" sz="2400" dirty="0" smtClean="0"/>
              <a:t>For Hickory Public Schools, CDM is offered for Math I in the middle schools. (current 6</a:t>
            </a:r>
            <a:r>
              <a:rPr lang="en-US" sz="2400" baseline="30000" dirty="0" smtClean="0"/>
              <a:t>th</a:t>
            </a:r>
            <a:r>
              <a:rPr lang="en-US" sz="2400" dirty="0" smtClean="0"/>
              <a:t> and 7</a:t>
            </a:r>
            <a:r>
              <a:rPr lang="en-US" sz="2400" baseline="30000" dirty="0" smtClean="0"/>
              <a:t>th</a:t>
            </a:r>
            <a:r>
              <a:rPr lang="en-US" sz="2400" dirty="0" smtClean="0"/>
              <a:t> graders)</a:t>
            </a:r>
            <a:endParaRPr lang="en-US" dirty="0"/>
          </a:p>
        </p:txBody>
      </p:sp>
      <p:sp>
        <p:nvSpPr>
          <p:cNvPr id="2" name="Title 1"/>
          <p:cNvSpPr>
            <a:spLocks noGrp="1"/>
          </p:cNvSpPr>
          <p:nvPr>
            <p:ph type="title"/>
          </p:nvPr>
        </p:nvSpPr>
        <p:spPr>
          <a:xfrm>
            <a:off x="838200" y="817582"/>
            <a:ext cx="7467599" cy="1202485"/>
          </a:xfrm>
        </p:spPr>
        <p:txBody>
          <a:bodyPr>
            <a:normAutofit fontScale="90000"/>
          </a:bodyPr>
          <a:lstStyle/>
          <a:p>
            <a:pPr lvl="0"/>
            <a:r>
              <a:rPr lang="en-US" dirty="0"/>
              <a:t> </a:t>
            </a:r>
            <a:r>
              <a:rPr lang="en-US" sz="3100" dirty="0"/>
              <a:t>When does Credit by Demonstrated Mastery begin and for what group of students?</a:t>
            </a:r>
            <a:br>
              <a:rPr lang="en-US" sz="3100" dirty="0"/>
            </a:br>
            <a:endParaRPr lang="en-US" dirty="0"/>
          </a:p>
        </p:txBody>
      </p:sp>
    </p:spTree>
    <p:extLst>
      <p:ext uri="{BB962C8B-B14F-4D97-AF65-F5344CB8AC3E}">
        <p14:creationId xmlns:p14="http://schemas.microsoft.com/office/powerpoint/2010/main" val="12539714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Students may choose to complete the CDM process for any eligible course that is next in the sequence.</a:t>
            </a:r>
          </a:p>
          <a:p>
            <a:pPr lvl="1"/>
            <a:endParaRPr lang="en-US" dirty="0"/>
          </a:p>
          <a:p>
            <a:pPr marL="365760" lvl="1" indent="0">
              <a:buNone/>
            </a:pPr>
            <a:r>
              <a:rPr lang="en-US" dirty="0" smtClean="0"/>
              <a:t>Affects the students’ schedules for NEXT school year.</a:t>
            </a:r>
            <a:endParaRPr lang="en-US" dirty="0"/>
          </a:p>
        </p:txBody>
      </p:sp>
      <p:sp>
        <p:nvSpPr>
          <p:cNvPr id="2" name="Title 1"/>
          <p:cNvSpPr>
            <a:spLocks noGrp="1"/>
          </p:cNvSpPr>
          <p:nvPr>
            <p:ph type="title"/>
          </p:nvPr>
        </p:nvSpPr>
        <p:spPr/>
        <p:txBody>
          <a:bodyPr>
            <a:normAutofit fontScale="90000"/>
          </a:bodyPr>
          <a:lstStyle/>
          <a:p>
            <a:r>
              <a:rPr lang="en-US" dirty="0" smtClean="0"/>
              <a:t>What does that mean for our high school students?</a:t>
            </a:r>
            <a:endParaRPr lang="en-US" dirty="0"/>
          </a:p>
        </p:txBody>
      </p:sp>
    </p:spTree>
    <p:extLst>
      <p:ext uri="{BB962C8B-B14F-4D97-AF65-F5344CB8AC3E}">
        <p14:creationId xmlns:p14="http://schemas.microsoft.com/office/powerpoint/2010/main" val="19687641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Sammy is a whiz in many core subjects.  His family wants him to CDM some of his freshmen level classes such as English I, Math I and Earth Science.  Sammy takes but does not pass the exam for Earth Science. In 9</a:t>
            </a:r>
            <a:r>
              <a:rPr lang="en-US" baseline="30000" dirty="0" smtClean="0"/>
              <a:t>th</a:t>
            </a:r>
            <a:r>
              <a:rPr lang="en-US" dirty="0" smtClean="0"/>
              <a:t> grade, he will sit for that course.  Sammy does meet the CDM requirements for Math I and English I so he will jump to Math II and English II during his 9</a:t>
            </a:r>
            <a:r>
              <a:rPr lang="en-US" baseline="30000" dirty="0" smtClean="0"/>
              <a:t>th</a:t>
            </a:r>
            <a:r>
              <a:rPr lang="en-US" dirty="0" smtClean="0"/>
              <a:t> grade year.</a:t>
            </a:r>
            <a:endParaRPr lang="en-US" dirty="0"/>
          </a:p>
        </p:txBody>
      </p:sp>
      <p:sp>
        <p:nvSpPr>
          <p:cNvPr id="2" name="Title 1"/>
          <p:cNvSpPr>
            <a:spLocks noGrp="1"/>
          </p:cNvSpPr>
          <p:nvPr>
            <p:ph type="title"/>
          </p:nvPr>
        </p:nvSpPr>
        <p:spPr/>
        <p:txBody>
          <a:bodyPr>
            <a:normAutofit fontScale="90000"/>
          </a:bodyPr>
          <a:lstStyle/>
          <a:p>
            <a:r>
              <a:rPr lang="en-US" dirty="0" smtClean="0"/>
              <a:t>Example: Current 8</a:t>
            </a:r>
            <a:r>
              <a:rPr lang="en-US" baseline="30000" dirty="0" smtClean="0"/>
              <a:t>th</a:t>
            </a:r>
            <a:r>
              <a:rPr lang="en-US" dirty="0" smtClean="0"/>
              <a:t> Grade Student</a:t>
            </a:r>
            <a:endParaRPr lang="en-US" dirty="0"/>
          </a:p>
        </p:txBody>
      </p:sp>
    </p:spTree>
    <p:extLst>
      <p:ext uri="{BB962C8B-B14F-4D97-AF65-F5344CB8AC3E}">
        <p14:creationId xmlns:p14="http://schemas.microsoft.com/office/powerpoint/2010/main" val="2840690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Johnny is a current 9</a:t>
            </a:r>
            <a:r>
              <a:rPr lang="en-US" baseline="30000" dirty="0" smtClean="0"/>
              <a:t>th</a:t>
            </a:r>
            <a:r>
              <a:rPr lang="en-US" dirty="0" smtClean="0"/>
              <a:t> grader enrolled in Math II.  He is amazing in math.  His family chooses to CDM Math III.  He makes the cut score on the exam and passes the artifact.  He receives CDM for Math III.   Next school year, he can take Math IV while in the 10</a:t>
            </a:r>
            <a:r>
              <a:rPr lang="en-US" baseline="30000" dirty="0" smtClean="0"/>
              <a:t>th</a:t>
            </a:r>
            <a:r>
              <a:rPr lang="en-US" dirty="0" smtClean="0"/>
              <a:t> grade.  This will complete his 4 required </a:t>
            </a:r>
            <a:r>
              <a:rPr lang="en-US" dirty="0" err="1" smtClean="0"/>
              <a:t>maths</a:t>
            </a:r>
            <a:r>
              <a:rPr lang="en-US" dirty="0" smtClean="0"/>
              <a:t>.</a:t>
            </a:r>
            <a:endParaRPr lang="en-US" dirty="0"/>
          </a:p>
        </p:txBody>
      </p:sp>
      <p:sp>
        <p:nvSpPr>
          <p:cNvPr id="2" name="Title 1"/>
          <p:cNvSpPr>
            <a:spLocks noGrp="1"/>
          </p:cNvSpPr>
          <p:nvPr>
            <p:ph type="title"/>
          </p:nvPr>
        </p:nvSpPr>
        <p:spPr/>
        <p:txBody>
          <a:bodyPr>
            <a:normAutofit fontScale="90000"/>
          </a:bodyPr>
          <a:lstStyle/>
          <a:p>
            <a:r>
              <a:rPr lang="en-US" dirty="0" smtClean="0"/>
              <a:t>Example:  Current 9</a:t>
            </a:r>
            <a:r>
              <a:rPr lang="en-US" baseline="30000" dirty="0" smtClean="0"/>
              <a:t>th</a:t>
            </a:r>
            <a:r>
              <a:rPr lang="en-US" dirty="0" smtClean="0"/>
              <a:t> Grade Student</a:t>
            </a:r>
            <a:endParaRPr lang="en-US" dirty="0"/>
          </a:p>
        </p:txBody>
      </p:sp>
    </p:spTree>
    <p:extLst>
      <p:ext uri="{BB962C8B-B14F-4D97-AF65-F5344CB8AC3E}">
        <p14:creationId xmlns:p14="http://schemas.microsoft.com/office/powerpoint/2010/main" val="35907922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Julie is a history whiz!!!  Her family wants her to do the CDM process for American History I.  She passes American History I through CDM.  In the 11</a:t>
            </a:r>
            <a:r>
              <a:rPr lang="en-US" baseline="30000" dirty="0" smtClean="0"/>
              <a:t>th</a:t>
            </a:r>
            <a:r>
              <a:rPr lang="en-US" dirty="0" smtClean="0"/>
              <a:t> grade she can take American History II.  </a:t>
            </a:r>
            <a:endParaRPr lang="en-US" dirty="0"/>
          </a:p>
        </p:txBody>
      </p:sp>
      <p:sp>
        <p:nvSpPr>
          <p:cNvPr id="2" name="Title 1"/>
          <p:cNvSpPr>
            <a:spLocks noGrp="1"/>
          </p:cNvSpPr>
          <p:nvPr>
            <p:ph type="title"/>
          </p:nvPr>
        </p:nvSpPr>
        <p:spPr/>
        <p:txBody>
          <a:bodyPr>
            <a:normAutofit fontScale="90000"/>
          </a:bodyPr>
          <a:lstStyle/>
          <a:p>
            <a:r>
              <a:rPr lang="en-US" dirty="0" smtClean="0"/>
              <a:t>Example:  Current 10</a:t>
            </a:r>
            <a:r>
              <a:rPr lang="en-US" baseline="30000" dirty="0" smtClean="0"/>
              <a:t>th</a:t>
            </a:r>
            <a:r>
              <a:rPr lang="en-US" dirty="0" smtClean="0"/>
              <a:t> Grade Student</a:t>
            </a:r>
            <a:endParaRPr lang="en-US" dirty="0"/>
          </a:p>
        </p:txBody>
      </p:sp>
    </p:spTree>
    <p:extLst>
      <p:ext uri="{BB962C8B-B14F-4D97-AF65-F5344CB8AC3E}">
        <p14:creationId xmlns:p14="http://schemas.microsoft.com/office/powerpoint/2010/main" val="18151103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Student/family completes application</a:t>
            </a:r>
          </a:p>
          <a:p>
            <a:r>
              <a:rPr lang="en-US" dirty="0" smtClean="0"/>
              <a:t>Meet with school team to discuss application and process</a:t>
            </a:r>
          </a:p>
          <a:p>
            <a:r>
              <a:rPr lang="en-US" dirty="0" smtClean="0"/>
              <a:t>Complete Phase I assessment</a:t>
            </a:r>
          </a:p>
          <a:p>
            <a:r>
              <a:rPr lang="en-US" dirty="0" smtClean="0"/>
              <a:t>If success, complete Phase II performance based task and present to content team</a:t>
            </a:r>
          </a:p>
          <a:p>
            <a:r>
              <a:rPr lang="en-US" dirty="0" smtClean="0"/>
              <a:t>If success, receive credit for course</a:t>
            </a:r>
          </a:p>
        </p:txBody>
      </p:sp>
      <p:sp>
        <p:nvSpPr>
          <p:cNvPr id="2" name="Title 1"/>
          <p:cNvSpPr>
            <a:spLocks noGrp="1"/>
          </p:cNvSpPr>
          <p:nvPr>
            <p:ph type="title"/>
          </p:nvPr>
        </p:nvSpPr>
        <p:spPr/>
        <p:txBody>
          <a:bodyPr/>
          <a:lstStyle/>
          <a:p>
            <a:r>
              <a:rPr lang="en-US" dirty="0" smtClean="0"/>
              <a:t>CDM Process for Families</a:t>
            </a:r>
            <a:endParaRPr lang="en-US" dirty="0"/>
          </a:p>
        </p:txBody>
      </p:sp>
    </p:spTree>
    <p:extLst>
      <p:ext uri="{BB962C8B-B14F-4D97-AF65-F5344CB8AC3E}">
        <p14:creationId xmlns:p14="http://schemas.microsoft.com/office/powerpoint/2010/main" val="1889076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Complete the application for CDM prior to the due date (February 1)</a:t>
            </a:r>
          </a:p>
          <a:p>
            <a:r>
              <a:rPr lang="en-US" dirty="0" smtClean="0"/>
              <a:t>Meet with the school counselors to discuss the long-term benefits/consequences of CDM</a:t>
            </a:r>
          </a:p>
          <a:p>
            <a:r>
              <a:rPr lang="en-US" dirty="0" smtClean="0"/>
              <a:t>Contact prospective colleges/universities to see if any admission concerns</a:t>
            </a:r>
          </a:p>
          <a:p>
            <a:r>
              <a:rPr lang="en-US" dirty="0" smtClean="0"/>
              <a:t>If planning to be a college athlete, contact NCAA to see if all requirements will still be met</a:t>
            </a:r>
          </a:p>
          <a:p>
            <a:r>
              <a:rPr lang="en-US" dirty="0" smtClean="0"/>
              <a:t>Meet all timelines and due dates</a:t>
            </a:r>
            <a:endParaRPr lang="en-US" dirty="0"/>
          </a:p>
        </p:txBody>
      </p:sp>
      <p:sp>
        <p:nvSpPr>
          <p:cNvPr id="3" name="Title 2"/>
          <p:cNvSpPr>
            <a:spLocks noGrp="1"/>
          </p:cNvSpPr>
          <p:nvPr>
            <p:ph type="title"/>
          </p:nvPr>
        </p:nvSpPr>
        <p:spPr/>
        <p:txBody>
          <a:bodyPr/>
          <a:lstStyle/>
          <a:p>
            <a:r>
              <a:rPr lang="en-US" dirty="0" smtClean="0"/>
              <a:t>Parent/Student Responsibilities</a:t>
            </a:r>
            <a:endParaRPr lang="en-US" dirty="0"/>
          </a:p>
        </p:txBody>
      </p:sp>
    </p:spTree>
    <p:extLst>
      <p:ext uri="{BB962C8B-B14F-4D97-AF65-F5344CB8AC3E}">
        <p14:creationId xmlns:p14="http://schemas.microsoft.com/office/powerpoint/2010/main" val="22311751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credit for the class will appear on the transcript as a “P”</a:t>
            </a:r>
          </a:p>
          <a:p>
            <a:r>
              <a:rPr lang="en-US" dirty="0" smtClean="0"/>
              <a:t>There will be no honors credit assigned</a:t>
            </a:r>
          </a:p>
          <a:p>
            <a:r>
              <a:rPr lang="en-US" dirty="0" smtClean="0"/>
              <a:t>The class will not count in the GPA</a:t>
            </a:r>
          </a:p>
          <a:p>
            <a:r>
              <a:rPr lang="en-US" dirty="0" smtClean="0"/>
              <a:t>The student must pass the Phase I assessment on the first try, without receiving instruction in the class</a:t>
            </a:r>
          </a:p>
          <a:p>
            <a:r>
              <a:rPr lang="en-US" dirty="0" smtClean="0"/>
              <a:t>If the student does not pass the Phase I assessment, the student must sit for the class the following year</a:t>
            </a:r>
          </a:p>
        </p:txBody>
      </p:sp>
      <p:sp>
        <p:nvSpPr>
          <p:cNvPr id="2" name="Title 1"/>
          <p:cNvSpPr>
            <a:spLocks noGrp="1"/>
          </p:cNvSpPr>
          <p:nvPr>
            <p:ph type="title"/>
          </p:nvPr>
        </p:nvSpPr>
        <p:spPr/>
        <p:txBody>
          <a:bodyPr/>
          <a:lstStyle/>
          <a:p>
            <a:r>
              <a:rPr lang="en-US" dirty="0" smtClean="0"/>
              <a:t>Additional Details</a:t>
            </a:r>
            <a:endParaRPr lang="en-US" dirty="0"/>
          </a:p>
        </p:txBody>
      </p:sp>
    </p:spTree>
    <p:extLst>
      <p:ext uri="{BB962C8B-B14F-4D97-AF65-F5344CB8AC3E}">
        <p14:creationId xmlns:p14="http://schemas.microsoft.com/office/powerpoint/2010/main" val="4145072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Are some classes excluded in CDM?   Yes</a:t>
            </a:r>
          </a:p>
          <a:p>
            <a:pPr marL="0" indent="0">
              <a:buNone/>
            </a:pPr>
            <a:r>
              <a:rPr lang="en-US" dirty="0" smtClean="0"/>
              <a:t>-CTE classes that are work-based or internships</a:t>
            </a:r>
          </a:p>
          <a:p>
            <a:pPr marL="0" indent="0">
              <a:buNone/>
            </a:pPr>
            <a:r>
              <a:rPr lang="en-US" dirty="0" smtClean="0"/>
              <a:t>-Performance-based classes</a:t>
            </a:r>
          </a:p>
          <a:p>
            <a:pPr marL="0" indent="0">
              <a:buNone/>
            </a:pPr>
            <a:r>
              <a:rPr lang="en-US" dirty="0" smtClean="0"/>
              <a:t>-Classes not offered at the school</a:t>
            </a:r>
          </a:p>
          <a:p>
            <a:pPr marL="0" indent="0">
              <a:buNone/>
            </a:pPr>
            <a:r>
              <a:rPr lang="en-US" dirty="0" smtClean="0"/>
              <a:t>-AP</a:t>
            </a:r>
          </a:p>
          <a:p>
            <a:pPr marL="0" indent="0">
              <a:buNone/>
            </a:pPr>
            <a:r>
              <a:rPr lang="en-US" dirty="0" smtClean="0"/>
              <a:t>-IB</a:t>
            </a:r>
            <a:endParaRPr lang="en-US" dirty="0"/>
          </a:p>
        </p:txBody>
      </p:sp>
      <p:sp>
        <p:nvSpPr>
          <p:cNvPr id="2" name="Title 1"/>
          <p:cNvSpPr>
            <a:spLocks noGrp="1"/>
          </p:cNvSpPr>
          <p:nvPr>
            <p:ph type="title"/>
          </p:nvPr>
        </p:nvSpPr>
        <p:spPr/>
        <p:txBody>
          <a:bodyPr/>
          <a:lstStyle/>
          <a:p>
            <a:r>
              <a:rPr lang="en-US" dirty="0" smtClean="0"/>
              <a:t>Frequently Asked Questions</a:t>
            </a:r>
            <a:endParaRPr lang="en-US" dirty="0"/>
          </a:p>
        </p:txBody>
      </p:sp>
    </p:spTree>
    <p:extLst>
      <p:ext uri="{BB962C8B-B14F-4D97-AF65-F5344CB8AC3E}">
        <p14:creationId xmlns:p14="http://schemas.microsoft.com/office/powerpoint/2010/main" val="1925346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What score does the student need to have on the exam?</a:t>
            </a:r>
          </a:p>
          <a:p>
            <a:pPr>
              <a:buFontTx/>
              <a:buChar char="-"/>
            </a:pPr>
            <a:r>
              <a:rPr lang="en-US" dirty="0" smtClean="0"/>
              <a:t>EOC</a:t>
            </a:r>
          </a:p>
          <a:p>
            <a:pPr marL="0" indent="0">
              <a:buNone/>
            </a:pPr>
            <a:r>
              <a:rPr lang="en-US" dirty="0"/>
              <a:t>	</a:t>
            </a:r>
            <a:r>
              <a:rPr lang="en-US" b="1" dirty="0" smtClean="0"/>
              <a:t>Math I </a:t>
            </a:r>
            <a:r>
              <a:rPr lang="en-US" b="1" u="sng" dirty="0" smtClean="0"/>
              <a:t>&gt;</a:t>
            </a:r>
            <a:r>
              <a:rPr lang="en-US" b="1" dirty="0" smtClean="0"/>
              <a:t> 264</a:t>
            </a:r>
            <a:endParaRPr lang="en-US" dirty="0" smtClean="0"/>
          </a:p>
          <a:p>
            <a:pPr marL="0" indent="0">
              <a:buNone/>
            </a:pPr>
            <a:r>
              <a:rPr lang="en-US" b="1" dirty="0" smtClean="0"/>
              <a:t>	Biology </a:t>
            </a:r>
            <a:r>
              <a:rPr lang="en-US" b="1" u="sng" dirty="0" smtClean="0"/>
              <a:t>&gt;</a:t>
            </a:r>
            <a:r>
              <a:rPr lang="en-US" b="1" dirty="0" smtClean="0"/>
              <a:t> 261</a:t>
            </a:r>
            <a:endParaRPr lang="en-US" dirty="0" smtClean="0"/>
          </a:p>
          <a:p>
            <a:pPr marL="0" indent="0">
              <a:buNone/>
            </a:pPr>
            <a:r>
              <a:rPr lang="en-US" b="1" dirty="0" smtClean="0"/>
              <a:t>	English II </a:t>
            </a:r>
            <a:r>
              <a:rPr lang="en-US" b="1" u="sng" dirty="0" smtClean="0"/>
              <a:t>&gt;</a:t>
            </a:r>
            <a:r>
              <a:rPr lang="en-US" b="1" dirty="0" smtClean="0"/>
              <a:t> 165</a:t>
            </a:r>
            <a:r>
              <a:rPr lang="en-US" dirty="0" smtClean="0"/>
              <a:t> </a:t>
            </a:r>
          </a:p>
          <a:p>
            <a:pPr>
              <a:buFontTx/>
              <a:buChar char="-"/>
            </a:pPr>
            <a:r>
              <a:rPr lang="en-US" dirty="0" smtClean="0"/>
              <a:t>CTE - 93</a:t>
            </a:r>
          </a:p>
          <a:p>
            <a:pPr>
              <a:buFontTx/>
              <a:buChar char="-"/>
            </a:pPr>
            <a:r>
              <a:rPr lang="en-US" dirty="0" smtClean="0"/>
              <a:t>Final Exam - 94</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5665974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lvl="1"/>
            <a:r>
              <a:rPr lang="en-US" sz="2400" b="1" dirty="0"/>
              <a:t>No</a:t>
            </a:r>
            <a:r>
              <a:rPr lang="en-US" sz="2400" dirty="0"/>
              <a:t>. Retesting is not permitted. Students attempting CDM receive one opportunity per course to achieve the minimum standards to earn CDM. </a:t>
            </a:r>
            <a:endParaRPr lang="en-US" dirty="0"/>
          </a:p>
        </p:txBody>
      </p:sp>
      <p:sp>
        <p:nvSpPr>
          <p:cNvPr id="2" name="Title 1"/>
          <p:cNvSpPr>
            <a:spLocks noGrp="1"/>
          </p:cNvSpPr>
          <p:nvPr>
            <p:ph type="title"/>
          </p:nvPr>
        </p:nvSpPr>
        <p:spPr/>
        <p:txBody>
          <a:bodyPr>
            <a:normAutofit fontScale="90000"/>
          </a:bodyPr>
          <a:lstStyle/>
          <a:p>
            <a:pPr lvl="0"/>
            <a:r>
              <a:rPr lang="en-US" sz="3100" dirty="0" smtClean="0"/>
              <a:t/>
            </a:r>
            <a:br>
              <a:rPr lang="en-US" sz="3100" dirty="0" smtClean="0"/>
            </a:br>
            <a:r>
              <a:rPr lang="en-US" sz="3100" dirty="0" smtClean="0"/>
              <a:t>What </a:t>
            </a:r>
            <a:r>
              <a:rPr lang="en-US" sz="3100" dirty="0"/>
              <a:t>if a student wants to retest? Is that allowable?</a:t>
            </a:r>
            <a:r>
              <a:rPr lang="en-US" dirty="0"/>
              <a:t/>
            </a:r>
            <a:br>
              <a:rPr lang="en-US" dirty="0"/>
            </a:br>
            <a:endParaRPr lang="en-US" dirty="0"/>
          </a:p>
        </p:txBody>
      </p:sp>
    </p:spTree>
    <p:extLst>
      <p:ext uri="{BB962C8B-B14F-4D97-AF65-F5344CB8AC3E}">
        <p14:creationId xmlns:p14="http://schemas.microsoft.com/office/powerpoint/2010/main" val="25928786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lvl="1"/>
            <a:r>
              <a:rPr lang="en-US" sz="2400" b="1" dirty="0"/>
              <a:t>Pass</a:t>
            </a:r>
            <a:r>
              <a:rPr lang="en-US" sz="2400" dirty="0"/>
              <a:t>. The school shall not grant a numeric or letter grade for the course and shall not include the grade in the student’s GPA. </a:t>
            </a:r>
            <a:r>
              <a:rPr lang="en-US" sz="2400" dirty="0" smtClean="0"/>
              <a:t>The course will receive standard weight only.</a:t>
            </a:r>
            <a:endParaRPr lang="en-US" sz="2400" dirty="0"/>
          </a:p>
          <a:p>
            <a:endParaRPr lang="en-US" dirty="0"/>
          </a:p>
        </p:txBody>
      </p:sp>
      <p:sp>
        <p:nvSpPr>
          <p:cNvPr id="2" name="Title 1"/>
          <p:cNvSpPr>
            <a:spLocks noGrp="1"/>
          </p:cNvSpPr>
          <p:nvPr>
            <p:ph type="title"/>
          </p:nvPr>
        </p:nvSpPr>
        <p:spPr/>
        <p:txBody>
          <a:bodyPr>
            <a:normAutofit fontScale="90000"/>
          </a:bodyPr>
          <a:lstStyle/>
          <a:p>
            <a:pPr lvl="0"/>
            <a:r>
              <a:rPr lang="en-US" sz="3100" dirty="0" smtClean="0"/>
              <a:t/>
            </a:r>
            <a:br>
              <a:rPr lang="en-US" sz="3100" dirty="0" smtClean="0"/>
            </a:br>
            <a:r>
              <a:rPr lang="en-US" sz="3100" dirty="0" smtClean="0"/>
              <a:t>What </a:t>
            </a:r>
            <a:r>
              <a:rPr lang="en-US" sz="3100" dirty="0"/>
              <a:t>type of credit does a student receive with CDM?</a:t>
            </a:r>
            <a:r>
              <a:rPr lang="en-US" dirty="0"/>
              <a:t/>
            </a:r>
            <a:br>
              <a:rPr lang="en-US" dirty="0"/>
            </a:br>
            <a:endParaRPr lang="en-US" dirty="0"/>
          </a:p>
        </p:txBody>
      </p:sp>
    </p:spTree>
    <p:extLst>
      <p:ext uri="{BB962C8B-B14F-4D97-AF65-F5344CB8AC3E}">
        <p14:creationId xmlns:p14="http://schemas.microsoft.com/office/powerpoint/2010/main" val="14184062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lvl="1"/>
            <a:r>
              <a:rPr lang="en-US" sz="2400" b="1" dirty="0"/>
              <a:t>No</a:t>
            </a:r>
            <a:r>
              <a:rPr lang="en-US" sz="2400" dirty="0"/>
              <a:t>. Students may earn credit using CDM for as many courses as they wish and districts may not impose local limitations. </a:t>
            </a:r>
            <a:endParaRPr lang="en-US" dirty="0"/>
          </a:p>
        </p:txBody>
      </p:sp>
      <p:sp>
        <p:nvSpPr>
          <p:cNvPr id="2" name="Title 1"/>
          <p:cNvSpPr>
            <a:spLocks noGrp="1"/>
          </p:cNvSpPr>
          <p:nvPr>
            <p:ph type="title"/>
          </p:nvPr>
        </p:nvSpPr>
        <p:spPr/>
        <p:txBody>
          <a:bodyPr>
            <a:normAutofit fontScale="90000"/>
          </a:bodyPr>
          <a:lstStyle/>
          <a:p>
            <a:pPr lvl="0"/>
            <a:r>
              <a:rPr lang="en-US" sz="3100" dirty="0" smtClean="0"/>
              <a:t/>
            </a:r>
            <a:br>
              <a:rPr lang="en-US" sz="3100" dirty="0" smtClean="0"/>
            </a:br>
            <a:r>
              <a:rPr lang="en-US" sz="3100" dirty="0" smtClean="0"/>
              <a:t>Is </a:t>
            </a:r>
            <a:r>
              <a:rPr lang="en-US" sz="3100" dirty="0"/>
              <a:t>there a limit to the number of courses for which a student may earn credit using the CDM policy?</a:t>
            </a:r>
            <a:r>
              <a:rPr lang="en-US" dirty="0"/>
              <a:t/>
            </a:r>
            <a:br>
              <a:rPr lang="en-US" dirty="0"/>
            </a:br>
            <a:endParaRPr lang="en-US" dirty="0"/>
          </a:p>
        </p:txBody>
      </p:sp>
    </p:spTree>
    <p:extLst>
      <p:ext uri="{BB962C8B-B14F-4D97-AF65-F5344CB8AC3E}">
        <p14:creationId xmlns:p14="http://schemas.microsoft.com/office/powerpoint/2010/main" val="39520638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lvl="1"/>
            <a:r>
              <a:rPr lang="en-US" sz="2400" b="1" dirty="0"/>
              <a:t>No</a:t>
            </a:r>
            <a:r>
              <a:rPr lang="en-US" sz="2400" dirty="0"/>
              <a:t>. CDM is only available for standard-level </a:t>
            </a:r>
            <a:r>
              <a:rPr lang="en-US" sz="2400" dirty="0" smtClean="0"/>
              <a:t>courses</a:t>
            </a:r>
            <a:endParaRPr lang="en-US" dirty="0"/>
          </a:p>
        </p:txBody>
      </p:sp>
      <p:sp>
        <p:nvSpPr>
          <p:cNvPr id="2" name="Title 1"/>
          <p:cNvSpPr>
            <a:spLocks noGrp="1"/>
          </p:cNvSpPr>
          <p:nvPr>
            <p:ph type="title"/>
          </p:nvPr>
        </p:nvSpPr>
        <p:spPr/>
        <p:txBody>
          <a:bodyPr>
            <a:normAutofit fontScale="90000"/>
          </a:bodyPr>
          <a:lstStyle/>
          <a:p>
            <a:pPr lvl="0"/>
            <a:r>
              <a:rPr lang="en-US" sz="3100" dirty="0" smtClean="0"/>
              <a:t/>
            </a:r>
            <a:br>
              <a:rPr lang="en-US" sz="3100" dirty="0" smtClean="0"/>
            </a:br>
            <a:r>
              <a:rPr lang="en-US" sz="3100" dirty="0" smtClean="0"/>
              <a:t>May </a:t>
            </a:r>
            <a:r>
              <a:rPr lang="en-US" sz="3100" dirty="0"/>
              <a:t>students earn CDM credit for honors level courses?</a:t>
            </a:r>
            <a:r>
              <a:rPr lang="en-US" dirty="0"/>
              <a:t/>
            </a:r>
            <a:br>
              <a:rPr lang="en-US" dirty="0"/>
            </a:br>
            <a:endParaRPr lang="en-US" dirty="0"/>
          </a:p>
        </p:txBody>
      </p:sp>
    </p:spTree>
    <p:extLst>
      <p:ext uri="{BB962C8B-B14F-4D97-AF65-F5344CB8AC3E}">
        <p14:creationId xmlns:p14="http://schemas.microsoft.com/office/powerpoint/2010/main" val="7977258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lvl="1"/>
            <a:r>
              <a:rPr lang="en-US" sz="2400" b="1" dirty="0"/>
              <a:t>No</a:t>
            </a:r>
            <a:r>
              <a:rPr lang="en-US" sz="2400" dirty="0"/>
              <a:t>. </a:t>
            </a:r>
            <a:r>
              <a:rPr lang="en-US" sz="2400" dirty="0" smtClean="0"/>
              <a:t>This policy currently only applies to students who wish to accelerate without enrolling in a course</a:t>
            </a:r>
            <a:endParaRPr lang="en-US" dirty="0"/>
          </a:p>
        </p:txBody>
      </p:sp>
      <p:sp>
        <p:nvSpPr>
          <p:cNvPr id="2" name="Title 1"/>
          <p:cNvSpPr>
            <a:spLocks noGrp="1"/>
          </p:cNvSpPr>
          <p:nvPr>
            <p:ph type="title"/>
          </p:nvPr>
        </p:nvSpPr>
        <p:spPr/>
        <p:txBody>
          <a:bodyPr>
            <a:normAutofit fontScale="90000"/>
          </a:bodyPr>
          <a:lstStyle/>
          <a:p>
            <a:pPr lvl="0"/>
            <a:r>
              <a:rPr lang="en-US" sz="3100" dirty="0" smtClean="0"/>
              <a:t/>
            </a:r>
            <a:br>
              <a:rPr lang="en-US" sz="3100" dirty="0" smtClean="0"/>
            </a:br>
            <a:r>
              <a:rPr lang="en-US" sz="3100" dirty="0" smtClean="0"/>
              <a:t>Can </a:t>
            </a:r>
            <a:r>
              <a:rPr lang="en-US" sz="3100" dirty="0"/>
              <a:t>students enrolled in a course decide to earn CDM partway through the course?</a:t>
            </a:r>
            <a:r>
              <a:rPr lang="en-US" dirty="0"/>
              <a:t/>
            </a:r>
            <a:br>
              <a:rPr lang="en-US" dirty="0"/>
            </a:br>
            <a:endParaRPr lang="en-US" dirty="0"/>
          </a:p>
        </p:txBody>
      </p:sp>
    </p:spTree>
    <p:extLst>
      <p:ext uri="{BB962C8B-B14F-4D97-AF65-F5344CB8AC3E}">
        <p14:creationId xmlns:p14="http://schemas.microsoft.com/office/powerpoint/2010/main" val="31530986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HPS Student Services website will have a link to the DPI website</a:t>
            </a:r>
          </a:p>
          <a:p>
            <a:r>
              <a:rPr lang="en-US" dirty="0" smtClean="0"/>
              <a:t>The HPS website will also have this presentation, application, timelines and other information posted.  </a:t>
            </a:r>
          </a:p>
          <a:p>
            <a:r>
              <a:rPr lang="en-US" dirty="0" smtClean="0"/>
              <a:t>Contact Caroline Lovette or Jennie Lovelace at HHS.</a:t>
            </a:r>
            <a:endParaRPr lang="en-US" dirty="0"/>
          </a:p>
        </p:txBody>
      </p:sp>
      <p:sp>
        <p:nvSpPr>
          <p:cNvPr id="3" name="Title 2"/>
          <p:cNvSpPr>
            <a:spLocks noGrp="1"/>
          </p:cNvSpPr>
          <p:nvPr>
            <p:ph type="title"/>
          </p:nvPr>
        </p:nvSpPr>
        <p:spPr/>
        <p:txBody>
          <a:bodyPr>
            <a:normAutofit fontScale="90000"/>
          </a:bodyPr>
          <a:lstStyle/>
          <a:p>
            <a:r>
              <a:rPr lang="en-US" dirty="0" smtClean="0"/>
              <a:t>Where can I find more information?</a:t>
            </a:r>
            <a:endParaRPr lang="en-US" dirty="0"/>
          </a:p>
        </p:txBody>
      </p:sp>
    </p:spTree>
    <p:extLst>
      <p:ext uri="{BB962C8B-B14F-4D97-AF65-F5344CB8AC3E}">
        <p14:creationId xmlns:p14="http://schemas.microsoft.com/office/powerpoint/2010/main" val="2486656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Application due before February 1 of each year for spring testing and scheduling for the next school year</a:t>
            </a:r>
          </a:p>
          <a:p>
            <a:r>
              <a:rPr lang="en-US" dirty="0" smtClean="0"/>
              <a:t>Testing completed the last two weeks of February</a:t>
            </a:r>
          </a:p>
          <a:p>
            <a:r>
              <a:rPr lang="en-US" dirty="0" smtClean="0"/>
              <a:t>Notification of scores mid-March</a:t>
            </a:r>
          </a:p>
          <a:p>
            <a:r>
              <a:rPr lang="en-US" dirty="0" smtClean="0"/>
              <a:t>Phase II performance artifact process mid-March to April</a:t>
            </a:r>
          </a:p>
          <a:p>
            <a:endParaRPr lang="en-US" dirty="0"/>
          </a:p>
        </p:txBody>
      </p:sp>
      <p:sp>
        <p:nvSpPr>
          <p:cNvPr id="2" name="Title 1"/>
          <p:cNvSpPr>
            <a:spLocks noGrp="1"/>
          </p:cNvSpPr>
          <p:nvPr>
            <p:ph type="title"/>
          </p:nvPr>
        </p:nvSpPr>
        <p:spPr/>
        <p:txBody>
          <a:bodyPr/>
          <a:lstStyle/>
          <a:p>
            <a:r>
              <a:rPr lang="en-US" dirty="0" smtClean="0"/>
              <a:t>Timelines</a:t>
            </a:r>
            <a:endParaRPr lang="en-US" dirty="0"/>
          </a:p>
        </p:txBody>
      </p:sp>
    </p:spTree>
    <p:extLst>
      <p:ext uri="{BB962C8B-B14F-4D97-AF65-F5344CB8AC3E}">
        <p14:creationId xmlns:p14="http://schemas.microsoft.com/office/powerpoint/2010/main" val="4841812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3951582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1637</TotalTime>
  <Words>885</Words>
  <Application>Microsoft Office PowerPoint</Application>
  <PresentationFormat>On-screen Show (4:3)</PresentationFormat>
  <Paragraphs>95</Paragraphs>
  <Slides>22</Slides>
  <Notes>21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Credit By Demonstrated Mastery</vt:lpstr>
      <vt:lpstr>What is Mastery?</vt:lpstr>
      <vt:lpstr>What is CDM?</vt:lpstr>
      <vt:lpstr>State Board Policy Reference</vt:lpstr>
      <vt:lpstr> When does Credit by Demonstrated Mastery begin and for what group of students? </vt:lpstr>
      <vt:lpstr>What does that mean for our high school students?</vt:lpstr>
      <vt:lpstr>Example: Current 8th Grade Student</vt:lpstr>
      <vt:lpstr>Example:  Current 9th Grade Student</vt:lpstr>
      <vt:lpstr>Example:  Current 10th Grade Student</vt:lpstr>
      <vt:lpstr>CDM Process for Families</vt:lpstr>
      <vt:lpstr>Parent/Student Responsibilities</vt:lpstr>
      <vt:lpstr>Additional Details</vt:lpstr>
      <vt:lpstr>Frequently Asked Questions</vt:lpstr>
      <vt:lpstr>PowerPoint Presentation</vt:lpstr>
      <vt:lpstr> What if a student wants to retest? Is that allowable? </vt:lpstr>
      <vt:lpstr> What type of credit does a student receive with CDM? </vt:lpstr>
      <vt:lpstr> Is there a limit to the number of courses for which a student may earn credit using the CDM policy? </vt:lpstr>
      <vt:lpstr> May students earn CDM credit for honors level courses? </vt:lpstr>
      <vt:lpstr> Can students enrolled in a course decide to earn CDM partway through the course? </vt:lpstr>
      <vt:lpstr>Where can I find more information?</vt:lpstr>
      <vt:lpstr>Timelines</vt:lpstr>
      <vt:lpstr>Questions?</vt:lpstr>
    </vt:vector>
  </TitlesOfParts>
  <Company>Hickory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Credit By Demonstrated Mastery</dc:title>
  <dc:creator>Simmons, Angela K. (ADM)</dc:creator>
  <cp:lastModifiedBy>Stalnaker, Dr. Ann (HHS)</cp:lastModifiedBy>
  <cp:revision>15</cp:revision>
  <cp:lastPrinted>2014-12-08T21:54:10Z</cp:lastPrinted>
  <dcterms:created xsi:type="dcterms:W3CDTF">2014-12-07T21:21:03Z</dcterms:created>
  <dcterms:modified xsi:type="dcterms:W3CDTF">2015-01-07T19:24:51Z</dcterms:modified>
</cp:coreProperties>
</file>