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6" r:id="rId2"/>
    <p:sldId id="287" r:id="rId3"/>
    <p:sldId id="288" r:id="rId4"/>
    <p:sldId id="289" r:id="rId5"/>
    <p:sldId id="290" r:id="rId6"/>
    <p:sldId id="256" r:id="rId7"/>
    <p:sldId id="257" r:id="rId8"/>
    <p:sldId id="259" r:id="rId9"/>
    <p:sldId id="260" r:id="rId10"/>
    <p:sldId id="261" r:id="rId11"/>
    <p:sldId id="262" r:id="rId12"/>
    <p:sldId id="263" r:id="rId13"/>
    <p:sldId id="264" r:id="rId14"/>
    <p:sldId id="258" r:id="rId15"/>
    <p:sldId id="265" r:id="rId16"/>
    <p:sldId id="284"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85" r:id="rId30"/>
    <p:sldId id="278" r:id="rId31"/>
    <p:sldId id="279" r:id="rId32"/>
    <p:sldId id="280" r:id="rId33"/>
    <p:sldId id="281" r:id="rId34"/>
    <p:sldId id="282" r:id="rId35"/>
    <p:sldId id="283"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4" autoAdjust="0"/>
    <p:restoredTop sz="94660"/>
  </p:normalViewPr>
  <p:slideViewPr>
    <p:cSldViewPr snapToGrid="0">
      <p:cViewPr varScale="1">
        <p:scale>
          <a:sx n="77" d="100"/>
          <a:sy n="77" d="100"/>
        </p:scale>
        <p:origin x="126"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DE0BB54F-22D8-48C3-ACCE-D48E1CE46A2D}" type="datetimeFigureOut">
              <a:rPr lang="en-US" smtClean="0"/>
              <a:t>11/16/2018</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F002BCA9-B796-4799-B06D-56BF188CA2B2}"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34401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0BB54F-22D8-48C3-ACCE-D48E1CE46A2D}" type="datetimeFigureOut">
              <a:rPr lang="en-US" smtClean="0"/>
              <a:t>11/16/2018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02BCA9-B796-4799-B06D-56BF188CA2B2}" type="slidenum">
              <a:rPr lang="en-US" smtClean="0"/>
              <a:t>‹#›</a:t>
            </a:fld>
            <a:endParaRPr lang="en-US"/>
          </a:p>
        </p:txBody>
      </p:sp>
    </p:spTree>
    <p:extLst>
      <p:ext uri="{BB962C8B-B14F-4D97-AF65-F5344CB8AC3E}">
        <p14:creationId xmlns:p14="http://schemas.microsoft.com/office/powerpoint/2010/main" val="1783157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DE0BB54F-22D8-48C3-ACCE-D48E1CE46A2D}" type="datetimeFigureOut">
              <a:rPr lang="en-US" smtClean="0"/>
              <a:t>11/16/2018</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F002BCA9-B796-4799-B06D-56BF188CA2B2}"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487907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0BB54F-22D8-48C3-ACCE-D48E1CE46A2D}" type="datetimeFigureOut">
              <a:rPr lang="en-US" smtClean="0"/>
              <a:t>11/16/2018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02BCA9-B796-4799-B06D-56BF188CA2B2}" type="slidenum">
              <a:rPr lang="en-US" smtClean="0"/>
              <a:t>‹#›</a:t>
            </a:fld>
            <a:endParaRPr lang="en-US"/>
          </a:p>
        </p:txBody>
      </p:sp>
    </p:spTree>
    <p:extLst>
      <p:ext uri="{BB962C8B-B14F-4D97-AF65-F5344CB8AC3E}">
        <p14:creationId xmlns:p14="http://schemas.microsoft.com/office/powerpoint/2010/main" val="1749770464"/>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0BB54F-22D8-48C3-ACCE-D48E1CE46A2D}" type="datetimeFigureOut">
              <a:rPr lang="en-US" smtClean="0"/>
              <a:t>11/16/2018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02BCA9-B796-4799-B06D-56BF188CA2B2}" type="slidenum">
              <a:rPr lang="en-US" smtClean="0"/>
              <a:t>‹#›</a:t>
            </a:fld>
            <a:endParaRPr lang="en-US"/>
          </a:p>
        </p:txBody>
      </p:sp>
    </p:spTree>
    <p:extLst>
      <p:ext uri="{BB962C8B-B14F-4D97-AF65-F5344CB8AC3E}">
        <p14:creationId xmlns:p14="http://schemas.microsoft.com/office/powerpoint/2010/main" val="950965022"/>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E0BB54F-22D8-48C3-ACCE-D48E1CE46A2D}" type="datetimeFigureOut">
              <a:rPr lang="en-US" smtClean="0"/>
              <a:t>11/16/2018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02BCA9-B796-4799-B06D-56BF188CA2B2}" type="slidenum">
              <a:rPr lang="en-US" smtClean="0"/>
              <a:t>‹#›</a:t>
            </a:fld>
            <a:endParaRPr lang="en-US"/>
          </a:p>
        </p:txBody>
      </p:sp>
    </p:spTree>
    <p:extLst>
      <p:ext uri="{BB962C8B-B14F-4D97-AF65-F5344CB8AC3E}">
        <p14:creationId xmlns:p14="http://schemas.microsoft.com/office/powerpoint/2010/main" val="1965980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0BB54F-22D8-48C3-ACCE-D48E1CE46A2D}" type="datetimeFigureOut">
              <a:rPr lang="en-US" smtClean="0"/>
              <a:t>11/16/2018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02BCA9-B796-4799-B06D-56BF188CA2B2}" type="slidenum">
              <a:rPr lang="en-US" smtClean="0"/>
              <a:t>‹#›</a:t>
            </a:fld>
            <a:endParaRPr lang="en-US"/>
          </a:p>
        </p:txBody>
      </p:sp>
    </p:spTree>
    <p:extLst>
      <p:ext uri="{BB962C8B-B14F-4D97-AF65-F5344CB8AC3E}">
        <p14:creationId xmlns:p14="http://schemas.microsoft.com/office/powerpoint/2010/main" val="1582204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051" y="6375679"/>
            <a:ext cx="1233355" cy="348462"/>
          </a:xfrm>
        </p:spPr>
        <p:txBody>
          <a:bodyPr/>
          <a:lstStyle/>
          <a:p>
            <a:fld id="{DE0BB54F-22D8-48C3-ACCE-D48E1CE46A2D}" type="datetimeFigureOut">
              <a:rPr lang="en-US" smtClean="0"/>
              <a:t>11/16/2018</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F002BCA9-B796-4799-B06D-56BF188CA2B2}"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515856"/>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950" y="6375679"/>
            <a:ext cx="1232456" cy="348462"/>
          </a:xfrm>
        </p:spPr>
        <p:txBody>
          <a:bodyPr/>
          <a:lstStyle/>
          <a:p>
            <a:fld id="{DE0BB54F-22D8-48C3-ACCE-D48E1CE46A2D}" type="datetimeFigureOut">
              <a:rPr lang="en-US" smtClean="0"/>
              <a:t>11/16/2018</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F002BCA9-B796-4799-B06D-56BF188CA2B2}" type="slidenum">
              <a:rPr lang="en-US" smtClean="0"/>
              <a:t>‹#›</a:t>
            </a:fld>
            <a:endParaRPr lang="en-US"/>
          </a:p>
        </p:txBody>
      </p:sp>
    </p:spTree>
    <p:extLst>
      <p:ext uri="{BB962C8B-B14F-4D97-AF65-F5344CB8AC3E}">
        <p14:creationId xmlns:p14="http://schemas.microsoft.com/office/powerpoint/2010/main" val="187200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0BB54F-22D8-48C3-ACCE-D48E1CE46A2D}" type="datetimeFigureOut">
              <a:rPr lang="en-US" smtClean="0"/>
              <a:t>11/16/2018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02BCA9-B796-4799-B06D-56BF188CA2B2}" type="slidenum">
              <a:rPr lang="en-US" smtClean="0"/>
              <a:t>‹#›</a:t>
            </a:fld>
            <a:endParaRPr lang="en-US"/>
          </a:p>
        </p:txBody>
      </p:sp>
    </p:spTree>
    <p:extLst>
      <p:ext uri="{BB962C8B-B14F-4D97-AF65-F5344CB8AC3E}">
        <p14:creationId xmlns:p14="http://schemas.microsoft.com/office/powerpoint/2010/main" val="2779765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0BB54F-22D8-48C3-ACCE-D48E1CE46A2D}" type="datetimeFigureOut">
              <a:rPr lang="en-US" smtClean="0"/>
              <a:t>11/16/2018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02BCA9-B796-4799-B06D-56BF188CA2B2}" type="slidenum">
              <a:rPr lang="en-US" smtClean="0"/>
              <a:t>‹#›</a:t>
            </a:fld>
            <a:endParaRPr lang="en-US"/>
          </a:p>
        </p:txBody>
      </p:sp>
    </p:spTree>
    <p:extLst>
      <p:ext uri="{BB962C8B-B14F-4D97-AF65-F5344CB8AC3E}">
        <p14:creationId xmlns:p14="http://schemas.microsoft.com/office/powerpoint/2010/main" val="1287709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DE0BB54F-22D8-48C3-ACCE-D48E1CE46A2D}" type="datetimeFigureOut">
              <a:rPr lang="en-US" smtClean="0"/>
              <a:t>11/16/2018</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F002BCA9-B796-4799-B06D-56BF188CA2B2}"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656495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Now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40522" y="1355834"/>
                <a:ext cx="10830911" cy="5502165"/>
              </a:xfrm>
            </p:spPr>
            <p:txBody>
              <a:bodyPr>
                <a:normAutofit/>
              </a:bodyPr>
              <a:lstStyle/>
              <a:p>
                <a:pPr marL="0" indent="0">
                  <a:buNone/>
                </a:pPr>
                <a:r>
                  <a:rPr lang="en-US" sz="2800" dirty="0" smtClean="0"/>
                  <a:t>Can you predict the battery life of a tablet using the price? Using data from a sample of 15 tablets, the least-squares regression line </a:t>
                </a:r>
              </a:p>
              <a:p>
                <a:pPr marL="0" indent="0">
                  <a:buNone/>
                </a:pPr>
                <a14:m>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𝑦</m:t>
                        </m:r>
                      </m:e>
                    </m:acc>
                    <m:r>
                      <a:rPr lang="en-US" sz="2800" b="0" i="1" smtClean="0">
                        <a:latin typeface="Cambria Math" panose="02040503050406030204" pitchFamily="18" charset="0"/>
                      </a:rPr>
                      <m:t>=4.67+0.0068</m:t>
                    </m:r>
                    <m:r>
                      <a:rPr lang="en-US" sz="2800" b="0" i="1" smtClean="0">
                        <a:latin typeface="Cambria Math" panose="02040503050406030204" pitchFamily="18" charset="0"/>
                      </a:rPr>
                      <m:t>𝑥</m:t>
                    </m:r>
                  </m:oMath>
                </a14:m>
                <a:r>
                  <a:rPr lang="en-US" sz="2800" dirty="0" smtClean="0"/>
                  <a:t> </a:t>
                </a:r>
                <a:r>
                  <a:rPr lang="en-US" sz="2800" dirty="0"/>
                  <a:t>was calculated using x </a:t>
                </a:r>
                <a:r>
                  <a:rPr lang="en-US" sz="2800" dirty="0" smtClean="0"/>
                  <a:t>= </a:t>
                </a:r>
                <a:r>
                  <a:rPr lang="en-US" sz="2800" dirty="0"/>
                  <a:t>price (in dollars) and y </a:t>
                </a:r>
                <a:r>
                  <a:rPr lang="en-US" sz="2800" dirty="0" smtClean="0"/>
                  <a:t>= </a:t>
                </a:r>
                <a:r>
                  <a:rPr lang="en-US" sz="2800" dirty="0"/>
                  <a:t>battery life (in hours).</a:t>
                </a:r>
              </a:p>
              <a:p>
                <a:r>
                  <a:rPr lang="en-US" sz="2800" dirty="0" smtClean="0"/>
                  <a:t>Interpret the slope for this model.</a:t>
                </a:r>
              </a:p>
              <a:p>
                <a:r>
                  <a:rPr lang="en-US" sz="2800" dirty="0" smtClean="0"/>
                  <a:t>Interpret the y-intercept for this model.</a:t>
                </a:r>
              </a:p>
              <a:p>
                <a:r>
                  <a:rPr lang="en-US" sz="2800" dirty="0" smtClean="0"/>
                  <a:t>Interpret the value s = </a:t>
                </a:r>
                <a:r>
                  <a:rPr lang="en-US" sz="2800" dirty="0"/>
                  <a:t>1.21 for this model. </a:t>
                </a:r>
                <a:endParaRPr lang="en-US" sz="2800" dirty="0" smtClean="0"/>
              </a:p>
              <a:p>
                <a:r>
                  <a:rPr lang="en-US" sz="2800" dirty="0" smtClean="0"/>
                  <a:t>Interpret </a:t>
                </a:r>
                <a:r>
                  <a:rPr lang="en-US" sz="2800" dirty="0"/>
                  <a:t>the value </a:t>
                </a:r>
                <a14:m>
                  <m:oMath xmlns:m="http://schemas.openxmlformats.org/officeDocument/2006/math">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𝑟</m:t>
                        </m:r>
                      </m:e>
                      <m:sup>
                        <m:r>
                          <a:rPr lang="en-US" sz="2800" b="0" i="1" smtClean="0">
                            <a:latin typeface="Cambria Math" panose="02040503050406030204" pitchFamily="18" charset="0"/>
                          </a:rPr>
                          <m:t>2</m:t>
                        </m:r>
                      </m:sup>
                    </m:sSup>
                  </m:oMath>
                </a14:m>
                <a:r>
                  <a:rPr lang="en-US" sz="2800" dirty="0" smtClean="0"/>
                  <a:t> = </a:t>
                </a:r>
                <a:r>
                  <a:rPr lang="en-US" sz="2800" dirty="0"/>
                  <a:t>0.342 for this model.</a:t>
                </a:r>
              </a:p>
              <a:p>
                <a:endParaRPr lang="en-US" sz="2800" dirty="0" smtClean="0"/>
              </a:p>
              <a:p>
                <a:pPr marL="0" indent="0">
                  <a:buNone/>
                </a:pPr>
                <a:r>
                  <a:rPr lang="en-US" sz="2800" dirty="0" smtClean="0"/>
                  <a:t>Use the provided interpretations to help guide you</a:t>
                </a:r>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40522" y="1355834"/>
                <a:ext cx="10830911" cy="5502165"/>
              </a:xfrm>
              <a:blipFill>
                <a:blip r:embed="rId2"/>
                <a:stretch>
                  <a:fillRect l="-1182" t="-886" b="-775"/>
                </a:stretch>
              </a:blipFill>
            </p:spPr>
            <p:txBody>
              <a:bodyPr/>
              <a:lstStyle/>
              <a:p>
                <a:r>
                  <a:rPr lang="en-US">
                    <a:noFill/>
                  </a:rPr>
                  <a:t> </a:t>
                </a:r>
              </a:p>
            </p:txBody>
          </p:sp>
        </mc:Fallback>
      </mc:AlternateContent>
    </p:spTree>
    <p:extLst>
      <p:ext uri="{BB962C8B-B14F-4D97-AF65-F5344CB8AC3E}">
        <p14:creationId xmlns:p14="http://schemas.microsoft.com/office/powerpoint/2010/main" val="1265075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Slope</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With each additional dollar, the predicted battery life increases by .0068</a:t>
            </a:r>
            <a:endParaRPr lang="en-US" sz="3600" dirty="0"/>
          </a:p>
        </p:txBody>
      </p:sp>
    </p:spTree>
    <p:extLst>
      <p:ext uri="{BB962C8B-B14F-4D97-AF65-F5344CB8AC3E}">
        <p14:creationId xmlns:p14="http://schemas.microsoft.com/office/powerpoint/2010/main" val="4042322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Y-intercept</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When the price = 0, the predicted battery life is 4.67 hours</a:t>
            </a:r>
            <a:endParaRPr lang="en-US" sz="3200" dirty="0"/>
          </a:p>
        </p:txBody>
      </p:sp>
    </p:spTree>
    <p:extLst>
      <p:ext uri="{BB962C8B-B14F-4D97-AF65-F5344CB8AC3E}">
        <p14:creationId xmlns:p14="http://schemas.microsoft.com/office/powerpoint/2010/main" val="13790474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deviation of residuals</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The actual battery life is typically about 1.21 hours away from the number predicted by LSRL</a:t>
            </a:r>
            <a:endParaRPr lang="en-US" sz="3600" dirty="0"/>
          </a:p>
        </p:txBody>
      </p:sp>
    </p:spTree>
    <p:extLst>
      <p:ext uri="{BB962C8B-B14F-4D97-AF65-F5344CB8AC3E}">
        <p14:creationId xmlns:p14="http://schemas.microsoft.com/office/powerpoint/2010/main" val="701887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Coefficient of determination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About 34.2% of the variability in battery life is accounted for the by LSRL.</a:t>
            </a:r>
            <a:endParaRPr lang="en-US" sz="3200" dirty="0"/>
          </a:p>
        </p:txBody>
      </p:sp>
    </p:spTree>
    <p:extLst>
      <p:ext uri="{BB962C8B-B14F-4D97-AF65-F5344CB8AC3E}">
        <p14:creationId xmlns:p14="http://schemas.microsoft.com/office/powerpoint/2010/main" val="1417845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2 Test Review</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635763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752732"/>
          </a:xfrm>
        </p:spPr>
        <p:txBody>
          <a:bodyPr>
            <a:normAutofit fontScale="90000"/>
          </a:bodyPr>
          <a:lstStyle/>
          <a:p>
            <a:r>
              <a:rPr lang="en-US" dirty="0" smtClean="0"/>
              <a:t>Question 1</a:t>
            </a:r>
            <a:endParaRPr lang="en-US" dirty="0"/>
          </a:p>
        </p:txBody>
      </p:sp>
      <p:sp>
        <p:nvSpPr>
          <p:cNvPr id="3" name="Content Placeholder 2"/>
          <p:cNvSpPr>
            <a:spLocks noGrp="1"/>
          </p:cNvSpPr>
          <p:nvPr>
            <p:ph idx="1"/>
          </p:nvPr>
        </p:nvSpPr>
        <p:spPr>
          <a:xfrm>
            <a:off x="1125554" y="1135117"/>
            <a:ext cx="4660391" cy="3593591"/>
          </a:xfrm>
        </p:spPr>
        <p:txBody>
          <a:bodyPr>
            <a:noAutofit/>
          </a:bodyPr>
          <a:lstStyle/>
          <a:p>
            <a:pPr marL="0" indent="0">
              <a:buNone/>
            </a:pPr>
            <a:r>
              <a:rPr lang="en-US" sz="3200" dirty="0"/>
              <a:t>The following segmented bar chart shows the relationship between gender and superpower preference for a sample of 200 children ages 9–17 from the U.K. Is there an association between gender and superpower preference?</a:t>
            </a:r>
          </a:p>
          <a:p>
            <a:endParaRPr lang="en-US" sz="3200" dirty="0"/>
          </a:p>
        </p:txBody>
      </p:sp>
      <p:pic>
        <p:nvPicPr>
          <p:cNvPr id="4" name="Picture 3"/>
          <p:cNvPicPr/>
          <p:nvPr/>
        </p:nvPicPr>
        <p:blipFill>
          <a:blip r:embed="rId2"/>
          <a:stretch>
            <a:fillRect/>
          </a:stretch>
        </p:blipFill>
        <p:spPr>
          <a:xfrm>
            <a:off x="6053959" y="835572"/>
            <a:ext cx="5249917" cy="5218387"/>
          </a:xfrm>
          <a:prstGeom prst="rect">
            <a:avLst/>
          </a:prstGeom>
        </p:spPr>
      </p:pic>
    </p:spTree>
    <p:extLst>
      <p:ext uri="{BB962C8B-B14F-4D97-AF65-F5344CB8AC3E}">
        <p14:creationId xmlns:p14="http://schemas.microsoft.com/office/powerpoint/2010/main" val="3069389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a:t>Identify the explanatory and response variable</a:t>
            </a:r>
          </a:p>
          <a:p>
            <a:r>
              <a:rPr lang="en-US" sz="3600" dirty="0"/>
              <a:t>The amount of time studying for a statistics exam and the grade on the exam.</a:t>
            </a:r>
          </a:p>
          <a:p>
            <a:pPr marL="0" indent="0">
              <a:buNone/>
            </a:pPr>
            <a:r>
              <a:rPr lang="en-US" sz="3600" dirty="0"/>
              <a:t> </a:t>
            </a:r>
          </a:p>
          <a:p>
            <a:endParaRPr lang="en-US" sz="3600" dirty="0"/>
          </a:p>
        </p:txBody>
      </p:sp>
    </p:spTree>
    <p:extLst>
      <p:ext uri="{BB962C8B-B14F-4D97-AF65-F5344CB8AC3E}">
        <p14:creationId xmlns:p14="http://schemas.microsoft.com/office/powerpoint/2010/main" val="502159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3</a:t>
            </a:r>
            <a:endParaRPr lang="en-US" dirty="0"/>
          </a:p>
        </p:txBody>
      </p:sp>
      <p:sp>
        <p:nvSpPr>
          <p:cNvPr id="3" name="Content Placeholder 2"/>
          <p:cNvSpPr>
            <a:spLocks noGrp="1"/>
          </p:cNvSpPr>
          <p:nvPr>
            <p:ph idx="1"/>
          </p:nvPr>
        </p:nvSpPr>
        <p:spPr>
          <a:xfrm>
            <a:off x="1251678" y="1352694"/>
            <a:ext cx="10178322" cy="3593591"/>
          </a:xfrm>
        </p:spPr>
        <p:txBody>
          <a:bodyPr>
            <a:normAutofit/>
          </a:bodyPr>
          <a:lstStyle/>
          <a:p>
            <a:pPr marL="0" indent="0">
              <a:buNone/>
            </a:pPr>
            <a:r>
              <a:rPr lang="en-US" sz="3200" dirty="0"/>
              <a:t>Describe the following scatterplot</a:t>
            </a:r>
          </a:p>
          <a:p>
            <a:endParaRPr lang="en-US" sz="3200" dirty="0"/>
          </a:p>
        </p:txBody>
      </p:sp>
      <p:pic>
        <p:nvPicPr>
          <p:cNvPr id="4" name="Picture 3"/>
          <p:cNvPicPr/>
          <p:nvPr/>
        </p:nvPicPr>
        <p:blipFill>
          <a:blip r:embed="rId2"/>
          <a:stretch>
            <a:fillRect/>
          </a:stretch>
        </p:blipFill>
        <p:spPr>
          <a:xfrm>
            <a:off x="2822028" y="2191408"/>
            <a:ext cx="6858000" cy="4493172"/>
          </a:xfrm>
          <a:prstGeom prst="rect">
            <a:avLst/>
          </a:prstGeom>
        </p:spPr>
      </p:pic>
    </p:spTree>
    <p:extLst>
      <p:ext uri="{BB962C8B-B14F-4D97-AF65-F5344CB8AC3E}">
        <p14:creationId xmlns:p14="http://schemas.microsoft.com/office/powerpoint/2010/main" val="3755751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4</a:t>
            </a:r>
            <a:endParaRPr lang="en-US" dirty="0"/>
          </a:p>
        </p:txBody>
      </p:sp>
      <p:sp>
        <p:nvSpPr>
          <p:cNvPr id="3" name="Content Placeholder 2"/>
          <p:cNvSpPr>
            <a:spLocks noGrp="1"/>
          </p:cNvSpPr>
          <p:nvPr>
            <p:ph idx="1"/>
          </p:nvPr>
        </p:nvSpPr>
        <p:spPr>
          <a:xfrm>
            <a:off x="1078257" y="1404129"/>
            <a:ext cx="10178322" cy="3593591"/>
          </a:xfrm>
        </p:spPr>
        <p:txBody>
          <a:bodyPr>
            <a:normAutofit/>
          </a:bodyPr>
          <a:lstStyle/>
          <a:p>
            <a:pPr marL="0" indent="0">
              <a:buNone/>
            </a:pPr>
            <a:r>
              <a:rPr lang="en-US" sz="3200" dirty="0"/>
              <a:t>Sarah’s parents are concerned that she seems short for her age. Their doctor has the following record of Sarah’s height</a:t>
            </a:r>
            <a:r>
              <a:rPr lang="en-US" sz="3200" dirty="0" smtClean="0"/>
              <a:t>:</a:t>
            </a:r>
          </a:p>
          <a:p>
            <a:r>
              <a:rPr lang="en-US" sz="3200" dirty="0" smtClean="0"/>
              <a:t> </a:t>
            </a:r>
            <a:r>
              <a:rPr lang="en-US" sz="3200" dirty="0"/>
              <a:t>Make a scatterplot of these data. </a:t>
            </a:r>
            <a:r>
              <a:rPr lang="en-US" sz="3200" dirty="0" smtClean="0"/>
              <a:t>Show me on our calculator. I will not give you hints on how to do it.</a:t>
            </a:r>
            <a:endParaRPr lang="en-US" sz="3200" dirty="0"/>
          </a:p>
          <a:p>
            <a:pPr marL="0" indent="0">
              <a:buNone/>
            </a:pPr>
            <a:endParaRPr lang="en-US" sz="3200" dirty="0"/>
          </a:p>
          <a:p>
            <a:pPr marL="0" indent="0">
              <a:buNone/>
            </a:pPr>
            <a:endParaRPr lang="en-US" sz="3200" dirty="0"/>
          </a:p>
        </p:txBody>
      </p:sp>
      <p:pic>
        <p:nvPicPr>
          <p:cNvPr id="4" name="Picture 3"/>
          <p:cNvPicPr/>
          <p:nvPr/>
        </p:nvPicPr>
        <p:blipFill>
          <a:blip r:embed="rId2"/>
          <a:stretch>
            <a:fillRect/>
          </a:stretch>
        </p:blipFill>
        <p:spPr>
          <a:xfrm>
            <a:off x="2412124" y="4398579"/>
            <a:ext cx="6605751" cy="2125381"/>
          </a:xfrm>
          <a:prstGeom prst="rect">
            <a:avLst/>
          </a:prstGeom>
        </p:spPr>
      </p:pic>
    </p:spTree>
    <p:extLst>
      <p:ext uri="{BB962C8B-B14F-4D97-AF65-F5344CB8AC3E}">
        <p14:creationId xmlns:p14="http://schemas.microsoft.com/office/powerpoint/2010/main" val="1700584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5</a:t>
            </a:r>
            <a:endParaRPr lang="en-US" dirty="0"/>
          </a:p>
        </p:txBody>
      </p:sp>
      <p:sp>
        <p:nvSpPr>
          <p:cNvPr id="3" name="Content Placeholder 2"/>
          <p:cNvSpPr>
            <a:spLocks noGrp="1"/>
          </p:cNvSpPr>
          <p:nvPr>
            <p:ph idx="1"/>
          </p:nvPr>
        </p:nvSpPr>
        <p:spPr>
          <a:xfrm>
            <a:off x="1251678" y="1404129"/>
            <a:ext cx="10178322" cy="3593591"/>
          </a:xfrm>
        </p:spPr>
        <p:txBody>
          <a:bodyPr>
            <a:normAutofit/>
          </a:bodyPr>
          <a:lstStyle/>
          <a:p>
            <a:pPr marL="0" indent="0">
              <a:buNone/>
            </a:pPr>
            <a:r>
              <a:rPr lang="en-US" sz="3200" dirty="0"/>
              <a:t>Sarah’s parents are concerned that she seems short for her age. Their doctor has the following record of Sarah’s height</a:t>
            </a:r>
            <a:r>
              <a:rPr lang="en-US" sz="3200" dirty="0" smtClean="0"/>
              <a:t>:</a:t>
            </a:r>
          </a:p>
          <a:p>
            <a:r>
              <a:rPr lang="en-US" sz="3200" dirty="0" smtClean="0"/>
              <a:t> </a:t>
            </a:r>
            <a:r>
              <a:rPr lang="en-US" sz="3200" dirty="0"/>
              <a:t>Use </a:t>
            </a:r>
            <a:r>
              <a:rPr lang="en-US" sz="3200" dirty="0" smtClean="0"/>
              <a:t>your calculator </a:t>
            </a:r>
            <a:r>
              <a:rPr lang="en-US" sz="3200" dirty="0"/>
              <a:t>to find the equation of the least squares regression line to predict height from age. </a:t>
            </a:r>
          </a:p>
          <a:p>
            <a:r>
              <a:rPr lang="en-US" sz="3200" dirty="0" smtClean="0"/>
              <a:t>Again, I will not help you with the calculator functions.</a:t>
            </a:r>
            <a:endParaRPr lang="en-US" sz="3200" dirty="0"/>
          </a:p>
          <a:p>
            <a:pPr marL="0" indent="0">
              <a:buNone/>
            </a:pPr>
            <a:endParaRPr lang="en-US" sz="3200" dirty="0"/>
          </a:p>
        </p:txBody>
      </p:sp>
      <p:pic>
        <p:nvPicPr>
          <p:cNvPr id="4" name="Picture 3"/>
          <p:cNvPicPr/>
          <p:nvPr/>
        </p:nvPicPr>
        <p:blipFill>
          <a:blip r:embed="rId2"/>
          <a:stretch>
            <a:fillRect/>
          </a:stretch>
        </p:blipFill>
        <p:spPr>
          <a:xfrm>
            <a:off x="2857171" y="4745421"/>
            <a:ext cx="6050345" cy="1810408"/>
          </a:xfrm>
          <a:prstGeom prst="rect">
            <a:avLst/>
          </a:prstGeom>
        </p:spPr>
      </p:pic>
    </p:spTree>
    <p:extLst>
      <p:ext uri="{BB962C8B-B14F-4D97-AF65-F5344CB8AC3E}">
        <p14:creationId xmlns:p14="http://schemas.microsoft.com/office/powerpoint/2010/main" val="36385599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6</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51678" y="1231926"/>
                <a:ext cx="10178322" cy="3593591"/>
              </a:xfrm>
            </p:spPr>
            <p:txBody>
              <a:bodyPr>
                <a:noAutofit/>
              </a:bodyPr>
              <a:lstStyle/>
              <a:p>
                <a:pPr marL="0" indent="0">
                  <a:buNone/>
                </a:pPr>
                <a:r>
                  <a:rPr lang="en-US" sz="3200" dirty="0" smtClean="0"/>
                  <a:t>Sarah’s parents are concerned that she seems short for her age. Their doctor has the following record of Sarah’s height:</a:t>
                </a:r>
              </a:p>
              <a:p>
                <a:r>
                  <a:rPr lang="en-US" sz="3200" dirty="0" smtClean="0"/>
                  <a:t> </a:t>
                </a:r>
                <a:r>
                  <a:rPr lang="en-US" sz="3200" dirty="0"/>
                  <a:t>Use your regression line to predict Sarah’s height at age 40 years (480 months). Convert your prediction to inches (2.54 centimeters = 1 inch). </a:t>
                </a:r>
              </a:p>
              <a:p>
                <a:r>
                  <a:rPr lang="en-US" sz="3200" dirty="0" smtClean="0"/>
                  <a:t>Regression line: </a:t>
                </a:r>
                <a14:m>
                  <m:oMath xmlns:m="http://schemas.openxmlformats.org/officeDocument/2006/math">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𝑦</m:t>
                        </m:r>
                      </m:e>
                    </m:acc>
                    <m:r>
                      <a:rPr lang="en-US" sz="3200" b="0" i="1" smtClean="0">
                        <a:latin typeface="Cambria Math" panose="02040503050406030204" pitchFamily="18" charset="0"/>
                      </a:rPr>
                      <m:t>=71.95+.383</m:t>
                    </m:r>
                    <m:r>
                      <a:rPr lang="en-US" sz="3200" b="0" i="1" smtClean="0">
                        <a:latin typeface="Cambria Math" panose="02040503050406030204" pitchFamily="18" charset="0"/>
                      </a:rPr>
                      <m:t>𝑥</m:t>
                    </m:r>
                  </m:oMath>
                </a14:m>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51678" y="1231926"/>
                <a:ext cx="10178322" cy="3593591"/>
              </a:xfrm>
              <a:blipFill>
                <a:blip r:embed="rId2"/>
                <a:stretch>
                  <a:fillRect l="-1497" t="-1864" r="-299" b="-1525"/>
                </a:stretch>
              </a:blipFill>
            </p:spPr>
            <p:txBody>
              <a:bodyPr/>
              <a:lstStyle/>
              <a:p>
                <a:r>
                  <a:rPr lang="en-US">
                    <a:noFill/>
                  </a:rPr>
                  <a:t> </a:t>
                </a:r>
              </a:p>
            </p:txBody>
          </p:sp>
        </mc:Fallback>
      </mc:AlternateContent>
      <p:pic>
        <p:nvPicPr>
          <p:cNvPr id="4" name="Picture 3"/>
          <p:cNvPicPr/>
          <p:nvPr/>
        </p:nvPicPr>
        <p:blipFill>
          <a:blip r:embed="rId3"/>
          <a:stretch>
            <a:fillRect/>
          </a:stretch>
        </p:blipFill>
        <p:spPr>
          <a:xfrm>
            <a:off x="2995449" y="4825517"/>
            <a:ext cx="6006661" cy="1797269"/>
          </a:xfrm>
          <a:prstGeom prst="rect">
            <a:avLst/>
          </a:prstGeom>
        </p:spPr>
      </p:pic>
    </p:spTree>
    <p:extLst>
      <p:ext uri="{BB962C8B-B14F-4D97-AF65-F5344CB8AC3E}">
        <p14:creationId xmlns:p14="http://schemas.microsoft.com/office/powerpoint/2010/main" val="1368706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7</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41319" y="1231926"/>
                <a:ext cx="10178322" cy="3593591"/>
              </a:xfrm>
            </p:spPr>
            <p:txBody>
              <a:bodyPr>
                <a:normAutofit/>
              </a:bodyPr>
              <a:lstStyle/>
              <a:p>
                <a:pPr marL="0" indent="0">
                  <a:buNone/>
                </a:pPr>
                <a:r>
                  <a:rPr lang="en-US" sz="3200" dirty="0" smtClean="0"/>
                  <a:t>Sarah’s parents are concerned that she seems short for her age. Their doctor has the following record of Sarah’s height:</a:t>
                </a:r>
              </a:p>
              <a:p>
                <a:r>
                  <a:rPr lang="en-US" sz="3200" dirty="0" smtClean="0"/>
                  <a:t> </a:t>
                </a:r>
                <a:r>
                  <a:rPr lang="en-US" sz="3200" dirty="0"/>
                  <a:t>What is the residual at 48 months?</a:t>
                </a:r>
              </a:p>
              <a:p>
                <a:r>
                  <a:rPr lang="en-US" sz="3200" dirty="0" smtClean="0"/>
                  <a:t>Regression line: </a:t>
                </a:r>
                <a14:m>
                  <m:oMath xmlns:m="http://schemas.openxmlformats.org/officeDocument/2006/math">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𝑦</m:t>
                        </m:r>
                      </m:e>
                    </m:acc>
                    <m:r>
                      <a:rPr lang="en-US" sz="3200" b="0" i="1" smtClean="0">
                        <a:latin typeface="Cambria Math" panose="02040503050406030204" pitchFamily="18" charset="0"/>
                      </a:rPr>
                      <m:t>=71.95+.383</m:t>
                    </m:r>
                    <m:r>
                      <a:rPr lang="en-US" sz="3200" b="0" i="1" smtClean="0">
                        <a:latin typeface="Cambria Math" panose="02040503050406030204" pitchFamily="18" charset="0"/>
                      </a:rPr>
                      <m:t>𝑥</m:t>
                    </m:r>
                  </m:oMath>
                </a14:m>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41319" y="1231926"/>
                <a:ext cx="10178322" cy="3593591"/>
              </a:xfrm>
              <a:blipFill>
                <a:blip r:embed="rId2"/>
                <a:stretch>
                  <a:fillRect l="-1497" t="-1864" r="-299"/>
                </a:stretch>
              </a:blipFill>
            </p:spPr>
            <p:txBody>
              <a:bodyPr/>
              <a:lstStyle/>
              <a:p>
                <a:r>
                  <a:rPr lang="en-US">
                    <a:noFill/>
                  </a:rPr>
                  <a:t> </a:t>
                </a:r>
              </a:p>
            </p:txBody>
          </p:sp>
        </mc:Fallback>
      </mc:AlternateContent>
      <p:pic>
        <p:nvPicPr>
          <p:cNvPr id="4" name="Picture 3"/>
          <p:cNvPicPr/>
          <p:nvPr/>
        </p:nvPicPr>
        <p:blipFill>
          <a:blip r:embed="rId3"/>
          <a:stretch>
            <a:fillRect/>
          </a:stretch>
        </p:blipFill>
        <p:spPr>
          <a:xfrm>
            <a:off x="2822028" y="4051738"/>
            <a:ext cx="5770178" cy="1971959"/>
          </a:xfrm>
          <a:prstGeom prst="rect">
            <a:avLst/>
          </a:prstGeom>
        </p:spPr>
      </p:pic>
    </p:spTree>
    <p:extLst>
      <p:ext uri="{BB962C8B-B14F-4D97-AF65-F5344CB8AC3E}">
        <p14:creationId xmlns:p14="http://schemas.microsoft.com/office/powerpoint/2010/main" val="3576056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8</a:t>
            </a:r>
            <a:endParaRPr lang="en-US" dirty="0"/>
          </a:p>
        </p:txBody>
      </p:sp>
      <p:sp>
        <p:nvSpPr>
          <p:cNvPr id="3" name="Content Placeholder 2"/>
          <p:cNvSpPr>
            <a:spLocks noGrp="1"/>
          </p:cNvSpPr>
          <p:nvPr>
            <p:ph idx="1"/>
          </p:nvPr>
        </p:nvSpPr>
        <p:spPr>
          <a:xfrm>
            <a:off x="1251678" y="1277008"/>
            <a:ext cx="4108598" cy="5360275"/>
          </a:xfrm>
        </p:spPr>
        <p:txBody>
          <a:bodyPr>
            <a:noAutofit/>
          </a:bodyPr>
          <a:lstStyle/>
          <a:p>
            <a:pPr marL="0" indent="0">
              <a:buNone/>
            </a:pPr>
            <a:r>
              <a:rPr lang="en-US" sz="2800" dirty="0"/>
              <a:t>The following segmented bar chart shows the relationship between gender and superpower preference for a sample of 200 children ages 9–17 from the U.K. Is there an association between gender and superpower preference?</a:t>
            </a:r>
          </a:p>
          <a:p>
            <a:pPr marL="0" indent="0">
              <a:buNone/>
            </a:pPr>
            <a:endParaRPr lang="en-US" sz="2800" dirty="0"/>
          </a:p>
        </p:txBody>
      </p:sp>
      <p:pic>
        <p:nvPicPr>
          <p:cNvPr id="4" name="Picture 3"/>
          <p:cNvPicPr/>
          <p:nvPr/>
        </p:nvPicPr>
        <p:blipFill>
          <a:blip r:embed="rId2"/>
          <a:stretch>
            <a:fillRect/>
          </a:stretch>
        </p:blipFill>
        <p:spPr>
          <a:xfrm>
            <a:off x="6202581" y="1527676"/>
            <a:ext cx="4659861" cy="4416559"/>
          </a:xfrm>
          <a:prstGeom prst="rect">
            <a:avLst/>
          </a:prstGeom>
        </p:spPr>
      </p:pic>
    </p:spTree>
    <p:extLst>
      <p:ext uri="{BB962C8B-B14F-4D97-AF65-F5344CB8AC3E}">
        <p14:creationId xmlns:p14="http://schemas.microsoft.com/office/powerpoint/2010/main" val="8576449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9</a:t>
            </a:r>
            <a:endParaRPr lang="en-US" dirty="0"/>
          </a:p>
        </p:txBody>
      </p:sp>
      <p:sp>
        <p:nvSpPr>
          <p:cNvPr id="3" name="Content Placeholder 2"/>
          <p:cNvSpPr>
            <a:spLocks noGrp="1"/>
          </p:cNvSpPr>
          <p:nvPr>
            <p:ph idx="1"/>
          </p:nvPr>
        </p:nvSpPr>
        <p:spPr>
          <a:xfrm>
            <a:off x="1094023" y="1277009"/>
            <a:ext cx="10178322" cy="3593591"/>
          </a:xfrm>
        </p:spPr>
        <p:txBody>
          <a:bodyPr>
            <a:noAutofit/>
          </a:bodyPr>
          <a:lstStyle/>
          <a:p>
            <a:pPr marL="0" indent="0">
              <a:buNone/>
            </a:pPr>
            <a:r>
              <a:rPr lang="en-US" sz="2800" dirty="0"/>
              <a:t>Metabolic rate, the rate at which the body consumes energy, is important in studies of weight gain, dieting, and exercise. We have data on the lean body mass and resting metabolic rate for 12 women who are subjects in a study of dieting. Lean body mass, given in kilograms, is a person’s weight leaving out all fat. Metabolic rate is measured in calories burned per 24 hours. The scatterplot shows the relationship between metabolic rate and lean body mass. The correlation is r = 0.88.</a:t>
            </a:r>
          </a:p>
          <a:p>
            <a:pPr marL="0" indent="0">
              <a:buNone/>
            </a:pPr>
            <a:r>
              <a:rPr lang="en-US" sz="2800" dirty="0"/>
              <a:t>What would happen to the correlation if metabolic rate was plotted on the horizontal axis and lean body mass was plotted on the vertical axis? </a:t>
            </a:r>
          </a:p>
        </p:txBody>
      </p:sp>
    </p:spTree>
    <p:extLst>
      <p:ext uri="{BB962C8B-B14F-4D97-AF65-F5344CB8AC3E}">
        <p14:creationId xmlns:p14="http://schemas.microsoft.com/office/powerpoint/2010/main" val="33566044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9 </a:t>
            </a:r>
            <a:r>
              <a:rPr lang="en-US" dirty="0" err="1" smtClean="0"/>
              <a:t>cont</a:t>
            </a:r>
            <a:r>
              <a:rPr lang="en-US" dirty="0" smtClean="0"/>
              <a:t>…</a:t>
            </a:r>
            <a:endParaRPr lang="en-US" dirty="0"/>
          </a:p>
        </p:txBody>
      </p:sp>
      <p:sp>
        <p:nvSpPr>
          <p:cNvPr id="3" name="Content Placeholder 2"/>
          <p:cNvSpPr>
            <a:spLocks noGrp="1"/>
          </p:cNvSpPr>
          <p:nvPr>
            <p:ph idx="1"/>
          </p:nvPr>
        </p:nvSpPr>
        <p:spPr>
          <a:xfrm>
            <a:off x="1251678" y="2175643"/>
            <a:ext cx="4234722" cy="3593591"/>
          </a:xfrm>
        </p:spPr>
        <p:txBody>
          <a:bodyPr>
            <a:noAutofit/>
          </a:bodyPr>
          <a:lstStyle/>
          <a:p>
            <a:pPr marL="0" indent="0">
              <a:buNone/>
            </a:pPr>
            <a:r>
              <a:rPr lang="en-US" sz="3200" dirty="0" smtClean="0"/>
              <a:t>What </a:t>
            </a:r>
            <a:r>
              <a:rPr lang="en-US" sz="3200" dirty="0"/>
              <a:t>would happen to the correlation if metabolic rate was plotted on the horizontal axis and lean body mass was plotted on the vertical axis? </a:t>
            </a:r>
          </a:p>
        </p:txBody>
      </p:sp>
      <p:pic>
        <p:nvPicPr>
          <p:cNvPr id="4" name="Picture 3"/>
          <p:cNvPicPr/>
          <p:nvPr/>
        </p:nvPicPr>
        <p:blipFill>
          <a:blip r:embed="rId2"/>
          <a:stretch>
            <a:fillRect/>
          </a:stretch>
        </p:blipFill>
        <p:spPr>
          <a:xfrm>
            <a:off x="5849827" y="2017987"/>
            <a:ext cx="5217566" cy="4379386"/>
          </a:xfrm>
          <a:prstGeom prst="rect">
            <a:avLst/>
          </a:prstGeom>
        </p:spPr>
      </p:pic>
    </p:spTree>
    <p:extLst>
      <p:ext uri="{BB962C8B-B14F-4D97-AF65-F5344CB8AC3E}">
        <p14:creationId xmlns:p14="http://schemas.microsoft.com/office/powerpoint/2010/main" val="40800207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10</a:t>
            </a:r>
            <a:endParaRPr lang="en-US" dirty="0"/>
          </a:p>
        </p:txBody>
      </p:sp>
      <p:sp>
        <p:nvSpPr>
          <p:cNvPr id="3" name="Content Placeholder 2"/>
          <p:cNvSpPr>
            <a:spLocks noGrp="1"/>
          </p:cNvSpPr>
          <p:nvPr>
            <p:ph idx="1"/>
          </p:nvPr>
        </p:nvSpPr>
        <p:spPr>
          <a:xfrm>
            <a:off x="1440863" y="1529257"/>
            <a:ext cx="4282019" cy="3593591"/>
          </a:xfrm>
        </p:spPr>
        <p:txBody>
          <a:bodyPr>
            <a:noAutofit/>
          </a:bodyPr>
          <a:lstStyle/>
          <a:p>
            <a:pPr marL="0" indent="0">
              <a:buNone/>
            </a:pPr>
            <a:r>
              <a:rPr lang="en-US" sz="3600" dirty="0" smtClean="0"/>
              <a:t>What </a:t>
            </a:r>
            <a:r>
              <a:rPr lang="en-US" sz="3600" dirty="0"/>
              <a:t>would happen to the correlation if lean body mass was measured in pounds instead of kilograms?</a:t>
            </a:r>
          </a:p>
        </p:txBody>
      </p:sp>
      <p:pic>
        <p:nvPicPr>
          <p:cNvPr id="4" name="Picture 3"/>
          <p:cNvPicPr/>
          <p:nvPr/>
        </p:nvPicPr>
        <p:blipFill>
          <a:blip r:embed="rId2"/>
          <a:stretch>
            <a:fillRect/>
          </a:stretch>
        </p:blipFill>
        <p:spPr>
          <a:xfrm>
            <a:off x="6340839" y="1403131"/>
            <a:ext cx="5089161" cy="4277279"/>
          </a:xfrm>
          <a:prstGeom prst="rect">
            <a:avLst/>
          </a:prstGeom>
        </p:spPr>
      </p:pic>
    </p:spTree>
    <p:extLst>
      <p:ext uri="{BB962C8B-B14F-4D97-AF65-F5344CB8AC3E}">
        <p14:creationId xmlns:p14="http://schemas.microsoft.com/office/powerpoint/2010/main" val="38201538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11</a:t>
            </a:r>
            <a:endParaRPr lang="en-US" dirty="0"/>
          </a:p>
        </p:txBody>
      </p:sp>
      <p:sp>
        <p:nvSpPr>
          <p:cNvPr id="3" name="Content Placeholder 2"/>
          <p:cNvSpPr>
            <a:spLocks noGrp="1"/>
          </p:cNvSpPr>
          <p:nvPr>
            <p:ph idx="1"/>
          </p:nvPr>
        </p:nvSpPr>
        <p:spPr>
          <a:xfrm>
            <a:off x="1062492" y="2058706"/>
            <a:ext cx="4313550" cy="3593591"/>
          </a:xfrm>
        </p:spPr>
        <p:txBody>
          <a:bodyPr>
            <a:noAutofit/>
          </a:bodyPr>
          <a:lstStyle/>
          <a:p>
            <a:pPr marL="0" indent="0">
              <a:buNone/>
            </a:pPr>
            <a:r>
              <a:rPr lang="en-US" sz="3200" dirty="0" smtClean="0"/>
              <a:t>Howard </a:t>
            </a:r>
            <a:r>
              <a:rPr lang="en-US" sz="3200" dirty="0"/>
              <a:t>claims that the correlation between metabolic rate and lean body mass is r = 0.88 </a:t>
            </a:r>
            <a:r>
              <a:rPr lang="en-US" sz="3200" dirty="0" err="1"/>
              <a:t>cal</a:t>
            </a:r>
            <a:r>
              <a:rPr lang="en-US" sz="3200" dirty="0"/>
              <a:t>/kg. Is this correct? </a:t>
            </a:r>
          </a:p>
        </p:txBody>
      </p:sp>
      <p:pic>
        <p:nvPicPr>
          <p:cNvPr id="4" name="Picture 3"/>
          <p:cNvPicPr/>
          <p:nvPr/>
        </p:nvPicPr>
        <p:blipFill>
          <a:blip r:embed="rId2"/>
          <a:stretch>
            <a:fillRect/>
          </a:stretch>
        </p:blipFill>
        <p:spPr>
          <a:xfrm>
            <a:off x="5930935" y="1874517"/>
            <a:ext cx="5262582" cy="3961969"/>
          </a:xfrm>
          <a:prstGeom prst="rect">
            <a:avLst/>
          </a:prstGeom>
        </p:spPr>
      </p:pic>
    </p:spTree>
    <p:extLst>
      <p:ext uri="{BB962C8B-B14F-4D97-AF65-F5344CB8AC3E}">
        <p14:creationId xmlns:p14="http://schemas.microsoft.com/office/powerpoint/2010/main" val="25816980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12</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51678" y="1308538"/>
                <a:ext cx="10178322" cy="3593591"/>
              </a:xfrm>
            </p:spPr>
            <p:txBody>
              <a:bodyPr>
                <a:noAutofit/>
              </a:bodyPr>
              <a:lstStyle/>
              <a:p>
                <a:pPr marL="0" indent="0">
                  <a:buNone/>
                </a:pPr>
                <a:r>
                  <a:rPr lang="en-US" sz="3200" dirty="0"/>
                  <a:t>Roller coasters with larger maximum heights usually go faster than shorter ones. </a:t>
                </a:r>
                <a:r>
                  <a:rPr lang="en-US" sz="3200" dirty="0" smtClean="0"/>
                  <a:t>The </a:t>
                </a:r>
                <a:r>
                  <a:rPr lang="en-US" sz="3200" dirty="0"/>
                  <a:t>equation of the regression line for this relationship is </a:t>
                </a:r>
                <a:endParaRPr lang="en-US" sz="3200" dirty="0" smtClean="0"/>
              </a:p>
              <a:p>
                <a:pPr marL="0" indent="0">
                  <a:buNone/>
                </a:pPr>
                <a14:m>
                  <m:oMathPara xmlns:m="http://schemas.openxmlformats.org/officeDocument/2006/math">
                    <m:oMathParaPr>
                      <m:jc m:val="centerGroup"/>
                    </m:oMathParaPr>
                    <m:oMath xmlns:m="http://schemas.openxmlformats.org/officeDocument/2006/math">
                      <m:acc>
                        <m:accPr>
                          <m:chr m:val="̂"/>
                          <m:ctrlPr>
                            <a:rPr lang="en-US" sz="3200" i="1">
                              <a:latin typeface="Cambria Math" panose="02040503050406030204" pitchFamily="18" charset="0"/>
                            </a:rPr>
                          </m:ctrlPr>
                        </m:accPr>
                        <m:e>
                          <m:r>
                            <a:rPr lang="en-US" sz="3200" i="1">
                              <a:latin typeface="Cambria Math" panose="02040503050406030204" pitchFamily="18" charset="0"/>
                            </a:rPr>
                            <m:t>𝑦</m:t>
                          </m:r>
                        </m:e>
                      </m:acc>
                      <m:r>
                        <a:rPr lang="en-US" sz="3200" i="1">
                          <a:latin typeface="Cambria Math" panose="02040503050406030204" pitchFamily="18" charset="0"/>
                        </a:rPr>
                        <m:t>=28.17+0.2143</m:t>
                      </m:r>
                      <m:r>
                        <a:rPr lang="en-US" sz="3200" i="1">
                          <a:latin typeface="Cambria Math" panose="02040503050406030204" pitchFamily="18" charset="0"/>
                        </a:rPr>
                        <m:t>𝑥</m:t>
                      </m:r>
                    </m:oMath>
                  </m:oMathPara>
                </a14:m>
                <a:endParaRPr lang="en-US" sz="3200" dirty="0" smtClean="0"/>
              </a:p>
              <a:p>
                <a:pPr marL="0" indent="0">
                  <a:buNone/>
                </a:pPr>
                <a:r>
                  <a:rPr lang="en-US" sz="3200" dirty="0"/>
                  <a:t>w</a:t>
                </a:r>
                <a:r>
                  <a:rPr lang="en-US" sz="3200" dirty="0" smtClean="0"/>
                  <a:t>here </a:t>
                </a:r>
                <a:r>
                  <a:rPr lang="en-US" sz="3200" dirty="0"/>
                  <a:t>x = height (in feet) versus y = maximum speed (in miles per hour) for nine roller coasters that opened in </a:t>
                </a:r>
                <a:r>
                  <a:rPr lang="en-US" sz="3200" dirty="0" smtClean="0"/>
                  <a:t>2012.</a:t>
                </a:r>
              </a:p>
              <a:p>
                <a:pPr marL="0" indent="0">
                  <a:buNone/>
                </a:pPr>
                <a:r>
                  <a:rPr lang="en-US" sz="3200" dirty="0"/>
                  <a:t>Calculate and interpret the residual for the Iron Shark, which has a maximum height of 100 feet and a top speed of 52 miles per hour.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51678" y="1308538"/>
                <a:ext cx="10178322" cy="3593591"/>
              </a:xfrm>
              <a:blipFill>
                <a:blip r:embed="rId2"/>
                <a:stretch>
                  <a:fillRect l="-1497" t="-1868" r="-1557" b="-46520"/>
                </a:stretch>
              </a:blipFill>
            </p:spPr>
            <p:txBody>
              <a:bodyPr/>
              <a:lstStyle/>
              <a:p>
                <a:r>
                  <a:rPr lang="en-US">
                    <a:noFill/>
                  </a:rPr>
                  <a:t> </a:t>
                </a:r>
              </a:p>
            </p:txBody>
          </p:sp>
        </mc:Fallback>
      </mc:AlternateContent>
    </p:spTree>
    <p:extLst>
      <p:ext uri="{BB962C8B-B14F-4D97-AF65-F5344CB8AC3E}">
        <p14:creationId xmlns:p14="http://schemas.microsoft.com/office/powerpoint/2010/main" val="13560965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13</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51678" y="1171576"/>
                <a:ext cx="10178322" cy="3593591"/>
              </a:xfrm>
            </p:spPr>
            <p:txBody>
              <a:bodyPr>
                <a:noAutofit/>
              </a:bodyPr>
              <a:lstStyle/>
              <a:p>
                <a:pPr marL="0" indent="0">
                  <a:buNone/>
                </a:pPr>
                <a:r>
                  <a:rPr lang="en-US" sz="3600" dirty="0"/>
                  <a:t>Roller coasters with larger maximum heights usually go faster than shorter ones. The equation of the regression line for this relationship is </a:t>
                </a:r>
              </a:p>
              <a:p>
                <a:pPr marL="0" indent="0">
                  <a:buNone/>
                </a:pPr>
                <a14:m>
                  <m:oMathPara xmlns:m="http://schemas.openxmlformats.org/officeDocument/2006/math">
                    <m:oMathParaPr>
                      <m:jc m:val="centerGroup"/>
                    </m:oMathParaPr>
                    <m:oMath xmlns:m="http://schemas.openxmlformats.org/officeDocument/2006/math">
                      <m:acc>
                        <m:accPr>
                          <m:chr m:val="̂"/>
                          <m:ctrlPr>
                            <a:rPr lang="en-US" sz="3600" i="1">
                              <a:latin typeface="Cambria Math" panose="02040503050406030204" pitchFamily="18" charset="0"/>
                            </a:rPr>
                          </m:ctrlPr>
                        </m:accPr>
                        <m:e>
                          <m:r>
                            <a:rPr lang="en-US" sz="3600" i="1">
                              <a:latin typeface="Cambria Math" panose="02040503050406030204" pitchFamily="18" charset="0"/>
                            </a:rPr>
                            <m:t>𝑦</m:t>
                          </m:r>
                        </m:e>
                      </m:acc>
                      <m:r>
                        <a:rPr lang="en-US" sz="3600" i="1">
                          <a:latin typeface="Cambria Math" panose="02040503050406030204" pitchFamily="18" charset="0"/>
                        </a:rPr>
                        <m:t>=28.17+0.2143</m:t>
                      </m:r>
                      <m:r>
                        <a:rPr lang="en-US" sz="3600" i="1">
                          <a:latin typeface="Cambria Math" panose="02040503050406030204" pitchFamily="18" charset="0"/>
                        </a:rPr>
                        <m:t>𝑥</m:t>
                      </m:r>
                    </m:oMath>
                  </m:oMathPara>
                </a14:m>
                <a:endParaRPr lang="en-US" sz="3600" dirty="0"/>
              </a:p>
              <a:p>
                <a:pPr marL="0" indent="0">
                  <a:buNone/>
                </a:pPr>
                <a:r>
                  <a:rPr lang="en-US" sz="3600" dirty="0"/>
                  <a:t>where x = height (in feet) versus y = maximum speed (in miles per hour) for nine roller coasters that opened in </a:t>
                </a:r>
                <a:r>
                  <a:rPr lang="en-US" sz="3600" dirty="0" smtClean="0"/>
                  <a:t>2012.</a:t>
                </a:r>
                <a:endParaRPr lang="en-US" sz="3600" dirty="0"/>
              </a:p>
              <a:p>
                <a:pPr marL="0" indent="0">
                  <a:buNone/>
                </a:pPr>
                <a:r>
                  <a:rPr lang="en-US" sz="3600" dirty="0"/>
                  <a:t>Interpret the slope of the regression line.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51678" y="1171576"/>
                <a:ext cx="10178322" cy="3593591"/>
              </a:xfrm>
              <a:blipFill>
                <a:blip r:embed="rId2"/>
                <a:stretch>
                  <a:fillRect l="-1796" t="-2203" r="-2156" b="-46949"/>
                </a:stretch>
              </a:blipFill>
            </p:spPr>
            <p:txBody>
              <a:bodyPr/>
              <a:lstStyle/>
              <a:p>
                <a:r>
                  <a:rPr lang="en-US">
                    <a:noFill/>
                  </a:rPr>
                  <a:t> </a:t>
                </a:r>
              </a:p>
            </p:txBody>
          </p:sp>
        </mc:Fallback>
      </mc:AlternateContent>
    </p:spTree>
    <p:extLst>
      <p:ext uri="{BB962C8B-B14F-4D97-AF65-F5344CB8AC3E}">
        <p14:creationId xmlns:p14="http://schemas.microsoft.com/office/powerpoint/2010/main" val="37757566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14</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25554" y="1371601"/>
                <a:ext cx="10178322" cy="3593591"/>
              </a:xfrm>
            </p:spPr>
            <p:txBody>
              <a:bodyPr>
                <a:noAutofit/>
              </a:bodyPr>
              <a:lstStyle/>
              <a:p>
                <a:pPr marL="0" indent="0">
                  <a:buNone/>
                </a:pPr>
                <a:r>
                  <a:rPr lang="en-US" sz="3200" dirty="0"/>
                  <a:t>Roller coasters with larger maximum heights usually go faster than shorter ones. The equation of the regression line for this relationship is </a:t>
                </a:r>
              </a:p>
              <a:p>
                <a:pPr marL="0" indent="0">
                  <a:buNone/>
                </a:pPr>
                <a14:m>
                  <m:oMathPara xmlns:m="http://schemas.openxmlformats.org/officeDocument/2006/math">
                    <m:oMathParaPr>
                      <m:jc m:val="centerGroup"/>
                    </m:oMathParaPr>
                    <m:oMath xmlns:m="http://schemas.openxmlformats.org/officeDocument/2006/math">
                      <m:acc>
                        <m:accPr>
                          <m:chr m:val="̂"/>
                          <m:ctrlPr>
                            <a:rPr lang="en-US" sz="3200" i="1">
                              <a:latin typeface="Cambria Math" panose="02040503050406030204" pitchFamily="18" charset="0"/>
                            </a:rPr>
                          </m:ctrlPr>
                        </m:accPr>
                        <m:e>
                          <m:r>
                            <a:rPr lang="en-US" sz="3200" i="1">
                              <a:latin typeface="Cambria Math" panose="02040503050406030204" pitchFamily="18" charset="0"/>
                            </a:rPr>
                            <m:t>𝑦</m:t>
                          </m:r>
                        </m:e>
                      </m:acc>
                      <m:r>
                        <a:rPr lang="en-US" sz="3200" i="1">
                          <a:latin typeface="Cambria Math" panose="02040503050406030204" pitchFamily="18" charset="0"/>
                        </a:rPr>
                        <m:t>=28.17+0.2143</m:t>
                      </m:r>
                      <m:r>
                        <a:rPr lang="en-US" sz="3200" i="1">
                          <a:latin typeface="Cambria Math" panose="02040503050406030204" pitchFamily="18" charset="0"/>
                        </a:rPr>
                        <m:t>𝑥</m:t>
                      </m:r>
                    </m:oMath>
                  </m:oMathPara>
                </a14:m>
                <a:endParaRPr lang="en-US" sz="3200" dirty="0"/>
              </a:p>
              <a:p>
                <a:pPr marL="0" indent="0">
                  <a:buNone/>
                </a:pPr>
                <a:r>
                  <a:rPr lang="en-US" sz="3200" dirty="0"/>
                  <a:t>where x = height (in feet) versus y = maximum speed (in miles per hour) for nine roller coasters that opened in </a:t>
                </a:r>
                <a:r>
                  <a:rPr lang="en-US" sz="3200" dirty="0" smtClean="0"/>
                  <a:t>2012.</a:t>
                </a:r>
                <a:endParaRPr lang="en-US" sz="3200" dirty="0"/>
              </a:p>
              <a:p>
                <a:pPr marL="0" indent="0">
                  <a:buNone/>
                </a:pPr>
                <a:r>
                  <a:rPr lang="en-US" sz="3200" dirty="0"/>
                  <a:t>Does the value of the y intercept have meaning in this context? If so, interpret the y intercept. If not, explain why.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25554" y="1371601"/>
                <a:ext cx="10178322" cy="3593591"/>
              </a:xfrm>
              <a:blipFill>
                <a:blip r:embed="rId2"/>
                <a:stretch>
                  <a:fillRect l="-1558" t="-1864" r="-1558" b="-31356"/>
                </a:stretch>
              </a:blipFill>
            </p:spPr>
            <p:txBody>
              <a:bodyPr/>
              <a:lstStyle/>
              <a:p>
                <a:r>
                  <a:rPr lang="en-US">
                    <a:noFill/>
                  </a:rPr>
                  <a:t> </a:t>
                </a:r>
              </a:p>
            </p:txBody>
          </p:sp>
        </mc:Fallback>
      </mc:AlternateContent>
    </p:spTree>
    <p:extLst>
      <p:ext uri="{BB962C8B-B14F-4D97-AF65-F5344CB8AC3E}">
        <p14:creationId xmlns:p14="http://schemas.microsoft.com/office/powerpoint/2010/main" val="13298231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15</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06837" y="1387366"/>
                <a:ext cx="9477231" cy="3593591"/>
              </a:xfrm>
            </p:spPr>
            <p:txBody>
              <a:bodyPr>
                <a:noAutofit/>
              </a:bodyPr>
              <a:lstStyle/>
              <a:p>
                <a:pPr marL="0" indent="0">
                  <a:buNone/>
                </a:pPr>
                <a:r>
                  <a:rPr lang="en-US" sz="2400" dirty="0" smtClean="0"/>
                  <a:t>Rollercoasters still… The </a:t>
                </a:r>
                <a:r>
                  <a:rPr lang="en-US" sz="2400" dirty="0"/>
                  <a:t>equation of the regression line for this relationship is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r>
                      <a:rPr lang="en-US" sz="2400" i="1">
                        <a:latin typeface="Cambria Math" panose="02040503050406030204" pitchFamily="18" charset="0"/>
                      </a:rPr>
                      <m:t>=28.17+0.2143</m:t>
                    </m:r>
                    <m:r>
                      <a:rPr lang="en-US" sz="2400" i="1">
                        <a:latin typeface="Cambria Math" panose="02040503050406030204" pitchFamily="18" charset="0"/>
                      </a:rPr>
                      <m:t>𝑥</m:t>
                    </m:r>
                  </m:oMath>
                </a14:m>
                <a:endParaRPr lang="en-US" sz="24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06837" y="1387366"/>
                <a:ext cx="9477231" cy="3593591"/>
              </a:xfrm>
              <a:blipFill>
                <a:blip r:embed="rId2"/>
                <a:stretch>
                  <a:fillRect l="-965" t="-1019"/>
                </a:stretch>
              </a:blipFill>
            </p:spPr>
            <p:txBody>
              <a:bodyPr/>
              <a:lstStyle/>
              <a:p>
                <a:r>
                  <a:rPr lang="en-US">
                    <a:noFill/>
                  </a:rPr>
                  <a:t> </a:t>
                </a:r>
              </a:p>
            </p:txBody>
          </p:sp>
        </mc:Fallback>
      </mc:AlternateContent>
      <p:pic>
        <p:nvPicPr>
          <p:cNvPr id="4" name="Picture 3"/>
          <p:cNvPicPr/>
          <p:nvPr/>
        </p:nvPicPr>
        <p:blipFill>
          <a:blip r:embed="rId3"/>
          <a:stretch>
            <a:fillRect/>
          </a:stretch>
        </p:blipFill>
        <p:spPr>
          <a:xfrm>
            <a:off x="5991717" y="2743200"/>
            <a:ext cx="5438283" cy="3856679"/>
          </a:xfrm>
          <a:prstGeom prst="rect">
            <a:avLst/>
          </a:prstGeom>
        </p:spPr>
      </p:pic>
      <p:sp>
        <p:nvSpPr>
          <p:cNvPr id="5" name="Rectangle 4"/>
          <p:cNvSpPr/>
          <p:nvPr/>
        </p:nvSpPr>
        <p:spPr>
          <a:xfrm>
            <a:off x="1251677" y="2522484"/>
            <a:ext cx="3430681" cy="3539430"/>
          </a:xfrm>
          <a:prstGeom prst="rect">
            <a:avLst/>
          </a:prstGeom>
        </p:spPr>
        <p:txBody>
          <a:bodyPr wrap="square">
            <a:spAutoFit/>
          </a:bodyPr>
          <a:lstStyle/>
          <a:p>
            <a:r>
              <a:rPr lang="en-US" sz="3200" dirty="0">
                <a:solidFill>
                  <a:schemeClr val="tx1">
                    <a:lumMod val="65000"/>
                    <a:lumOff val="35000"/>
                  </a:schemeClr>
                </a:solidFill>
              </a:rPr>
              <a:t>What would happen to the slope if the point for the slowest and shortest roller coaster was removed?</a:t>
            </a:r>
          </a:p>
        </p:txBody>
      </p:sp>
    </p:spTree>
    <p:extLst>
      <p:ext uri="{BB962C8B-B14F-4D97-AF65-F5344CB8AC3E}">
        <p14:creationId xmlns:p14="http://schemas.microsoft.com/office/powerpoint/2010/main" val="18588290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16</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78258" y="1383710"/>
                <a:ext cx="10178322" cy="3593591"/>
              </a:xfrm>
            </p:spPr>
            <p:txBody>
              <a:bodyPr/>
              <a:lstStyle/>
              <a:p>
                <a:pPr marL="0" indent="0">
                  <a:buNone/>
                </a:pPr>
                <a:r>
                  <a:rPr lang="en-US" sz="2800" dirty="0"/>
                  <a:t>Rollercoasters still… The equation of the regression line for this relationship is </a:t>
                </a:r>
                <a14:m>
                  <m:oMath xmlns:m="http://schemas.openxmlformats.org/officeDocument/2006/math">
                    <m:acc>
                      <m:accPr>
                        <m:chr m:val="̂"/>
                        <m:ctrlPr>
                          <a:rPr lang="en-US" sz="2800" i="1">
                            <a:latin typeface="Cambria Math" panose="02040503050406030204" pitchFamily="18" charset="0"/>
                          </a:rPr>
                        </m:ctrlPr>
                      </m:accPr>
                      <m:e>
                        <m:r>
                          <a:rPr lang="en-US" sz="2800" i="1">
                            <a:latin typeface="Cambria Math" panose="02040503050406030204" pitchFamily="18" charset="0"/>
                          </a:rPr>
                          <m:t>𝑦</m:t>
                        </m:r>
                      </m:e>
                    </m:acc>
                    <m:r>
                      <a:rPr lang="en-US" sz="2800" i="1">
                        <a:latin typeface="Cambria Math" panose="02040503050406030204" pitchFamily="18" charset="0"/>
                      </a:rPr>
                      <m:t>=28.17+0.2143</m:t>
                    </m:r>
                    <m:r>
                      <a:rPr lang="en-US" sz="2800" i="1">
                        <a:latin typeface="Cambria Math" panose="02040503050406030204" pitchFamily="18" charset="0"/>
                      </a:rPr>
                      <m:t>𝑥</m:t>
                    </m:r>
                  </m:oMath>
                </a14:m>
                <a:endParaRPr lang="en-US" sz="2800"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78258" y="1383710"/>
                <a:ext cx="10178322" cy="3593591"/>
              </a:xfrm>
              <a:blipFill>
                <a:blip r:embed="rId2"/>
                <a:stretch>
                  <a:fillRect l="-1257" t="-1528"/>
                </a:stretch>
              </a:blipFill>
            </p:spPr>
            <p:txBody>
              <a:bodyPr/>
              <a:lstStyle/>
              <a:p>
                <a:r>
                  <a:rPr lang="en-US">
                    <a:noFill/>
                  </a:rPr>
                  <a:t> </a:t>
                </a:r>
              </a:p>
            </p:txBody>
          </p:sp>
        </mc:Fallback>
      </mc:AlternateContent>
      <p:pic>
        <p:nvPicPr>
          <p:cNvPr id="4" name="Picture 3"/>
          <p:cNvPicPr/>
          <p:nvPr/>
        </p:nvPicPr>
        <p:blipFill>
          <a:blip r:embed="rId3"/>
          <a:stretch>
            <a:fillRect/>
          </a:stretch>
        </p:blipFill>
        <p:spPr>
          <a:xfrm>
            <a:off x="5659820" y="2427891"/>
            <a:ext cx="4966138" cy="4147140"/>
          </a:xfrm>
          <a:prstGeom prst="rect">
            <a:avLst/>
          </a:prstGeom>
        </p:spPr>
      </p:pic>
      <p:sp>
        <p:nvSpPr>
          <p:cNvPr id="5" name="Rectangle 4"/>
          <p:cNvSpPr/>
          <p:nvPr/>
        </p:nvSpPr>
        <p:spPr>
          <a:xfrm>
            <a:off x="1251678" y="3162633"/>
            <a:ext cx="3430681" cy="2677656"/>
          </a:xfrm>
          <a:prstGeom prst="rect">
            <a:avLst/>
          </a:prstGeom>
        </p:spPr>
        <p:txBody>
          <a:bodyPr wrap="square">
            <a:spAutoFit/>
          </a:bodyPr>
          <a:lstStyle/>
          <a:p>
            <a:r>
              <a:rPr lang="en-US" sz="2800" dirty="0">
                <a:solidFill>
                  <a:schemeClr val="tx1">
                    <a:lumMod val="65000"/>
                    <a:lumOff val="35000"/>
                  </a:schemeClr>
                </a:solidFill>
              </a:rPr>
              <a:t>What would happen to the y-intercept if the point for the slowest and shortest roller coaster was removed?</a:t>
            </a:r>
          </a:p>
        </p:txBody>
      </p:sp>
    </p:spTree>
    <p:extLst>
      <p:ext uri="{BB962C8B-B14F-4D97-AF65-F5344CB8AC3E}">
        <p14:creationId xmlns:p14="http://schemas.microsoft.com/office/powerpoint/2010/main" val="31717064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17</a:t>
            </a:r>
            <a:endParaRPr lang="en-US" dirty="0"/>
          </a:p>
        </p:txBody>
      </p:sp>
      <p:sp>
        <p:nvSpPr>
          <p:cNvPr id="3" name="Content Placeholder 2"/>
          <p:cNvSpPr>
            <a:spLocks noGrp="1"/>
          </p:cNvSpPr>
          <p:nvPr>
            <p:ph idx="1"/>
          </p:nvPr>
        </p:nvSpPr>
        <p:spPr>
          <a:xfrm>
            <a:off x="1251678" y="1495733"/>
            <a:ext cx="10178322" cy="3593591"/>
          </a:xfrm>
        </p:spPr>
        <p:txBody>
          <a:bodyPr>
            <a:normAutofit/>
          </a:bodyPr>
          <a:lstStyle/>
          <a:p>
            <a:pPr marL="0" indent="0">
              <a:buNone/>
            </a:pPr>
            <a:r>
              <a:rPr lang="en-US" sz="3600" dirty="0"/>
              <a:t>Calculate the correlation.</a:t>
            </a:r>
          </a:p>
          <a:p>
            <a:pPr marL="0" indent="0">
              <a:buNone/>
            </a:pPr>
            <a:endParaRPr lang="en-US" sz="3600" dirty="0"/>
          </a:p>
        </p:txBody>
      </p:sp>
      <p:pic>
        <p:nvPicPr>
          <p:cNvPr id="4" name="Picture 3"/>
          <p:cNvPicPr/>
          <p:nvPr/>
        </p:nvPicPr>
        <p:blipFill>
          <a:blip r:embed="rId2"/>
          <a:stretch>
            <a:fillRect/>
          </a:stretch>
        </p:blipFill>
        <p:spPr>
          <a:xfrm>
            <a:off x="1478072" y="2589648"/>
            <a:ext cx="8978328" cy="3034538"/>
          </a:xfrm>
          <a:prstGeom prst="rect">
            <a:avLst/>
          </a:prstGeom>
        </p:spPr>
      </p:pic>
    </p:spTree>
    <p:extLst>
      <p:ext uri="{BB962C8B-B14F-4D97-AF65-F5344CB8AC3E}">
        <p14:creationId xmlns:p14="http://schemas.microsoft.com/office/powerpoint/2010/main" val="3019488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18</a:t>
            </a:r>
            <a:endParaRPr lang="en-US" dirty="0"/>
          </a:p>
        </p:txBody>
      </p:sp>
      <p:sp>
        <p:nvSpPr>
          <p:cNvPr id="3" name="Content Placeholder 2"/>
          <p:cNvSpPr>
            <a:spLocks noGrp="1"/>
          </p:cNvSpPr>
          <p:nvPr>
            <p:ph idx="1"/>
          </p:nvPr>
        </p:nvSpPr>
        <p:spPr/>
        <p:txBody>
          <a:bodyPr/>
          <a:lstStyle/>
          <a:p>
            <a:pPr marL="0" indent="0">
              <a:buNone/>
            </a:pPr>
            <a:r>
              <a:rPr lang="en-US" sz="3600" dirty="0"/>
              <a:t>What happens to the correlation if a point (20, 19.88) was added</a:t>
            </a:r>
            <a:r>
              <a:rPr lang="en-US" sz="3600" dirty="0" smtClean="0"/>
              <a:t>?</a:t>
            </a:r>
          </a:p>
          <a:p>
            <a:pPr marL="0" indent="0">
              <a:buNone/>
            </a:pPr>
            <a:r>
              <a:rPr lang="en-US" sz="3600" dirty="0" smtClean="0"/>
              <a:t>r = 0.816</a:t>
            </a:r>
            <a:endParaRPr lang="en-US" sz="3600" dirty="0"/>
          </a:p>
          <a:p>
            <a:pPr marL="0" indent="0">
              <a:buNone/>
            </a:pPr>
            <a:endParaRPr lang="en-US" dirty="0"/>
          </a:p>
        </p:txBody>
      </p:sp>
      <p:pic>
        <p:nvPicPr>
          <p:cNvPr id="4" name="Picture 3"/>
          <p:cNvPicPr/>
          <p:nvPr/>
        </p:nvPicPr>
        <p:blipFill>
          <a:blip r:embed="rId2"/>
          <a:stretch>
            <a:fillRect/>
          </a:stretch>
        </p:blipFill>
        <p:spPr>
          <a:xfrm>
            <a:off x="4430110" y="3577192"/>
            <a:ext cx="6619547" cy="2302400"/>
          </a:xfrm>
          <a:prstGeom prst="rect">
            <a:avLst/>
          </a:prstGeom>
        </p:spPr>
      </p:pic>
    </p:spTree>
    <p:extLst>
      <p:ext uri="{BB962C8B-B14F-4D97-AF65-F5344CB8AC3E}">
        <p14:creationId xmlns:p14="http://schemas.microsoft.com/office/powerpoint/2010/main" val="24554012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19</a:t>
            </a:r>
            <a:endParaRPr lang="en-US" dirty="0"/>
          </a:p>
        </p:txBody>
      </p:sp>
      <p:sp>
        <p:nvSpPr>
          <p:cNvPr id="3" name="Content Placeholder 2"/>
          <p:cNvSpPr>
            <a:spLocks noGrp="1"/>
          </p:cNvSpPr>
          <p:nvPr>
            <p:ph idx="1"/>
          </p:nvPr>
        </p:nvSpPr>
        <p:spPr>
          <a:xfrm>
            <a:off x="983665" y="1128451"/>
            <a:ext cx="10178322" cy="5272403"/>
          </a:xfrm>
        </p:spPr>
        <p:txBody>
          <a:bodyPr>
            <a:normAutofit/>
          </a:bodyPr>
          <a:lstStyle/>
          <a:p>
            <a:pPr marL="0" indent="0">
              <a:buNone/>
            </a:pPr>
            <a:r>
              <a:rPr lang="en-US" sz="2800" dirty="0"/>
              <a:t>Data were collected on a sample of 12 brands of movie candy. The scatterplot shows the relationship between x = amount of sugar (in grams) and y = number of calories, along with the least-squares regression line. The standard deviation of the residuals for this model is s = 105.5. Interpret this value.</a:t>
            </a:r>
          </a:p>
          <a:p>
            <a:pPr marL="0" indent="0">
              <a:buNone/>
            </a:pPr>
            <a:endParaRPr lang="en-US" sz="1800" dirty="0"/>
          </a:p>
        </p:txBody>
      </p:sp>
      <p:pic>
        <p:nvPicPr>
          <p:cNvPr id="4" name="Picture 3"/>
          <p:cNvPicPr/>
          <p:nvPr/>
        </p:nvPicPr>
        <p:blipFill>
          <a:blip r:embed="rId2"/>
          <a:stretch>
            <a:fillRect/>
          </a:stretch>
        </p:blipFill>
        <p:spPr>
          <a:xfrm>
            <a:off x="4824248" y="3673366"/>
            <a:ext cx="4682359" cy="3026979"/>
          </a:xfrm>
          <a:prstGeom prst="rect">
            <a:avLst/>
          </a:prstGeom>
        </p:spPr>
      </p:pic>
    </p:spTree>
    <p:extLst>
      <p:ext uri="{BB962C8B-B14F-4D97-AF65-F5344CB8AC3E}">
        <p14:creationId xmlns:p14="http://schemas.microsoft.com/office/powerpoint/2010/main" val="18382696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20</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25554" y="1292773"/>
                <a:ext cx="10178322" cy="3593591"/>
              </a:xfrm>
            </p:spPr>
            <p:txBody>
              <a:bodyPr>
                <a:normAutofit/>
              </a:bodyPr>
              <a:lstStyle/>
              <a:p>
                <a:pPr marL="0" indent="0">
                  <a:buNone/>
                </a:pPr>
                <a:r>
                  <a:rPr lang="en-US" sz="2800" dirty="0"/>
                  <a:t>Data were collected on a sample of 12 brands of movie candy. The scatterplot shows the relationship between x = amount of sugar (in grams) and y = number of calories, along with the least-squares regression line. The value of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𝑟</m:t>
                        </m:r>
                      </m:e>
                      <m:sup>
                        <m:r>
                          <a:rPr lang="en-US" sz="2800" i="1">
                            <a:latin typeface="Cambria Math" panose="02040503050406030204" pitchFamily="18" charset="0"/>
                          </a:rPr>
                          <m:t>2</m:t>
                        </m:r>
                      </m:sup>
                    </m:sSup>
                  </m:oMath>
                </a14:m>
                <a:r>
                  <a:rPr lang="en-US" sz="2800" dirty="0"/>
                  <a:t> for </a:t>
                </a:r>
                <a:r>
                  <a:rPr lang="en-US" sz="2800" dirty="0" smtClean="0"/>
                  <a:t>this </a:t>
                </a:r>
                <a:r>
                  <a:rPr lang="en-US" sz="2800" dirty="0"/>
                  <a:t>model </a:t>
                </a:r>
                <a:r>
                  <a:rPr lang="en-US" sz="2800" dirty="0" smtClean="0"/>
                  <a:t>is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𝑟</m:t>
                        </m:r>
                      </m:e>
                      <m:sup>
                        <m:r>
                          <a:rPr lang="en-US" sz="2800" i="1">
                            <a:latin typeface="Cambria Math" panose="02040503050406030204" pitchFamily="18" charset="0"/>
                          </a:rPr>
                          <m:t>2</m:t>
                        </m:r>
                      </m:sup>
                    </m:sSup>
                  </m:oMath>
                </a14:m>
                <a:r>
                  <a:rPr lang="en-US" sz="2800" dirty="0"/>
                  <a:t> = 0.382. Interpret this value.</a:t>
                </a:r>
              </a:p>
              <a:p>
                <a:pPr marL="0" indent="0">
                  <a:buNone/>
                </a:pPr>
                <a:endParaRPr lang="en-US" sz="2800" dirty="0"/>
              </a:p>
              <a:p>
                <a:pPr marL="0" indent="0">
                  <a:buNone/>
                </a:pPr>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25554" y="1292773"/>
                <a:ext cx="10178322" cy="3593591"/>
              </a:xfrm>
              <a:blipFill>
                <a:blip r:embed="rId2"/>
                <a:stretch>
                  <a:fillRect l="-1258" t="-1356" r="-1738"/>
                </a:stretch>
              </a:blipFill>
            </p:spPr>
            <p:txBody>
              <a:bodyPr/>
              <a:lstStyle/>
              <a:p>
                <a:r>
                  <a:rPr lang="en-US">
                    <a:noFill/>
                  </a:rPr>
                  <a:t> </a:t>
                </a:r>
              </a:p>
            </p:txBody>
          </p:sp>
        </mc:Fallback>
      </mc:AlternateContent>
      <p:pic>
        <p:nvPicPr>
          <p:cNvPr id="4" name="Picture 3"/>
          <p:cNvPicPr/>
          <p:nvPr/>
        </p:nvPicPr>
        <p:blipFill>
          <a:blip r:embed="rId3"/>
          <a:stretch>
            <a:fillRect/>
          </a:stretch>
        </p:blipFill>
        <p:spPr>
          <a:xfrm>
            <a:off x="3941380" y="3389586"/>
            <a:ext cx="4603531" cy="3247697"/>
          </a:xfrm>
          <a:prstGeom prst="rect">
            <a:avLst/>
          </a:prstGeom>
        </p:spPr>
      </p:pic>
    </p:spTree>
    <p:extLst>
      <p:ext uri="{BB962C8B-B14F-4D97-AF65-F5344CB8AC3E}">
        <p14:creationId xmlns:p14="http://schemas.microsoft.com/office/powerpoint/2010/main" val="33636253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21</a:t>
            </a:r>
            <a:endParaRPr lang="en-US" dirty="0"/>
          </a:p>
        </p:txBody>
      </p:sp>
      <p:sp>
        <p:nvSpPr>
          <p:cNvPr id="3" name="Content Placeholder 2"/>
          <p:cNvSpPr>
            <a:spLocks noGrp="1"/>
          </p:cNvSpPr>
          <p:nvPr>
            <p:ph idx="1"/>
          </p:nvPr>
        </p:nvSpPr>
        <p:spPr>
          <a:xfrm>
            <a:off x="1251678" y="1324304"/>
            <a:ext cx="10178322" cy="3593591"/>
          </a:xfrm>
        </p:spPr>
        <p:txBody>
          <a:bodyPr>
            <a:noAutofit/>
          </a:bodyPr>
          <a:lstStyle/>
          <a:p>
            <a:pPr marL="0" indent="0">
              <a:buNone/>
            </a:pPr>
            <a:r>
              <a:rPr lang="en-US" sz="2800" dirty="0"/>
              <a:t>Long-term records from the Serengeti National Park in Tanzania show interesting ecological relationships. When wildebeest are more abundant, they graze the grass more heavily, so there are fewer fires.  Researchers collected data on one part of this cycle and computed a least-squares regression line relating y = the percent of the grass area burned to x = wildebeest abundance (in thousands of animals) in the same year. Here is a residual plot for this model</a:t>
            </a:r>
            <a:r>
              <a:rPr lang="en-US" sz="2800" dirty="0" smtClean="0"/>
              <a:t>.</a:t>
            </a:r>
          </a:p>
          <a:p>
            <a:pPr marL="0" indent="0">
              <a:buNone/>
            </a:pPr>
            <a:r>
              <a:rPr lang="en-US" sz="2800" dirty="0"/>
              <a:t>Use the residual plot to determine whether the regression model is appropriate. </a:t>
            </a:r>
          </a:p>
          <a:p>
            <a:pPr marL="0" indent="0">
              <a:buNone/>
            </a:pPr>
            <a:endParaRPr lang="en-US" sz="2800" dirty="0"/>
          </a:p>
        </p:txBody>
      </p:sp>
      <p:pic>
        <p:nvPicPr>
          <p:cNvPr id="4" name="Picture 3"/>
          <p:cNvPicPr/>
          <p:nvPr/>
        </p:nvPicPr>
        <p:blipFill>
          <a:blip r:embed="rId2"/>
          <a:stretch>
            <a:fillRect/>
          </a:stretch>
        </p:blipFill>
        <p:spPr>
          <a:xfrm>
            <a:off x="4154870" y="4741354"/>
            <a:ext cx="3314700" cy="2276475"/>
          </a:xfrm>
          <a:prstGeom prst="rect">
            <a:avLst/>
          </a:prstGeom>
        </p:spPr>
      </p:pic>
    </p:spTree>
    <p:extLst>
      <p:ext uri="{BB962C8B-B14F-4D97-AF65-F5344CB8AC3E}">
        <p14:creationId xmlns:p14="http://schemas.microsoft.com/office/powerpoint/2010/main" val="1783070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21 cont.</a:t>
            </a:r>
            <a:endParaRPr lang="en-US" dirty="0"/>
          </a:p>
        </p:txBody>
      </p:sp>
      <p:sp>
        <p:nvSpPr>
          <p:cNvPr id="3" name="Content Placeholder 2"/>
          <p:cNvSpPr>
            <a:spLocks noGrp="1"/>
          </p:cNvSpPr>
          <p:nvPr>
            <p:ph idx="1"/>
          </p:nvPr>
        </p:nvSpPr>
        <p:spPr>
          <a:xfrm>
            <a:off x="1251678" y="1324304"/>
            <a:ext cx="10178322" cy="3593591"/>
          </a:xfrm>
        </p:spPr>
        <p:txBody>
          <a:bodyPr>
            <a:noAutofit/>
          </a:bodyPr>
          <a:lstStyle/>
          <a:p>
            <a:pPr marL="0" indent="0">
              <a:buNone/>
            </a:pPr>
            <a:r>
              <a:rPr lang="en-US" sz="2800" dirty="0" smtClean="0"/>
              <a:t>Here </a:t>
            </a:r>
            <a:r>
              <a:rPr lang="en-US" sz="2800" dirty="0"/>
              <a:t>is a residual plot for this model</a:t>
            </a:r>
            <a:r>
              <a:rPr lang="en-US" sz="2800" dirty="0" smtClean="0"/>
              <a:t>.</a:t>
            </a:r>
          </a:p>
          <a:p>
            <a:pPr marL="0" indent="0">
              <a:buNone/>
            </a:pPr>
            <a:r>
              <a:rPr lang="en-US" sz="2800" dirty="0"/>
              <a:t>Use the residual plot to determine whether the regression model is appropriate. </a:t>
            </a:r>
          </a:p>
          <a:p>
            <a:pPr marL="0" indent="0">
              <a:buNone/>
            </a:pPr>
            <a:endParaRPr lang="en-US" sz="2800" dirty="0"/>
          </a:p>
        </p:txBody>
      </p:sp>
      <p:pic>
        <p:nvPicPr>
          <p:cNvPr id="4" name="Picture 3"/>
          <p:cNvPicPr/>
          <p:nvPr/>
        </p:nvPicPr>
        <p:blipFill>
          <a:blip r:embed="rId2"/>
          <a:stretch>
            <a:fillRect/>
          </a:stretch>
        </p:blipFill>
        <p:spPr>
          <a:xfrm>
            <a:off x="4280994" y="2554015"/>
            <a:ext cx="5131020" cy="4038146"/>
          </a:xfrm>
          <a:prstGeom prst="rect">
            <a:avLst/>
          </a:prstGeom>
        </p:spPr>
      </p:pic>
    </p:spTree>
    <p:extLst>
      <p:ext uri="{BB962C8B-B14F-4D97-AF65-F5344CB8AC3E}">
        <p14:creationId xmlns:p14="http://schemas.microsoft.com/office/powerpoint/2010/main" val="25076316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22</a:t>
            </a:r>
            <a:endParaRPr lang="en-US" dirty="0"/>
          </a:p>
        </p:txBody>
      </p:sp>
      <p:sp>
        <p:nvSpPr>
          <p:cNvPr id="3" name="Content Placeholder 2"/>
          <p:cNvSpPr>
            <a:spLocks noGrp="1"/>
          </p:cNvSpPr>
          <p:nvPr>
            <p:ph idx="1"/>
          </p:nvPr>
        </p:nvSpPr>
        <p:spPr>
          <a:xfrm>
            <a:off x="1251678" y="1639615"/>
            <a:ext cx="10178322" cy="3593591"/>
          </a:xfrm>
        </p:spPr>
        <p:txBody>
          <a:bodyPr>
            <a:noAutofit/>
          </a:bodyPr>
          <a:lstStyle/>
          <a:p>
            <a:pPr marL="0" indent="0">
              <a:buNone/>
            </a:pPr>
            <a:r>
              <a:rPr lang="en-US" sz="2800" dirty="0"/>
              <a:t>Long-term records from the Serengeti National Park in Tanzania show interesting ecological relationships. When wildebeest are more abundant, they graze the grass more heavily, so there are fewer fires.  Researchers collected data on one part of this cycle and computed a least-squares regression line relating y = the percent of the grass area burned to x = wildebeest abundance (in thousands of animals) in the same year. Here is a residual plot for this model</a:t>
            </a:r>
            <a:r>
              <a:rPr lang="en-US" sz="2800" dirty="0" smtClean="0"/>
              <a:t>.</a:t>
            </a:r>
          </a:p>
          <a:p>
            <a:pPr marL="0" indent="0">
              <a:buNone/>
            </a:pPr>
            <a:r>
              <a:rPr lang="en-US" sz="2800" dirty="0"/>
              <a:t>Interpret the value s = 15.99 for this model.</a:t>
            </a:r>
          </a:p>
        </p:txBody>
      </p:sp>
    </p:spTree>
    <p:extLst>
      <p:ext uri="{BB962C8B-B14F-4D97-AF65-F5344CB8AC3E}">
        <p14:creationId xmlns:p14="http://schemas.microsoft.com/office/powerpoint/2010/main" val="24535388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23</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25554" y="1340070"/>
                <a:ext cx="10178322" cy="3593591"/>
              </a:xfrm>
            </p:spPr>
            <p:txBody>
              <a:bodyPr>
                <a:noAutofit/>
              </a:bodyPr>
              <a:lstStyle/>
              <a:p>
                <a:pPr marL="0" indent="0">
                  <a:buNone/>
                </a:pPr>
                <a:r>
                  <a:rPr lang="en-US" sz="2800" dirty="0"/>
                  <a:t>Long-term records from the Serengeti National Park in Tanzania show interesting ecological relationships. When wildebeest are more abundant, they graze the grass more heavily, so there are fewer fires.  Researchers collected data on one part of this cycle and computed a least-squares regression line relating y = the percent of the grass area burned to x = wildebeest abundance (in thousands of animals) in the same year. Here is a residual plot for this model</a:t>
                </a:r>
                <a:r>
                  <a:rPr lang="en-US" sz="2800" dirty="0" smtClean="0"/>
                  <a:t>.</a:t>
                </a:r>
              </a:p>
              <a:p>
                <a:pPr marL="0" indent="0">
                  <a:buNone/>
                </a:pPr>
                <a:r>
                  <a:rPr lang="en-US" sz="2800" dirty="0" smtClean="0"/>
                  <a:t> </a:t>
                </a:r>
                <a:r>
                  <a:rPr lang="en-US" sz="2800" dirty="0"/>
                  <a:t>Interpret the value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𝑟</m:t>
                        </m:r>
                      </m:e>
                      <m:sup>
                        <m:r>
                          <a:rPr lang="en-US" sz="2800" i="1">
                            <a:latin typeface="Cambria Math" panose="02040503050406030204" pitchFamily="18" charset="0"/>
                          </a:rPr>
                          <m:t>2</m:t>
                        </m:r>
                      </m:sup>
                    </m:sSup>
                  </m:oMath>
                </a14:m>
                <a:r>
                  <a:rPr lang="en-US" sz="2800" dirty="0"/>
                  <a:t> = 0.646 for this model.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25554" y="1340070"/>
                <a:ext cx="10178322" cy="3593591"/>
              </a:xfrm>
              <a:blipFill>
                <a:blip r:embed="rId2"/>
                <a:stretch>
                  <a:fillRect l="-1258" t="-1528" r="-1198" b="-13413"/>
                </a:stretch>
              </a:blipFill>
            </p:spPr>
            <p:txBody>
              <a:bodyPr/>
              <a:lstStyle/>
              <a:p>
                <a:r>
                  <a:rPr lang="en-US">
                    <a:noFill/>
                  </a:rPr>
                  <a:t> </a:t>
                </a:r>
              </a:p>
            </p:txBody>
          </p:sp>
        </mc:Fallback>
      </mc:AlternateContent>
    </p:spTree>
    <p:extLst>
      <p:ext uri="{BB962C8B-B14F-4D97-AF65-F5344CB8AC3E}">
        <p14:creationId xmlns:p14="http://schemas.microsoft.com/office/powerpoint/2010/main" val="8526124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24</a:t>
            </a:r>
            <a:endParaRPr lang="en-US" dirty="0"/>
          </a:p>
        </p:txBody>
      </p:sp>
      <p:sp>
        <p:nvSpPr>
          <p:cNvPr id="3" name="Content Placeholder 2"/>
          <p:cNvSpPr>
            <a:spLocks noGrp="1"/>
          </p:cNvSpPr>
          <p:nvPr>
            <p:ph idx="1"/>
          </p:nvPr>
        </p:nvSpPr>
        <p:spPr>
          <a:xfrm>
            <a:off x="1125554" y="1253043"/>
            <a:ext cx="10178322" cy="3593591"/>
          </a:xfrm>
        </p:spPr>
        <p:txBody>
          <a:bodyPr>
            <a:normAutofit fontScale="92500"/>
          </a:bodyPr>
          <a:lstStyle/>
          <a:p>
            <a:pPr marL="0" indent="0">
              <a:buNone/>
            </a:pPr>
            <a:r>
              <a:rPr lang="en-US" sz="2800" dirty="0"/>
              <a:t>A student opened a bag of M&amp;M’S® Chocolate Candies, dumped them out, and ate all the ones with the “M” on top. When he finished, he put the remaining 30 M&amp;M’S back in the bag and repeated the same process over and over until all the M&amp;M’S were gone. Here are data on the number of M&amp;M’S remaining at the end of each of the first 6 courses</a:t>
            </a:r>
            <a:r>
              <a:rPr lang="en-US" sz="2800" dirty="0" smtClean="0"/>
              <a:t>.</a:t>
            </a:r>
          </a:p>
          <a:p>
            <a:pPr marL="0" indent="0">
              <a:buNone/>
            </a:pPr>
            <a:r>
              <a:rPr lang="en-US" sz="2800" dirty="0"/>
              <a:t>Calculate an exponential model for these data using course as the explanatory variable.</a:t>
            </a:r>
          </a:p>
          <a:p>
            <a:pPr marL="0" indent="0">
              <a:buNone/>
            </a:pPr>
            <a:endParaRPr lang="en-US" dirty="0"/>
          </a:p>
          <a:p>
            <a:pPr marL="0" indent="0">
              <a:buNone/>
            </a:pPr>
            <a:endParaRPr lang="en-US" dirty="0"/>
          </a:p>
        </p:txBody>
      </p:sp>
      <p:pic>
        <p:nvPicPr>
          <p:cNvPr id="4" name="Picture 3"/>
          <p:cNvPicPr/>
          <p:nvPr/>
        </p:nvPicPr>
        <p:blipFill>
          <a:blip r:embed="rId2"/>
          <a:stretch>
            <a:fillRect/>
          </a:stretch>
        </p:blipFill>
        <p:spPr>
          <a:xfrm>
            <a:off x="3026978" y="4739830"/>
            <a:ext cx="6274184" cy="1954924"/>
          </a:xfrm>
          <a:prstGeom prst="rect">
            <a:avLst/>
          </a:prstGeom>
        </p:spPr>
      </p:pic>
    </p:spTree>
    <p:extLst>
      <p:ext uri="{BB962C8B-B14F-4D97-AF65-F5344CB8AC3E}">
        <p14:creationId xmlns:p14="http://schemas.microsoft.com/office/powerpoint/2010/main" val="20827462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25</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51678" y="1481960"/>
                <a:ext cx="10178322" cy="3593591"/>
              </a:xfrm>
            </p:spPr>
            <p:txBody>
              <a:bodyPr>
                <a:normAutofit fontScale="92500"/>
              </a:bodyPr>
              <a:lstStyle/>
              <a:p>
                <a:pPr marL="0" indent="0">
                  <a:buNone/>
                </a:pPr>
                <a:r>
                  <a:rPr lang="en-US" sz="2800" dirty="0" smtClean="0"/>
                  <a:t>A student opened a bag of M&amp;M’S® Chocolate Candies, dumped them out, and ate all the ones with the “M” on top. When he finished, he put the remaining 30 M&amp;M’S back in the bag and repeated the same process over and over until all the M&amp;M’S were gone. Here are data on the number of M&amp;M’S remaining at the end of each of the first 6 courses.</a:t>
                </a:r>
              </a:p>
              <a:p>
                <a:pPr marL="0" indent="0">
                  <a:buNone/>
                </a:pPr>
                <a:r>
                  <a:rPr lang="en-US" sz="2800" dirty="0"/>
                  <a:t>Calculate and interpret the residual for the first course</a:t>
                </a:r>
                <a:r>
                  <a:rPr lang="en-US" sz="2800" dirty="0" smtClean="0"/>
                  <a:t>.</a:t>
                </a:r>
              </a:p>
              <a:p>
                <a:pPr marL="0" indent="0">
                  <a:buNone/>
                </a:pPr>
                <a14:m>
                  <m:oMathPara xmlns:m="http://schemas.openxmlformats.org/officeDocument/2006/math">
                    <m:oMathParaPr>
                      <m:jc m:val="centerGroup"/>
                    </m:oMathParaPr>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𝑦</m:t>
                          </m:r>
                        </m:e>
                      </m:acc>
                      <m:r>
                        <a:rPr lang="en-US" sz="2800" b="0" i="1" smtClean="0">
                          <a:latin typeface="Cambria Math" panose="02040503050406030204" pitchFamily="18" charset="0"/>
                        </a:rPr>
                        <m:t>=5</m:t>
                      </m:r>
                      <m:r>
                        <a:rPr lang="en-US" sz="2800" b="0" i="1" smtClean="0">
                          <a:latin typeface="Cambria Math" panose="02040503050406030204" pitchFamily="18" charset="0"/>
                        </a:rPr>
                        <m:t>7</m:t>
                      </m:r>
                      <m:r>
                        <a:rPr lang="en-US" sz="2800" b="0" i="1" smtClean="0">
                          <a:latin typeface="Cambria Math" panose="02040503050406030204" pitchFamily="18" charset="0"/>
                        </a:rPr>
                        <m:t>.93</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.506</m:t>
                              </m:r>
                            </m:e>
                          </m:d>
                        </m:e>
                        <m:sup>
                          <m:r>
                            <a:rPr lang="en-US" sz="2800" b="0" i="1" smtClean="0">
                              <a:latin typeface="Cambria Math" panose="02040503050406030204" pitchFamily="18" charset="0"/>
                            </a:rPr>
                            <m:t>𝑥</m:t>
                          </m:r>
                        </m:sup>
                      </m:sSup>
                    </m:oMath>
                  </m:oMathPara>
                </a14:m>
                <a:endParaRPr lang="en-US" sz="2800" dirty="0"/>
              </a:p>
              <a:p>
                <a:pPr marL="0" indent="0">
                  <a:buNone/>
                </a:pPr>
                <a:endParaRPr lang="en-US" sz="2800"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51678" y="1481960"/>
                <a:ext cx="10178322" cy="3593591"/>
              </a:xfrm>
              <a:blipFill>
                <a:blip r:embed="rId2"/>
                <a:stretch>
                  <a:fillRect l="-1078" t="-1186" r="-1377"/>
                </a:stretch>
              </a:blipFill>
            </p:spPr>
            <p:txBody>
              <a:bodyPr/>
              <a:lstStyle/>
              <a:p>
                <a:r>
                  <a:rPr lang="en-US">
                    <a:noFill/>
                  </a:rPr>
                  <a:t> </a:t>
                </a:r>
              </a:p>
            </p:txBody>
          </p:sp>
        </mc:Fallback>
      </mc:AlternateContent>
      <p:pic>
        <p:nvPicPr>
          <p:cNvPr id="4" name="Picture 3"/>
          <p:cNvPicPr/>
          <p:nvPr/>
        </p:nvPicPr>
        <p:blipFill>
          <a:blip r:embed="rId3"/>
          <a:stretch>
            <a:fillRect/>
          </a:stretch>
        </p:blipFill>
        <p:spPr>
          <a:xfrm>
            <a:off x="3655938" y="4761186"/>
            <a:ext cx="5314641" cy="1808078"/>
          </a:xfrm>
          <a:prstGeom prst="rect">
            <a:avLst/>
          </a:prstGeom>
        </p:spPr>
      </p:pic>
    </p:spTree>
    <p:extLst>
      <p:ext uri="{BB962C8B-B14F-4D97-AF65-F5344CB8AC3E}">
        <p14:creationId xmlns:p14="http://schemas.microsoft.com/office/powerpoint/2010/main" val="17156814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26</a:t>
            </a:r>
            <a:endParaRPr lang="en-US" dirty="0"/>
          </a:p>
        </p:txBody>
      </p:sp>
      <p:sp>
        <p:nvSpPr>
          <p:cNvPr id="3" name="Content Placeholder 2"/>
          <p:cNvSpPr>
            <a:spLocks noGrp="1"/>
          </p:cNvSpPr>
          <p:nvPr>
            <p:ph idx="1"/>
          </p:nvPr>
        </p:nvSpPr>
        <p:spPr>
          <a:xfrm>
            <a:off x="1072055" y="1277007"/>
            <a:ext cx="5770179" cy="5454869"/>
          </a:xfrm>
        </p:spPr>
        <p:txBody>
          <a:bodyPr>
            <a:normAutofit lnSpcReduction="10000"/>
          </a:bodyPr>
          <a:lstStyle/>
          <a:p>
            <a:pPr marL="0" indent="0">
              <a:buNone/>
            </a:pPr>
            <a:r>
              <a:rPr lang="en-US" sz="3200" dirty="0"/>
              <a:t>A team of researchers measured the carapace (shell) length and clutch size (number of eggs) for female gopher tortoises in </a:t>
            </a:r>
            <a:r>
              <a:rPr lang="en-US" sz="3200" dirty="0" err="1"/>
              <a:t>Okeeheelee</a:t>
            </a:r>
            <a:r>
              <a:rPr lang="en-US" sz="3200" dirty="0"/>
              <a:t> County Park, Florida. Here are the data for 16 tortoises.</a:t>
            </a:r>
          </a:p>
          <a:p>
            <a:pPr marL="0" indent="0">
              <a:buNone/>
            </a:pPr>
            <a:r>
              <a:rPr lang="en-US" sz="3200" dirty="0"/>
              <a:t>Calculate a quadratic model for these data using carapace length as the explanatory variable.</a:t>
            </a:r>
          </a:p>
          <a:p>
            <a:pPr marL="0" indent="0">
              <a:buNone/>
            </a:pPr>
            <a:endParaRPr lang="en-US" sz="2800" dirty="0"/>
          </a:p>
        </p:txBody>
      </p:sp>
      <p:pic>
        <p:nvPicPr>
          <p:cNvPr id="4" name="Picture 3"/>
          <p:cNvPicPr/>
          <p:nvPr/>
        </p:nvPicPr>
        <p:blipFill>
          <a:blip r:embed="rId2"/>
          <a:stretch>
            <a:fillRect/>
          </a:stretch>
        </p:blipFill>
        <p:spPr>
          <a:xfrm>
            <a:off x="7535917" y="993227"/>
            <a:ext cx="3894083" cy="5549462"/>
          </a:xfrm>
          <a:prstGeom prst="rect">
            <a:avLst/>
          </a:prstGeom>
        </p:spPr>
      </p:pic>
    </p:spTree>
    <p:extLst>
      <p:ext uri="{BB962C8B-B14F-4D97-AF65-F5344CB8AC3E}">
        <p14:creationId xmlns:p14="http://schemas.microsoft.com/office/powerpoint/2010/main" val="24918777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a:t>
            </a:r>
            <a:r>
              <a:rPr lang="en-US" dirty="0" smtClean="0"/>
              <a:t>27</a:t>
            </a:r>
            <a:endParaRPr lang="en-US" dirty="0"/>
          </a:p>
        </p:txBody>
      </p:sp>
      <p:sp>
        <p:nvSpPr>
          <p:cNvPr id="3" name="Content Placeholder 2"/>
          <p:cNvSpPr>
            <a:spLocks noGrp="1"/>
          </p:cNvSpPr>
          <p:nvPr>
            <p:ph idx="1"/>
          </p:nvPr>
        </p:nvSpPr>
        <p:spPr>
          <a:xfrm>
            <a:off x="1251677" y="1485056"/>
            <a:ext cx="6552253" cy="4711427"/>
          </a:xfrm>
        </p:spPr>
        <p:txBody>
          <a:bodyPr>
            <a:normAutofit/>
          </a:bodyPr>
          <a:lstStyle/>
          <a:p>
            <a:pPr marL="0" indent="0">
              <a:buNone/>
            </a:pPr>
            <a:r>
              <a:rPr lang="en-US" sz="2800" dirty="0"/>
              <a:t>A team of researchers measured the carapace (shell) length and clutch size (number of eggs) for female gopher tortoises in </a:t>
            </a:r>
            <a:r>
              <a:rPr lang="en-US" sz="2800" dirty="0" err="1"/>
              <a:t>Okeeheelee</a:t>
            </a:r>
            <a:r>
              <a:rPr lang="en-US" sz="2800" dirty="0"/>
              <a:t> County Park, Florida. Here are the data for 16 tortoises.</a:t>
            </a:r>
          </a:p>
          <a:p>
            <a:pPr marL="0" indent="0">
              <a:buNone/>
            </a:pPr>
            <a:r>
              <a:rPr lang="en-US" sz="2800" dirty="0"/>
              <a:t>Calculate and interpret the residual for the tortoise with carapace length 298 millimeters.</a:t>
            </a:r>
          </a:p>
        </p:txBody>
      </p:sp>
      <p:pic>
        <p:nvPicPr>
          <p:cNvPr id="4" name="Picture 3"/>
          <p:cNvPicPr/>
          <p:nvPr/>
        </p:nvPicPr>
        <p:blipFill>
          <a:blip r:embed="rId2"/>
          <a:stretch>
            <a:fillRect/>
          </a:stretch>
        </p:blipFill>
        <p:spPr>
          <a:xfrm>
            <a:off x="8056179" y="1072055"/>
            <a:ext cx="3373821" cy="5124429"/>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1461643" y="5704040"/>
                <a:ext cx="6132320"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𝑦</m:t>
                          </m:r>
                        </m:e>
                      </m:acc>
                      <m:r>
                        <a:rPr lang="en-US" sz="3200" b="0" i="1" smtClean="0">
                          <a:latin typeface="Cambria Math" panose="02040503050406030204" pitchFamily="18" charset="0"/>
                        </a:rPr>
                        <m:t>=−.028</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𝑥</m:t>
                          </m:r>
                        </m:e>
                        <m:sup>
                          <m:r>
                            <a:rPr lang="en-US" sz="3200" b="0" i="1" smtClean="0">
                              <a:latin typeface="Cambria Math" panose="02040503050406030204" pitchFamily="18" charset="0"/>
                            </a:rPr>
                            <m:t>2</m:t>
                          </m:r>
                        </m:sup>
                      </m:sSup>
                      <m:r>
                        <a:rPr lang="en-US" sz="3200" b="0" i="1" smtClean="0">
                          <a:latin typeface="Cambria Math" panose="02040503050406030204" pitchFamily="18" charset="0"/>
                        </a:rPr>
                        <m:t>+16.74</m:t>
                      </m:r>
                      <m:r>
                        <a:rPr lang="en-US" sz="3200" b="0" i="1" smtClean="0">
                          <a:latin typeface="Cambria Math" panose="02040503050406030204" pitchFamily="18" charset="0"/>
                        </a:rPr>
                        <m:t>𝑥</m:t>
                      </m:r>
                      <m:r>
                        <a:rPr lang="en-US" sz="3200" b="0" i="1" smtClean="0">
                          <a:latin typeface="Cambria Math" panose="02040503050406030204" pitchFamily="18" charset="0"/>
                        </a:rPr>
                        <m:t> −2515.29</m:t>
                      </m:r>
                    </m:oMath>
                  </m:oMathPara>
                </a14:m>
                <a:endParaRPr lang="en-US" sz="3200" dirty="0"/>
              </a:p>
            </p:txBody>
          </p:sp>
        </mc:Choice>
        <mc:Fallback xmlns="">
          <p:sp>
            <p:nvSpPr>
              <p:cNvPr id="5" name="TextBox 4"/>
              <p:cNvSpPr txBox="1">
                <a:spLocks noRot="1" noChangeAspect="1" noMove="1" noResize="1" noEditPoints="1" noAdjustHandles="1" noChangeArrowheads="1" noChangeShapeType="1" noTextEdit="1"/>
              </p:cNvSpPr>
              <p:nvPr/>
            </p:nvSpPr>
            <p:spPr>
              <a:xfrm>
                <a:off x="1461643" y="5704040"/>
                <a:ext cx="6132320" cy="49244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94485949"/>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docProps/app.xml><?xml version="1.0" encoding="utf-8"?>
<Properties xmlns="http://schemas.openxmlformats.org/officeDocument/2006/extended-properties" xmlns:vt="http://schemas.openxmlformats.org/officeDocument/2006/docPropsVTypes">
  <Template>Badge</Template>
  <TotalTime>678</TotalTime>
  <Words>1475</Words>
  <Application>Microsoft Office PowerPoint</Application>
  <PresentationFormat>Widescreen</PresentationFormat>
  <Paragraphs>108</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Cambria Math</vt:lpstr>
      <vt:lpstr>Gill Sans MT</vt:lpstr>
      <vt:lpstr>Impact</vt:lpstr>
      <vt:lpstr>Badge</vt:lpstr>
      <vt:lpstr>Do Now</vt:lpstr>
      <vt:lpstr>Slope</vt:lpstr>
      <vt:lpstr>Y-intercept</vt:lpstr>
      <vt:lpstr>Standard deviation of residuals</vt:lpstr>
      <vt:lpstr>Coefficient of determination</vt:lpstr>
      <vt:lpstr>Chapter 2 Test Review</vt:lpstr>
      <vt:lpstr>Question 1</vt:lpstr>
      <vt:lpstr>Question 2</vt:lpstr>
      <vt:lpstr>Question 3</vt:lpstr>
      <vt:lpstr>Question 4</vt:lpstr>
      <vt:lpstr>Question 5</vt:lpstr>
      <vt:lpstr>Question 6</vt:lpstr>
      <vt:lpstr>Question 7</vt:lpstr>
      <vt:lpstr>Question 8</vt:lpstr>
      <vt:lpstr>Question 9</vt:lpstr>
      <vt:lpstr>Question 9 cont…</vt:lpstr>
      <vt:lpstr>Question 10</vt:lpstr>
      <vt:lpstr>Question 11</vt:lpstr>
      <vt:lpstr>Question 12</vt:lpstr>
      <vt:lpstr>Question 13</vt:lpstr>
      <vt:lpstr>Question 14</vt:lpstr>
      <vt:lpstr>Question 15</vt:lpstr>
      <vt:lpstr>Question 16</vt:lpstr>
      <vt:lpstr>Question 17</vt:lpstr>
      <vt:lpstr>Question 18</vt:lpstr>
      <vt:lpstr>Question 19</vt:lpstr>
      <vt:lpstr>Question 20</vt:lpstr>
      <vt:lpstr>Question 21</vt:lpstr>
      <vt:lpstr>Question 21 cont.</vt:lpstr>
      <vt:lpstr>Question 22</vt:lpstr>
      <vt:lpstr>Question 23</vt:lpstr>
      <vt:lpstr>Question 24</vt:lpstr>
      <vt:lpstr>Question 25</vt:lpstr>
      <vt:lpstr>Question 26</vt:lpstr>
      <vt:lpstr>Question 27</vt:lpstr>
    </vt:vector>
  </TitlesOfParts>
  <Company>Long Branch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Brianna Jeffries</dc:creator>
  <cp:lastModifiedBy>Brianna Jeffries</cp:lastModifiedBy>
  <cp:revision>12</cp:revision>
  <dcterms:created xsi:type="dcterms:W3CDTF">2018-11-14T19:36:57Z</dcterms:created>
  <dcterms:modified xsi:type="dcterms:W3CDTF">2018-11-16T18:01:18Z</dcterms:modified>
</cp:coreProperties>
</file>