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handoutMasterIdLst>
    <p:handoutMasterId r:id="rId13"/>
  </p:handoutMasterIdLst>
  <p:sldIdLst>
    <p:sldId id="256" r:id="rId2"/>
    <p:sldId id="271" r:id="rId3"/>
    <p:sldId id="266" r:id="rId4"/>
    <p:sldId id="259" r:id="rId5"/>
    <p:sldId id="267" r:id="rId6"/>
    <p:sldId id="268" r:id="rId7"/>
    <p:sldId id="261" r:id="rId8"/>
    <p:sldId id="262" r:id="rId9"/>
    <p:sldId id="270" r:id="rId10"/>
    <p:sldId id="274" r:id="rId11"/>
    <p:sldId id="265" r:id="rId1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379" autoAdjust="0"/>
  </p:normalViewPr>
  <p:slideViewPr>
    <p:cSldViewPr snapToGrid="0" snapToObjects="1">
      <p:cViewPr varScale="1">
        <p:scale>
          <a:sx n="102" d="100"/>
          <a:sy n="102" d="100"/>
        </p:scale>
        <p:origin x="188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BD04AB-F9FB-45B2-BC72-DABBEDE0DA34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3833CA2-53C6-4B00-A3A5-4FB035F581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818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2F0292D-1797-49A5-8D2D-8D50C72EF3CC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6CC888B-D9F9-4E54-B722-F151A9F45E9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1147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292D-1797-49A5-8D2D-8D50C72EF3CC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869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292D-1797-49A5-8D2D-8D50C72EF3CC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801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292D-1797-49A5-8D2D-8D50C72EF3CC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817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292D-1797-49A5-8D2D-8D50C72EF3CC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123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292D-1797-49A5-8D2D-8D50C72EF3CC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89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292D-1797-49A5-8D2D-8D50C72EF3CC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092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292D-1797-49A5-8D2D-8D50C72EF3CC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137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292D-1797-49A5-8D2D-8D50C72EF3CC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049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292D-1797-49A5-8D2D-8D50C72EF3CC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236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292D-1797-49A5-8D2D-8D50C72EF3CC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05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A2F0292D-1797-49A5-8D2D-8D50C72EF3CC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D6CC888B-D9F9-4E54-B722-F151A9F45E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40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pstudents.collegeboard.org/register-for-ap-exams" TargetMode="External"/><Relationship Id="rId2" Type="http://schemas.openxmlformats.org/officeDocument/2006/relationships/hyperlink" Target="https://wa-norththurston.intouchreceipting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pstudents.collegeboard.org/exam-policies-guideline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tltoday.com/news/local/metro/ap-courses-vs-dual-credit-what-s-best-for-high/article_32de45f2-37e8-572c-a01a-aa7726797e62.html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AP Exam Registration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2020</a:t>
            </a:r>
          </a:p>
          <a:p>
            <a:r>
              <a:rPr lang="en-US" dirty="0" smtClean="0"/>
              <a:t>Timberline High School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84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you will learn today about AP </a:t>
            </a:r>
            <a:r>
              <a:rPr lang="en-US" smtClean="0"/>
              <a:t>registration for 2020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does Registration open?</a:t>
            </a:r>
          </a:p>
          <a:p>
            <a:r>
              <a:rPr lang="en-US" dirty="0" smtClean="0"/>
              <a:t>Does signing up on College Board mean that an exam will automatically be ordered for me?</a:t>
            </a:r>
          </a:p>
          <a:p>
            <a:r>
              <a:rPr lang="en-US" dirty="0" smtClean="0"/>
              <a:t>How much does each exam cost?</a:t>
            </a:r>
          </a:p>
          <a:p>
            <a:r>
              <a:rPr lang="en-US" dirty="0" smtClean="0"/>
              <a:t>What is the time-frame to pay the regular exam fee?</a:t>
            </a:r>
          </a:p>
          <a:p>
            <a:r>
              <a:rPr lang="en-US" dirty="0" smtClean="0"/>
              <a:t>How much is an exam if I order it late?</a:t>
            </a:r>
          </a:p>
          <a:p>
            <a:r>
              <a:rPr lang="en-US" dirty="0" smtClean="0"/>
              <a:t>What is the time-frame to order a late exam?</a:t>
            </a:r>
          </a:p>
          <a:p>
            <a:r>
              <a:rPr lang="en-US" dirty="0" smtClean="0"/>
              <a:t>What is the last date you can order an exam (includes the late-fee)?</a:t>
            </a:r>
          </a:p>
          <a:p>
            <a:r>
              <a:rPr lang="en-US" dirty="0" smtClean="0"/>
              <a:t>Will you get a refund if you cancel past the last order-by date?</a:t>
            </a:r>
          </a:p>
        </p:txBody>
      </p:sp>
    </p:spTree>
    <p:extLst>
      <p:ext uri="{BB962C8B-B14F-4D97-AF65-F5344CB8AC3E}">
        <p14:creationId xmlns:p14="http://schemas.microsoft.com/office/powerpoint/2010/main" val="2424062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329179" y="685800"/>
            <a:ext cx="7048059" cy="886968"/>
          </a:xfrm>
        </p:spPr>
        <p:txBody>
          <a:bodyPr/>
          <a:lstStyle/>
          <a:p>
            <a:r>
              <a:rPr lang="en-US" dirty="0" smtClean="0"/>
              <a:t>2020 Exam Fees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121791" y="2020888"/>
            <a:ext cx="7253812" cy="4105275"/>
          </a:xfrm>
        </p:spPr>
        <p:txBody>
          <a:bodyPr>
            <a:normAutofit/>
          </a:bodyPr>
          <a:lstStyle/>
          <a:p>
            <a:r>
              <a:rPr lang="en-US" dirty="0" smtClean="0"/>
              <a:t>$98 per exam </a:t>
            </a:r>
          </a:p>
          <a:p>
            <a:r>
              <a:rPr lang="en-US" b="1" dirty="0" smtClean="0"/>
              <a:t>Free/Reduced Lunch Students: </a:t>
            </a:r>
            <a:r>
              <a:rPr lang="en-US" dirty="0" smtClean="0"/>
              <a:t>No fee – check with Mrs. Olson to confirm status</a:t>
            </a:r>
          </a:p>
          <a:p>
            <a:r>
              <a:rPr lang="en-US" b="1" dirty="0" smtClean="0"/>
              <a:t>Financial Assistance is Available: </a:t>
            </a:r>
            <a:r>
              <a:rPr lang="en-US" dirty="0" smtClean="0"/>
              <a:t>For students who do not qualify for Free/Reduced lunch and need assistance, see Mrs. Olson</a:t>
            </a:r>
            <a:endParaRPr lang="en-US" dirty="0"/>
          </a:p>
          <a:p>
            <a:r>
              <a:rPr lang="en-US" dirty="0"/>
              <a:t>$40 non-refundable late </a:t>
            </a:r>
            <a:r>
              <a:rPr lang="en-US" dirty="0" smtClean="0"/>
              <a:t>fee – this applies to ALL students, including students with financial need</a:t>
            </a:r>
            <a:endParaRPr lang="en-US" dirty="0"/>
          </a:p>
          <a:p>
            <a:r>
              <a:rPr lang="en-US" dirty="0"/>
              <a:t>$40 cancellation </a:t>
            </a:r>
            <a:r>
              <a:rPr lang="en-US" dirty="0" smtClean="0"/>
              <a:t>fee - </a:t>
            </a:r>
            <a:r>
              <a:rPr lang="en-US" dirty="0"/>
              <a:t>this </a:t>
            </a:r>
            <a:r>
              <a:rPr lang="en-US" dirty="0" smtClean="0"/>
              <a:t>also applies </a:t>
            </a:r>
            <a:r>
              <a:rPr lang="en-US" dirty="0"/>
              <a:t>to ALL students, including students with financial need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231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8412" y="315359"/>
            <a:ext cx="7324626" cy="663617"/>
          </a:xfrm>
        </p:spPr>
        <p:txBody>
          <a:bodyPr/>
          <a:lstStyle/>
          <a:p>
            <a:pPr algn="ctr"/>
            <a:r>
              <a:rPr lang="en-US" sz="3200" dirty="0" smtClean="0"/>
              <a:t>AP Exam Ordering &amp; Payments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8412" y="978976"/>
            <a:ext cx="8187617" cy="562921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Exams will </a:t>
            </a:r>
            <a:r>
              <a:rPr lang="en-US" sz="2400" u="sng" dirty="0" smtClean="0"/>
              <a:t>NOT</a:t>
            </a:r>
            <a:r>
              <a:rPr lang="en-US" sz="2400" dirty="0" smtClean="0"/>
              <a:t> be ordered unless full payment is made. </a:t>
            </a:r>
          </a:p>
          <a:p>
            <a:r>
              <a:rPr lang="en-US" sz="2400" u="sng" dirty="0" smtClean="0"/>
              <a:t>PAYMENTS</a:t>
            </a:r>
            <a:r>
              <a:rPr lang="en-US" sz="2400" dirty="0" smtClean="0"/>
              <a:t>: </a:t>
            </a:r>
            <a:r>
              <a:rPr lang="en-US" sz="2400" u="sng" dirty="0"/>
              <a:t>Full payment of $98 is due at the time of registration</a:t>
            </a:r>
            <a:r>
              <a:rPr lang="en-US" sz="2400" dirty="0"/>
              <a:t> using a credit card or debit </a:t>
            </a:r>
            <a:r>
              <a:rPr lang="en-US" sz="2400" dirty="0" smtClean="0"/>
              <a:t>card through Timberline’s payment system @:</a:t>
            </a:r>
          </a:p>
          <a:p>
            <a:pPr marL="0" indent="0" algn="ctr">
              <a:buNone/>
            </a:pPr>
            <a:r>
              <a:rPr lang="en-US" sz="2400" dirty="0" smtClean="0">
                <a:hlinkClick r:id="rId2"/>
              </a:rPr>
              <a:t>https</a:t>
            </a:r>
            <a:r>
              <a:rPr lang="en-US" sz="2400" dirty="0">
                <a:hlinkClick r:id="rId2"/>
              </a:rPr>
              <a:t>://wa-norththurston.intouchreceipting.com</a:t>
            </a:r>
            <a:r>
              <a:rPr lang="en-US" sz="2400" dirty="0" smtClean="0">
                <a:hlinkClick r:id="rId2"/>
              </a:rPr>
              <a:t>/</a:t>
            </a:r>
            <a:endParaRPr lang="en-US" sz="2400" dirty="0" smtClean="0"/>
          </a:p>
          <a:p>
            <a:pPr marL="0" indent="0" algn="ctr">
              <a:buNone/>
            </a:pPr>
            <a:r>
              <a:rPr lang="en-US" sz="2400" dirty="0" smtClean="0"/>
              <a:t>**The </a:t>
            </a:r>
            <a:r>
              <a:rPr lang="en-US" sz="2400" dirty="0"/>
              <a:t>$2 convenience fee will be waived for AP </a:t>
            </a:r>
            <a:r>
              <a:rPr lang="en-US" sz="2400" dirty="0" smtClean="0"/>
              <a:t>exams**</a:t>
            </a:r>
            <a:endParaRPr lang="en-US" sz="2400" dirty="0"/>
          </a:p>
          <a:p>
            <a:r>
              <a:rPr lang="en-US" sz="2400" dirty="0" smtClean="0"/>
              <a:t>All </a:t>
            </a:r>
            <a:r>
              <a:rPr lang="en-US" sz="2400" u="sng" dirty="0" smtClean="0"/>
              <a:t>exam orders will be placed through College Board</a:t>
            </a:r>
            <a:r>
              <a:rPr lang="en-US" sz="2400" dirty="0" smtClean="0"/>
              <a:t>! Class join codes can be obtained through your AP teacher</a:t>
            </a:r>
          </a:p>
          <a:p>
            <a:r>
              <a:rPr lang="en-US" sz="2400" dirty="0" smtClean="0"/>
              <a:t>The </a:t>
            </a:r>
            <a:r>
              <a:rPr lang="en-US" sz="2400" dirty="0"/>
              <a:t>link to the </a:t>
            </a:r>
            <a:r>
              <a:rPr lang="en-US" sz="2400" dirty="0" smtClean="0"/>
              <a:t>College Board will be on </a:t>
            </a:r>
            <a:r>
              <a:rPr lang="en-US" sz="2400" dirty="0"/>
              <a:t>our </a:t>
            </a:r>
            <a:r>
              <a:rPr lang="en-US" sz="2400" dirty="0" smtClean="0"/>
              <a:t>website @: </a:t>
            </a:r>
            <a:r>
              <a:rPr lang="en-US" sz="2400" dirty="0">
                <a:hlinkClick r:id="rId3"/>
              </a:rPr>
              <a:t>https://apstudents.collegeboard.org/register-for-ap-exams</a:t>
            </a:r>
            <a:endParaRPr lang="en-US" sz="2400" dirty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95971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827" y="685800"/>
            <a:ext cx="7123473" cy="88696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Important Dates &amp; Fee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437" y="1572768"/>
            <a:ext cx="7659165" cy="4553395"/>
          </a:xfrm>
        </p:spPr>
        <p:txBody>
          <a:bodyPr>
            <a:normAutofit fontScale="92500" lnSpcReduction="10000"/>
          </a:bodyPr>
          <a:lstStyle/>
          <a:p>
            <a:endParaRPr lang="en-US" sz="2400" dirty="0"/>
          </a:p>
          <a:p>
            <a:r>
              <a:rPr lang="en-US" sz="2400" dirty="0"/>
              <a:t>October </a:t>
            </a:r>
            <a:r>
              <a:rPr lang="en-US" sz="2400" dirty="0" smtClean="0"/>
              <a:t>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: Online </a:t>
            </a:r>
            <a:r>
              <a:rPr lang="en-US" sz="2400" dirty="0"/>
              <a:t>registration </a:t>
            </a:r>
            <a:r>
              <a:rPr lang="en-US" sz="2400" dirty="0" smtClean="0"/>
              <a:t>opens</a:t>
            </a:r>
            <a:endParaRPr lang="en-US" sz="2400" dirty="0"/>
          </a:p>
          <a:p>
            <a:r>
              <a:rPr lang="en-US" sz="2400" dirty="0" smtClean="0"/>
              <a:t>October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- November 15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: ORDER YOUR EXAM!! $98/exam</a:t>
            </a:r>
          </a:p>
          <a:p>
            <a:r>
              <a:rPr lang="en-US" sz="2400" dirty="0" smtClean="0"/>
              <a:t>November 16</a:t>
            </a:r>
            <a:r>
              <a:rPr lang="en-US" sz="2400" baseline="30000" dirty="0" smtClean="0"/>
              <a:t>th </a:t>
            </a:r>
            <a:r>
              <a:rPr lang="en-US" sz="2400" dirty="0" smtClean="0"/>
              <a:t>- March 13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: $138/exam. During this time College Board charges a $40 LATE FEE per exam ($98/exam + $40 late fee/exam)</a:t>
            </a:r>
          </a:p>
          <a:p>
            <a:pPr marL="228600" lvl="1" indent="0">
              <a:buNone/>
            </a:pPr>
            <a:endParaRPr lang="en-US" sz="2400" dirty="0" smtClean="0"/>
          </a:p>
          <a:p>
            <a:pPr marL="228600" lvl="1" indent="0">
              <a:buNone/>
            </a:pPr>
            <a:r>
              <a:rPr lang="en-US" sz="2400" b="1" dirty="0" smtClean="0"/>
              <a:t>**Please note, late fee will be automatically added to the fines list</a:t>
            </a:r>
          </a:p>
          <a:p>
            <a:r>
              <a:rPr lang="en-US" sz="2400" dirty="0" smtClean="0"/>
              <a:t>March 13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@ 8:59 PM: ordering is closed</a:t>
            </a:r>
          </a:p>
          <a:p>
            <a:r>
              <a:rPr lang="en-US" sz="2400" dirty="0" smtClean="0"/>
              <a:t>May 4</a:t>
            </a:r>
            <a:r>
              <a:rPr lang="en-US" sz="2400" baseline="30000" dirty="0" smtClean="0"/>
              <a:t>th </a:t>
            </a:r>
            <a:r>
              <a:rPr lang="en-US" sz="2400" dirty="0" smtClean="0"/>
              <a:t>– May 15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: Take your exams</a:t>
            </a:r>
            <a:endParaRPr lang="en-US" sz="24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000" dirty="0"/>
              <a:t> </a:t>
            </a:r>
            <a:endParaRPr lang="en-US" sz="2000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450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776" y="685800"/>
            <a:ext cx="7189461" cy="886968"/>
          </a:xfrm>
        </p:spPr>
        <p:txBody>
          <a:bodyPr/>
          <a:lstStyle/>
          <a:p>
            <a:r>
              <a:rPr lang="en-US" dirty="0" smtClean="0"/>
              <a:t>Cancellation Fees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107" y="2020888"/>
            <a:ext cx="7423495" cy="410527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Per College Board Policy:</a:t>
            </a:r>
          </a:p>
          <a:p>
            <a:pPr marL="0" indent="0">
              <a:buNone/>
            </a:pPr>
            <a:endParaRPr lang="en-US" sz="2400" dirty="0" smtClean="0"/>
          </a:p>
          <a:p>
            <a:pPr lvl="1"/>
            <a:r>
              <a:rPr lang="en-US" sz="2400" dirty="0" smtClean="0"/>
              <a:t>If you cancel an exam between November 16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- March 13th, a $40 fee will be charged. This is an increase from last year</a:t>
            </a:r>
          </a:p>
          <a:p>
            <a:pPr lvl="1"/>
            <a:r>
              <a:rPr lang="en-US" sz="2400" dirty="0" smtClean="0"/>
              <a:t>After March 13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, there will be NO REFUNDS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079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924" y="242316"/>
            <a:ext cx="7098383" cy="886968"/>
          </a:xfrm>
        </p:spPr>
        <p:txBody>
          <a:bodyPr>
            <a:normAutofit/>
          </a:bodyPr>
          <a:lstStyle/>
          <a:p>
            <a:r>
              <a:rPr lang="en-US" dirty="0" smtClean="0"/>
              <a:t>AP Rules, Procedures,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9241" y="1354668"/>
            <a:ext cx="7848425" cy="4771496"/>
          </a:xfrm>
        </p:spPr>
        <p:txBody>
          <a:bodyPr/>
          <a:lstStyle/>
          <a:p>
            <a:r>
              <a:rPr lang="en-US" sz="2200" dirty="0" smtClean="0"/>
              <a:t>All AP policies are non-negotiable &amp; are established/enforced by the College Board</a:t>
            </a:r>
          </a:p>
          <a:p>
            <a:r>
              <a:rPr lang="en-US" sz="2200" dirty="0" smtClean="0"/>
              <a:t>Common Questions/Concerns:</a:t>
            </a:r>
          </a:p>
          <a:p>
            <a:pPr lvl="4"/>
            <a:r>
              <a:rPr lang="en-US" sz="2200" dirty="0" smtClean="0"/>
              <a:t>Exam Dates/Times are set nationwide &amp; cannot be changed</a:t>
            </a:r>
          </a:p>
          <a:p>
            <a:pPr lvl="4"/>
            <a:r>
              <a:rPr lang="en-US" sz="2200" dirty="0" smtClean="0"/>
              <a:t>Absolutely no electronics allowed in testing site (except approved calculators for math/science)</a:t>
            </a:r>
          </a:p>
          <a:p>
            <a:pPr lvl="6"/>
            <a:r>
              <a:rPr lang="en-US" sz="2200" dirty="0" smtClean="0"/>
              <a:t>Leave cell phones behind</a:t>
            </a:r>
          </a:p>
          <a:p>
            <a:pPr lvl="4"/>
            <a:r>
              <a:rPr lang="en-US" sz="2200" dirty="0" smtClean="0"/>
              <a:t>No food or water allowed in testing site</a:t>
            </a:r>
          </a:p>
          <a:p>
            <a:pPr lvl="4"/>
            <a:r>
              <a:rPr lang="en-US" sz="2200" dirty="0" smtClean="0"/>
              <a:t>Teachers cannot be present at site during exam day </a:t>
            </a:r>
          </a:p>
          <a:p>
            <a:pPr lvl="4"/>
            <a:r>
              <a:rPr lang="en-US" sz="2200" dirty="0" smtClean="0"/>
              <a:t>Arrive early &amp; plan to stay until end of test – no late arrivals/early dismissals on test day</a:t>
            </a: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46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AP Guidelines</a:t>
            </a:r>
            <a:endParaRPr lang="en-US" sz="36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8529" y="1517716"/>
            <a:ext cx="4573293" cy="4675187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068354" y="1755743"/>
            <a:ext cx="3566160" cy="4023360"/>
          </a:xfrm>
        </p:spPr>
        <p:txBody>
          <a:bodyPr/>
          <a:lstStyle/>
          <a:p>
            <a:r>
              <a:rPr lang="en-US" dirty="0" smtClean="0"/>
              <a:t>Please take the time to read through these guidelines. This is a good resource on what to expect the day of the exam</a:t>
            </a:r>
          </a:p>
          <a:p>
            <a:endParaRPr lang="en-US" dirty="0"/>
          </a:p>
          <a:p>
            <a:r>
              <a:rPr lang="en-US" dirty="0">
                <a:hlinkClick r:id="rId3"/>
              </a:rPr>
              <a:t>https://apstudents.collegeboard.org/exam-policies-guidelines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37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59287" y="233627"/>
            <a:ext cx="7406640" cy="1356360"/>
          </a:xfrm>
        </p:spPr>
        <p:txBody>
          <a:bodyPr/>
          <a:lstStyle/>
          <a:p>
            <a:r>
              <a:rPr lang="en-US" dirty="0" smtClean="0"/>
              <a:t>What do you know?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75035" y="1791093"/>
            <a:ext cx="8059918" cy="4521724"/>
          </a:xfrm>
        </p:spPr>
        <p:txBody>
          <a:bodyPr/>
          <a:lstStyle/>
          <a:p>
            <a:r>
              <a:rPr lang="en-US" dirty="0" smtClean="0"/>
              <a:t>When does Registration open? </a:t>
            </a:r>
            <a:r>
              <a:rPr lang="en-US" dirty="0" smtClean="0">
                <a:solidFill>
                  <a:schemeClr val="tx1"/>
                </a:solidFill>
              </a:rPr>
              <a:t>October 1st</a:t>
            </a:r>
            <a:endParaRPr lang="en-US" dirty="0" smtClean="0"/>
          </a:p>
          <a:p>
            <a:r>
              <a:rPr lang="en-US" dirty="0" smtClean="0"/>
              <a:t>Does signing up on College Board mean that an exam will automatically be ordered for me? </a:t>
            </a:r>
            <a:r>
              <a:rPr lang="en-US" dirty="0" smtClean="0">
                <a:solidFill>
                  <a:schemeClr val="tx1"/>
                </a:solidFill>
              </a:rPr>
              <a:t>NO!! You must also pay the fee online through our </a:t>
            </a:r>
            <a:r>
              <a:rPr lang="en-US" smtClean="0">
                <a:solidFill>
                  <a:schemeClr val="tx1"/>
                </a:solidFill>
              </a:rPr>
              <a:t>payment portal</a:t>
            </a:r>
            <a:endParaRPr lang="en-US" dirty="0" smtClean="0"/>
          </a:p>
          <a:p>
            <a:r>
              <a:rPr lang="en-US" dirty="0" smtClean="0"/>
              <a:t>How much does each exam cost? </a:t>
            </a:r>
            <a:r>
              <a:rPr lang="en-US" dirty="0" smtClean="0">
                <a:solidFill>
                  <a:schemeClr val="tx1"/>
                </a:solidFill>
              </a:rPr>
              <a:t>$98</a:t>
            </a:r>
            <a:endParaRPr lang="en-US" dirty="0" smtClean="0"/>
          </a:p>
          <a:p>
            <a:r>
              <a:rPr lang="en-US" dirty="0" smtClean="0"/>
              <a:t>What is the time-frame to pay the regular exam fee? </a:t>
            </a:r>
            <a:r>
              <a:rPr lang="en-US" dirty="0" smtClean="0">
                <a:solidFill>
                  <a:schemeClr val="tx1"/>
                </a:solidFill>
              </a:rPr>
              <a:t>10/1 – 11/15</a:t>
            </a:r>
            <a:endParaRPr lang="en-US" dirty="0" smtClean="0"/>
          </a:p>
          <a:p>
            <a:r>
              <a:rPr lang="en-US" dirty="0" smtClean="0"/>
              <a:t>How much is an exam if I order it late? </a:t>
            </a:r>
            <a:r>
              <a:rPr lang="en-US" dirty="0" smtClean="0">
                <a:solidFill>
                  <a:schemeClr val="tx1"/>
                </a:solidFill>
              </a:rPr>
              <a:t>$138 ($98/exam + $40 late fee/exam)</a:t>
            </a:r>
            <a:endParaRPr lang="en-US" dirty="0" smtClean="0"/>
          </a:p>
          <a:p>
            <a:r>
              <a:rPr lang="en-US" dirty="0" smtClean="0"/>
              <a:t>What is the time-frame to order a late exam? </a:t>
            </a:r>
            <a:r>
              <a:rPr lang="en-US" dirty="0" smtClean="0">
                <a:solidFill>
                  <a:schemeClr val="tx1"/>
                </a:solidFill>
              </a:rPr>
              <a:t>11/15/19 – 3/13/20</a:t>
            </a:r>
            <a:endParaRPr lang="en-US" dirty="0" smtClean="0"/>
          </a:p>
          <a:p>
            <a:r>
              <a:rPr lang="en-US" dirty="0" smtClean="0"/>
              <a:t>What is the last date you can order an exam (includes the late-fee)?</a:t>
            </a:r>
          </a:p>
          <a:p>
            <a:pPr marL="34290" indent="0">
              <a:buNone/>
            </a:pPr>
            <a:r>
              <a:rPr lang="en-US" dirty="0" smtClean="0"/>
              <a:t>    </a:t>
            </a:r>
            <a:r>
              <a:rPr lang="en-US" dirty="0" smtClean="0">
                <a:solidFill>
                  <a:schemeClr val="tx1"/>
                </a:solidFill>
              </a:rPr>
              <a:t>March 13</a:t>
            </a:r>
            <a:r>
              <a:rPr lang="en-US" baseline="30000" dirty="0" smtClean="0">
                <a:solidFill>
                  <a:schemeClr val="tx1"/>
                </a:solidFill>
              </a:rPr>
              <a:t>th</a:t>
            </a:r>
            <a:r>
              <a:rPr lang="en-US" dirty="0" smtClean="0">
                <a:solidFill>
                  <a:schemeClr val="tx1"/>
                </a:solidFill>
              </a:rPr>
              <a:t>, 2020</a:t>
            </a:r>
          </a:p>
          <a:p>
            <a:r>
              <a:rPr lang="en-US" dirty="0" smtClean="0"/>
              <a:t>Will you get a refund if you cancel past the last order-by date? </a:t>
            </a:r>
            <a:r>
              <a:rPr lang="en-US" dirty="0" smtClean="0">
                <a:solidFill>
                  <a:schemeClr val="tx1"/>
                </a:solidFill>
              </a:rPr>
              <a:t>No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47737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5053356" cy="1096652"/>
          </a:xfrm>
        </p:spPr>
        <p:txBody>
          <a:bodyPr/>
          <a:lstStyle/>
          <a:p>
            <a:r>
              <a:rPr lang="en-US" dirty="0" err="1" smtClean="0"/>
              <a:t>CiHS</a:t>
            </a:r>
            <a:r>
              <a:rPr lang="en-US" dirty="0" smtClean="0"/>
              <a:t> 0r AP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98707" y="1833985"/>
            <a:ext cx="2219325" cy="39719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458" y="609600"/>
            <a:ext cx="2209800" cy="59436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874336" y="1833986"/>
            <a:ext cx="2734951" cy="3840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200" dirty="0" smtClean="0"/>
              <a:t>There are benefits to either of these options</a:t>
            </a:r>
          </a:p>
          <a:p>
            <a:pPr>
              <a:lnSpc>
                <a:spcPct val="100000"/>
              </a:lnSpc>
            </a:pPr>
            <a:r>
              <a:rPr lang="en-US" sz="1200" dirty="0">
                <a:hlinkClick r:id="rId4"/>
              </a:rPr>
              <a:t>https://</a:t>
            </a:r>
            <a:r>
              <a:rPr lang="en-US" sz="1200" dirty="0" smtClean="0">
                <a:hlinkClick r:id="rId4"/>
              </a:rPr>
              <a:t>www.stltoday.com/news/local/metro/ap-courses-vs-dual-credit-what-s-best-for-high/article_32de45f2-37e8-572c-a01a-aa7726797e62.html</a:t>
            </a:r>
            <a:endParaRPr lang="en-US" sz="1200" dirty="0" smtClean="0"/>
          </a:p>
          <a:p>
            <a:pPr>
              <a:lnSpc>
                <a:spcPct val="100000"/>
              </a:lnSpc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856252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205" y="2929379"/>
            <a:ext cx="7890235" cy="88696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 smtClean="0"/>
              <a:t>Questions</a:t>
            </a:r>
            <a:r>
              <a:rPr lang="en-US" sz="5400" dirty="0" smtClean="0"/>
              <a:t>?</a:t>
            </a:r>
            <a:br>
              <a:rPr lang="en-US" sz="5400" dirty="0" smtClean="0"/>
            </a:br>
            <a:r>
              <a:rPr lang="en-US" sz="5400" dirty="0" smtClean="0"/>
              <a:t>Contact April Olson </a:t>
            </a:r>
            <a:r>
              <a:rPr lang="en-US" sz="5400" smtClean="0"/>
              <a:t>@ </a:t>
            </a:r>
            <a:br>
              <a:rPr lang="en-US" sz="5400" smtClean="0"/>
            </a:br>
            <a:r>
              <a:rPr lang="en-US" sz="5400" smtClean="0"/>
              <a:t>360-412-4867 </a:t>
            </a:r>
            <a:r>
              <a:rPr lang="en-US" sz="5400" dirty="0" smtClean="0"/>
              <a:t>or aolson@nthurston.k12.wa.us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1683</TotalTime>
  <Words>669</Words>
  <Application>Microsoft Office PowerPoint</Application>
  <PresentationFormat>On-screen Show (4:3)</PresentationFormat>
  <Paragraphs>67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Corbel</vt:lpstr>
      <vt:lpstr>Basis</vt:lpstr>
      <vt:lpstr>AP Exam Registration</vt:lpstr>
      <vt:lpstr>What you will learn today about AP registration for 2020</vt:lpstr>
      <vt:lpstr>2020 Exam Fees </vt:lpstr>
      <vt:lpstr>AP Exam Ordering &amp; Payments</vt:lpstr>
      <vt:lpstr>Important Dates &amp; Fee Information</vt:lpstr>
      <vt:lpstr>Cancellation Fees</vt:lpstr>
      <vt:lpstr>AP Rules, Procedures, Policies</vt:lpstr>
      <vt:lpstr>AP Guidelines</vt:lpstr>
      <vt:lpstr>What do you know?</vt:lpstr>
      <vt:lpstr>CiHS 0r AP</vt:lpstr>
      <vt:lpstr>Questions? Contact April Olson @  360-412-4867 or aolson@nthurston.k12.wa.us</vt:lpstr>
    </vt:vector>
  </TitlesOfParts>
  <Company>Olympia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Pre-Registration</dc:title>
  <dc:creator>Janna Bronemann</dc:creator>
  <cp:lastModifiedBy>Olson, April</cp:lastModifiedBy>
  <cp:revision>152</cp:revision>
  <cp:lastPrinted>2019-01-14T15:27:30Z</cp:lastPrinted>
  <dcterms:created xsi:type="dcterms:W3CDTF">2013-11-13T02:26:49Z</dcterms:created>
  <dcterms:modified xsi:type="dcterms:W3CDTF">2019-09-30T21:01:09Z</dcterms:modified>
</cp:coreProperties>
</file>