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77" r:id="rId4"/>
    <p:sldId id="278" r:id="rId5"/>
    <p:sldId id="276" r:id="rId6"/>
    <p:sldId id="263" r:id="rId7"/>
    <p:sldId id="268" r:id="rId8"/>
    <p:sldId id="272" r:id="rId9"/>
    <p:sldId id="273" r:id="rId10"/>
    <p:sldId id="274" r:id="rId11"/>
    <p:sldId id="275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76" autoAdjust="0"/>
    <p:restoredTop sz="89048" autoAdjust="0"/>
  </p:normalViewPr>
  <p:slideViewPr>
    <p:cSldViewPr snapToGrid="0">
      <p:cViewPr varScale="1">
        <p:scale>
          <a:sx n="74" d="100"/>
          <a:sy n="74" d="100"/>
        </p:scale>
        <p:origin x="124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C384C5-A575-4C17-9823-E15446BB9221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660F25-1A04-4ECA-BFEC-3C40F38A97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170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2E434-19B4-4D83-A307-7FFBC517061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9395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en-US" dirty="0" smtClean="0"/>
              <a:t>Standard</a:t>
            </a:r>
            <a:r>
              <a:rPr lang="en-US" baseline="0" dirty="0" smtClean="0"/>
              <a:t> deviation: 12.957</a:t>
            </a:r>
          </a:p>
          <a:p>
            <a:pPr marL="0" indent="0">
              <a:buFont typeface="+mj-lt"/>
              <a:buNone/>
            </a:pPr>
            <a:r>
              <a:rPr lang="en-US" baseline="0" dirty="0" smtClean="0"/>
              <a:t>	IQR: 14</a:t>
            </a:r>
          </a:p>
          <a:p>
            <a:pPr marL="228600" indent="-228600">
              <a:buFont typeface="+mj-lt"/>
              <a:buAutoNum type="arabicPeriod" startAt="2"/>
            </a:pPr>
            <a:r>
              <a:rPr lang="en-US" baseline="0" dirty="0" smtClean="0"/>
              <a:t>No. The “ceiling number” is 49, and 48 is lower than that.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660F25-1A04-4ECA-BFEC-3C40F38A97D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43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FE53E-94D3-43C8-A572-5C55114084C0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BB09E-0E12-44FB-815B-B35B95B53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594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FE53E-94D3-43C8-A572-5C55114084C0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BB09E-0E12-44FB-815B-B35B95B53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99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FE53E-94D3-43C8-A572-5C55114084C0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BB09E-0E12-44FB-815B-B35B95B53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563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FE53E-94D3-43C8-A572-5C55114084C0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BB09E-0E12-44FB-815B-B35B95B53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900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FE53E-94D3-43C8-A572-5C55114084C0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BB09E-0E12-44FB-815B-B35B95B53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05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FE53E-94D3-43C8-A572-5C55114084C0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BB09E-0E12-44FB-815B-B35B95B53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673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FE53E-94D3-43C8-A572-5C55114084C0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BB09E-0E12-44FB-815B-B35B95B53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341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FE53E-94D3-43C8-A572-5C55114084C0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BB09E-0E12-44FB-815B-B35B95B53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952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FE53E-94D3-43C8-A572-5C55114084C0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BB09E-0E12-44FB-815B-B35B95B53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109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FE53E-94D3-43C8-A572-5C55114084C0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BB09E-0E12-44FB-815B-B35B95B53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649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FE53E-94D3-43C8-A572-5C55114084C0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BB09E-0E12-44FB-815B-B35B95B53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750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AFE53E-94D3-43C8-A572-5C55114084C0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BBB09E-0E12-44FB-815B-B35B95B53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491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Warm Up						10 min</a:t>
            </a:r>
          </a:p>
          <a:p>
            <a:r>
              <a:rPr lang="en-US" dirty="0" smtClean="0"/>
              <a:t>Practicing w/ 1.5xIQR				5 min</a:t>
            </a:r>
          </a:p>
          <a:p>
            <a:r>
              <a:rPr lang="en-US" dirty="0" smtClean="0"/>
              <a:t>Check-up						</a:t>
            </a:r>
            <a:r>
              <a:rPr lang="en-US" dirty="0"/>
              <a:t>5</a:t>
            </a:r>
            <a:r>
              <a:rPr lang="en-US" dirty="0" smtClean="0"/>
              <a:t> min</a:t>
            </a:r>
          </a:p>
          <a:p>
            <a:pPr lvl="1"/>
            <a:r>
              <a:rPr lang="en-US" i="1" strike="sngStrike" dirty="0" smtClean="0"/>
              <a:t>Check, copies</a:t>
            </a:r>
          </a:p>
          <a:p>
            <a:r>
              <a:rPr lang="en-US" dirty="0" smtClean="0"/>
              <a:t>How long is a minute?				20 min</a:t>
            </a:r>
          </a:p>
          <a:p>
            <a:r>
              <a:rPr lang="en-US" dirty="0" smtClean="0"/>
              <a:t>The Tipping Point</a:t>
            </a:r>
          </a:p>
          <a:p>
            <a:r>
              <a:rPr lang="en-US" dirty="0" smtClean="0"/>
              <a:t>Exit Pass						5 min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87829" y="108839"/>
            <a:ext cx="5551520" cy="80021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300" b="1" dirty="0" smtClean="0"/>
              <a:t>Homework (AP)</a:t>
            </a:r>
          </a:p>
          <a:p>
            <a:r>
              <a:rPr lang="en-US" sz="2300" dirty="0" smtClean="0"/>
              <a:t>Pg.78-81 #T1.3, T1.5, T1.7, T1.9, T1.11, T1.15</a:t>
            </a: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287539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8490" y="4080680"/>
            <a:ext cx="11053341" cy="266813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-81888"/>
            <a:ext cx="7886700" cy="1325563"/>
          </a:xfrm>
        </p:spPr>
        <p:txBody>
          <a:bodyPr/>
          <a:lstStyle/>
          <a:p>
            <a:r>
              <a:rPr lang="en-US" dirty="0" smtClean="0"/>
              <a:t>Warm Up (2005 #1)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27545" y="873456"/>
            <a:ext cx="8557147" cy="52489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300" dirty="0"/>
              <a:t>The goal of a nutritional study was to compare the caloric intake of adolescents living in rural areas of the US with the caloric intake of adolescents living in urban areas of the US. A random sample of 9</a:t>
            </a:r>
            <a:r>
              <a:rPr lang="en-US" sz="2300" baseline="30000" dirty="0"/>
              <a:t>th</a:t>
            </a:r>
            <a:r>
              <a:rPr lang="en-US" sz="2300" dirty="0"/>
              <a:t>-graders from a rural high school was selected. Another random sample of 9</a:t>
            </a:r>
            <a:r>
              <a:rPr lang="en-US" sz="2300" baseline="30000" dirty="0"/>
              <a:t>th</a:t>
            </a:r>
            <a:r>
              <a:rPr lang="en-US" sz="2300" dirty="0"/>
              <a:t>-graders from an urban high school was also selected. Every student recorded all food they consumed in one day.</a:t>
            </a:r>
          </a:p>
          <a:p>
            <a:pPr marL="0" indent="0">
              <a:buNone/>
            </a:pPr>
            <a:r>
              <a:rPr lang="en-US" sz="2300" dirty="0"/>
              <a:t>The </a:t>
            </a:r>
            <a:r>
              <a:rPr lang="en-US" sz="2300" dirty="0" smtClean="0"/>
              <a:t>boxplots </a:t>
            </a:r>
            <a:r>
              <a:rPr lang="en-US" sz="2300" dirty="0"/>
              <a:t>below </a:t>
            </a:r>
            <a:r>
              <a:rPr lang="en-US" sz="2300" dirty="0" smtClean="0"/>
              <a:t>display </a:t>
            </a:r>
            <a:r>
              <a:rPr lang="en-US" sz="2300" dirty="0"/>
              <a:t>the number of calories of food consumed per kilogram of body weight for each student.</a:t>
            </a:r>
          </a:p>
          <a:p>
            <a:pPr marL="0" indent="0">
              <a:buNone/>
            </a:pPr>
            <a:r>
              <a:rPr lang="en-US" sz="2300" dirty="0"/>
              <a:t>Write a few sentences comparing the distribution of the daily caloric intake of each group.</a:t>
            </a:r>
          </a:p>
        </p:txBody>
      </p:sp>
      <p:sp>
        <p:nvSpPr>
          <p:cNvPr id="54" name="Rectangle 53"/>
          <p:cNvSpPr/>
          <p:nvPr/>
        </p:nvSpPr>
        <p:spPr>
          <a:xfrm>
            <a:off x="-791572" y="4599299"/>
            <a:ext cx="1978925" cy="4913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dirty="0" smtClean="0">
                <a:solidFill>
                  <a:schemeClr val="tx1"/>
                </a:solidFill>
              </a:rPr>
              <a:t>Urban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-858671" y="5373805"/>
            <a:ext cx="1978925" cy="4913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dirty="0" smtClean="0">
                <a:solidFill>
                  <a:schemeClr val="tx1"/>
                </a:solidFill>
              </a:rPr>
              <a:t>Rural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517731" y="373144"/>
            <a:ext cx="2481000" cy="41549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100" i="1" dirty="0" smtClean="0"/>
              <a:t>Let’s review boxplots</a:t>
            </a:r>
            <a:endParaRPr lang="en-US" sz="2100" i="1" dirty="0"/>
          </a:p>
        </p:txBody>
      </p:sp>
    </p:spTree>
    <p:extLst>
      <p:ext uri="{BB962C8B-B14F-4D97-AF65-F5344CB8AC3E}">
        <p14:creationId xmlns:p14="http://schemas.microsoft.com/office/powerpoint/2010/main" val="3421274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Standard Deviation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295400"/>
            <a:ext cx="8153400" cy="4648200"/>
          </a:xfrm>
        </p:spPr>
        <p:txBody>
          <a:bodyPr>
            <a:normAutofit/>
          </a:bodyPr>
          <a:lstStyle/>
          <a:p>
            <a:r>
              <a:rPr lang="en-US" sz="3000" dirty="0" smtClean="0"/>
              <a:t>Average distance from mean.</a:t>
            </a:r>
          </a:p>
          <a:p>
            <a:pPr lvl="1"/>
            <a:r>
              <a:rPr lang="en-US" sz="2200" i="1" dirty="0" smtClean="0"/>
              <a:t>Average of the squares of the “deviations” from the mean</a:t>
            </a:r>
            <a:endParaRPr lang="en-US" sz="2200" dirty="0" smtClean="0"/>
          </a:p>
          <a:p>
            <a:r>
              <a:rPr lang="en-US" sz="3000" dirty="0" smtClean="0"/>
              <a:t>Only use when the mean is chosen as the measure of center</a:t>
            </a:r>
          </a:p>
          <a:p>
            <a:r>
              <a:rPr lang="en-US" sz="3000" dirty="0" smtClean="0"/>
              <a:t>Sensitive to outliers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19600" y="3276600"/>
            <a:ext cx="705642" cy="4462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300" dirty="0" smtClean="0"/>
              <a:t>2.25</a:t>
            </a:r>
            <a:endParaRPr lang="en-US" sz="2300" dirty="0"/>
          </a:p>
        </p:txBody>
      </p:sp>
      <p:sp>
        <p:nvSpPr>
          <p:cNvPr id="10" name="TextBox 9"/>
          <p:cNvSpPr txBox="1"/>
          <p:nvPr/>
        </p:nvSpPr>
        <p:spPr>
          <a:xfrm>
            <a:off x="76200" y="76200"/>
            <a:ext cx="890052" cy="44627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300" dirty="0" smtClean="0"/>
              <a:t>Notes</a:t>
            </a:r>
            <a:endParaRPr lang="en-US" sz="2300" dirty="0"/>
          </a:p>
        </p:txBody>
      </p:sp>
      <p:sp>
        <p:nvSpPr>
          <p:cNvPr id="11" name="TextBox 10"/>
          <p:cNvSpPr txBox="1"/>
          <p:nvPr/>
        </p:nvSpPr>
        <p:spPr>
          <a:xfrm>
            <a:off x="1066800" y="11668"/>
            <a:ext cx="716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 of 2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432801" y="3886200"/>
            <a:ext cx="1031051" cy="4462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300" u="sng" dirty="0" smtClean="0"/>
              <a:t>or</a:t>
            </a:r>
            <a:r>
              <a:rPr lang="en-US" sz="2300" dirty="0" smtClean="0"/>
              <a:t> 1.54</a:t>
            </a:r>
            <a:endParaRPr lang="en-US" sz="2300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/>
          </p:nvPr>
        </p:nvGraphicFramePr>
        <p:xfrm>
          <a:off x="7877577" y="381000"/>
          <a:ext cx="482769" cy="5241328"/>
        </p:xfrm>
        <a:graphic>
          <a:graphicData uri="http://schemas.openxmlformats.org/drawingml/2006/table">
            <a:tbl>
              <a:tblPr bandRow="1">
                <a:tableStyleId>{FABFCF23-3B69-468F-B69F-88F6DE6A72F2}</a:tableStyleId>
              </a:tblPr>
              <a:tblGrid>
                <a:gridCol w="482769"/>
              </a:tblGrid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1" u="none" strike="noStrike" dirty="0" smtClean="0">
                          <a:effectLst/>
                        </a:rPr>
                        <a:t>P.2</a:t>
                      </a:r>
                      <a:endParaRPr lang="en-US" sz="2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0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>
                          <a:effectLst/>
                        </a:rPr>
                        <a:t>0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0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>
                          <a:effectLst/>
                        </a:rPr>
                        <a:t>0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>
                          <a:effectLst/>
                        </a:rPr>
                        <a:t>0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>
                          <a:effectLst/>
                        </a:rPr>
                        <a:t>0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>
                          <a:effectLst/>
                        </a:rPr>
                        <a:t>0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>
                          <a:effectLst/>
                        </a:rPr>
                        <a:t>0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>
                          <a:effectLst/>
                        </a:rPr>
                        <a:t>0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>
                          <a:effectLst/>
                        </a:rPr>
                        <a:t>1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>
                          <a:effectLst/>
                        </a:rPr>
                        <a:t>1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>
                          <a:effectLst/>
                        </a:rPr>
                        <a:t>1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>
                          <a:effectLst/>
                        </a:rPr>
                        <a:t>2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2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2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/>
          </p:nvPr>
        </p:nvGraphicFramePr>
        <p:xfrm>
          <a:off x="8347477" y="914400"/>
          <a:ext cx="482769" cy="4913745"/>
        </p:xfrm>
        <a:graphic>
          <a:graphicData uri="http://schemas.openxmlformats.org/drawingml/2006/table">
            <a:tbl>
              <a:tblPr bandRow="1">
                <a:tableStyleId>{FABFCF23-3B69-468F-B69F-88F6DE6A72F2}</a:tableStyleId>
              </a:tblPr>
              <a:tblGrid>
                <a:gridCol w="482769"/>
              </a:tblGrid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2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2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2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2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3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3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3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3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3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3.5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4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5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5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8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9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6445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pPr algn="ctr"/>
            <a:r>
              <a:rPr lang="en-US" dirty="0" smtClean="0"/>
              <a:t>Boxplots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762000"/>
            <a:ext cx="8229600" cy="5410200"/>
          </a:xfrm>
        </p:spPr>
        <p:txBody>
          <a:bodyPr>
            <a:normAutofit/>
          </a:bodyPr>
          <a:lstStyle/>
          <a:p>
            <a:r>
              <a:rPr lang="en-US" sz="2700" dirty="0" smtClean="0"/>
              <a:t>Represent 5-number summary on # line</a:t>
            </a:r>
          </a:p>
          <a:p>
            <a:r>
              <a:rPr lang="en-US" sz="2700" dirty="0" smtClean="0"/>
              <a:t>“Modified boxplot” = outliers shown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562600" y="1752600"/>
          <a:ext cx="1981200" cy="266700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685800"/>
                <a:gridCol w="1295400"/>
              </a:tblGrid>
              <a:tr h="53340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Min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Q</a:t>
                      </a:r>
                      <a:r>
                        <a:rPr lang="en-US" b="1" baseline="-25000" dirty="0" smtClean="0"/>
                        <a:t>1</a:t>
                      </a:r>
                      <a:endParaRPr lang="en-US" b="1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/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Med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/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Q</a:t>
                      </a:r>
                      <a:r>
                        <a:rPr lang="en-US" b="1" baseline="-25000" dirty="0" smtClean="0"/>
                        <a:t>3</a:t>
                      </a:r>
                      <a:endParaRPr lang="en-US" b="1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Max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400800" y="1822609"/>
            <a:ext cx="762000" cy="2596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0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 smtClean="0">
                <a:solidFill>
                  <a:srgbClr val="FF0000"/>
                </a:solidFill>
              </a:rPr>
              <a:t>0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 smtClean="0">
                <a:solidFill>
                  <a:srgbClr val="FF0000"/>
                </a:solidFill>
              </a:rPr>
              <a:t>2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</a:rPr>
              <a:t>3</a:t>
            </a:r>
            <a:endParaRPr lang="en-US" b="1" dirty="0" smtClean="0">
              <a:solidFill>
                <a:srgbClr val="FF0000"/>
              </a:solidFill>
            </a:endParaRPr>
          </a:p>
          <a:p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1855786"/>
            <a:ext cx="762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A37"/>
                </a:solidFill>
              </a:rPr>
              <a:t>0</a:t>
            </a:r>
          </a:p>
          <a:p>
            <a:endParaRPr lang="en-US" b="1" dirty="0">
              <a:solidFill>
                <a:srgbClr val="007A37"/>
              </a:solidFill>
            </a:endParaRPr>
          </a:p>
          <a:p>
            <a:r>
              <a:rPr lang="en-US" b="1" dirty="0" smtClean="0">
                <a:solidFill>
                  <a:srgbClr val="007A37"/>
                </a:solidFill>
              </a:rPr>
              <a:t>0</a:t>
            </a:r>
          </a:p>
          <a:p>
            <a:endParaRPr lang="en-US" b="1" dirty="0">
              <a:solidFill>
                <a:srgbClr val="007A37"/>
              </a:solidFill>
            </a:endParaRPr>
          </a:p>
          <a:p>
            <a:r>
              <a:rPr lang="en-US" b="1" dirty="0" smtClean="0">
                <a:solidFill>
                  <a:srgbClr val="007A37"/>
                </a:solidFill>
              </a:rPr>
              <a:t>2</a:t>
            </a:r>
          </a:p>
          <a:p>
            <a:endParaRPr lang="en-US" b="1" dirty="0">
              <a:solidFill>
                <a:srgbClr val="007A37"/>
              </a:solidFill>
            </a:endParaRPr>
          </a:p>
          <a:p>
            <a:r>
              <a:rPr lang="en-US" b="1" dirty="0" smtClean="0">
                <a:solidFill>
                  <a:srgbClr val="007A37"/>
                </a:solidFill>
              </a:rPr>
              <a:t>3</a:t>
            </a:r>
          </a:p>
          <a:p>
            <a:endParaRPr lang="en-US" b="1" dirty="0">
              <a:solidFill>
                <a:srgbClr val="007A37"/>
              </a:solidFill>
            </a:endParaRPr>
          </a:p>
          <a:p>
            <a:r>
              <a:rPr lang="en-US" b="1" dirty="0">
                <a:solidFill>
                  <a:srgbClr val="007A37"/>
                </a:solidFill>
              </a:rPr>
              <a:t>5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381000" y="6172200"/>
            <a:ext cx="7620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533400" y="6019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1219200" y="6019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1981200" y="6019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2743200" y="6019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3505200" y="6019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4191000" y="6019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4876800" y="6019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5562600" y="6019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6172200" y="6019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6781800" y="6019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7391400" y="6019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7924800" y="6019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381000" y="6324600"/>
            <a:ext cx="381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1143000" y="6324600"/>
            <a:ext cx="381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1828800" y="6324600"/>
            <a:ext cx="381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2590800" y="6324600"/>
            <a:ext cx="381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3352800" y="6324600"/>
            <a:ext cx="381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4038600" y="6324600"/>
            <a:ext cx="381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4724400" y="6324600"/>
            <a:ext cx="381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6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5410200" y="6324600"/>
            <a:ext cx="381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6019800" y="6324600"/>
            <a:ext cx="381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8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6629400" y="6324600"/>
            <a:ext cx="381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9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7239000" y="63246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10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7772400" y="63246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11</a:t>
            </a:r>
            <a:endParaRPr lang="en-US" dirty="0"/>
          </a:p>
        </p:txBody>
      </p:sp>
      <p:grpSp>
        <p:nvGrpSpPr>
          <p:cNvPr id="75" name="Group 74"/>
          <p:cNvGrpSpPr/>
          <p:nvPr/>
        </p:nvGrpSpPr>
        <p:grpSpPr>
          <a:xfrm>
            <a:off x="533400" y="5181600"/>
            <a:ext cx="3733800" cy="609600"/>
            <a:chOff x="533400" y="5181600"/>
            <a:chExt cx="3733800" cy="609600"/>
          </a:xfrm>
        </p:grpSpPr>
        <p:sp>
          <p:nvSpPr>
            <p:cNvPr id="62" name="Oval 61"/>
            <p:cNvSpPr/>
            <p:nvPr/>
          </p:nvSpPr>
          <p:spPr>
            <a:xfrm>
              <a:off x="4114800" y="5410200"/>
              <a:ext cx="152400" cy="152400"/>
            </a:xfrm>
            <a:prstGeom prst="ellipse">
              <a:avLst/>
            </a:prstGeom>
            <a:solidFill>
              <a:srgbClr val="007A37"/>
            </a:solidFill>
            <a:ln>
              <a:solidFill>
                <a:srgbClr val="008A3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4" name="Straight Connector 63"/>
            <p:cNvCxnSpPr/>
            <p:nvPr/>
          </p:nvCxnSpPr>
          <p:spPr>
            <a:xfrm>
              <a:off x="533400" y="5486400"/>
              <a:ext cx="3657600" cy="0"/>
            </a:xfrm>
            <a:prstGeom prst="line">
              <a:avLst/>
            </a:prstGeom>
            <a:ln w="28575">
              <a:solidFill>
                <a:srgbClr val="008A3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ectangle 64"/>
            <p:cNvSpPr/>
            <p:nvPr/>
          </p:nvSpPr>
          <p:spPr>
            <a:xfrm>
              <a:off x="533400" y="5181600"/>
              <a:ext cx="2209800" cy="6096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8A3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0" name="Straight Connector 69"/>
            <p:cNvCxnSpPr/>
            <p:nvPr/>
          </p:nvCxnSpPr>
          <p:spPr>
            <a:xfrm flipV="1">
              <a:off x="1981200" y="5181600"/>
              <a:ext cx="0" cy="609600"/>
            </a:xfrm>
            <a:prstGeom prst="line">
              <a:avLst/>
            </a:prstGeom>
            <a:ln w="28575">
              <a:solidFill>
                <a:srgbClr val="008A3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Group 73"/>
          <p:cNvGrpSpPr/>
          <p:nvPr/>
        </p:nvGrpSpPr>
        <p:grpSpPr>
          <a:xfrm>
            <a:off x="-533400" y="4343400"/>
            <a:ext cx="7353300" cy="609600"/>
            <a:chOff x="-533400" y="4343400"/>
            <a:chExt cx="7353300" cy="609600"/>
          </a:xfrm>
        </p:grpSpPr>
        <p:sp>
          <p:nvSpPr>
            <p:cNvPr id="66" name="Oval 65"/>
            <p:cNvSpPr/>
            <p:nvPr/>
          </p:nvSpPr>
          <p:spPr>
            <a:xfrm>
              <a:off x="6667500" y="4648200"/>
              <a:ext cx="152400" cy="1524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7" name="Straight Connector 66"/>
            <p:cNvCxnSpPr/>
            <p:nvPr/>
          </p:nvCxnSpPr>
          <p:spPr>
            <a:xfrm>
              <a:off x="-533400" y="4724400"/>
              <a:ext cx="73152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ctangle 67"/>
            <p:cNvSpPr/>
            <p:nvPr/>
          </p:nvSpPr>
          <p:spPr>
            <a:xfrm>
              <a:off x="533400" y="4343400"/>
              <a:ext cx="2209800" cy="6096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3" name="Straight Connector 72"/>
            <p:cNvCxnSpPr/>
            <p:nvPr/>
          </p:nvCxnSpPr>
          <p:spPr>
            <a:xfrm flipV="1">
              <a:off x="1981200" y="4343400"/>
              <a:ext cx="0" cy="6096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Group 86"/>
          <p:cNvGrpSpPr/>
          <p:nvPr/>
        </p:nvGrpSpPr>
        <p:grpSpPr>
          <a:xfrm>
            <a:off x="6629400" y="5334000"/>
            <a:ext cx="304800" cy="304800"/>
            <a:chOff x="6096000" y="5334000"/>
            <a:chExt cx="304800" cy="304800"/>
          </a:xfrm>
        </p:grpSpPr>
        <p:cxnSp>
          <p:nvCxnSpPr>
            <p:cNvPr id="78" name="Straight Connector 77"/>
            <p:cNvCxnSpPr/>
            <p:nvPr/>
          </p:nvCxnSpPr>
          <p:spPr>
            <a:xfrm>
              <a:off x="6248400" y="5334000"/>
              <a:ext cx="0" cy="304800"/>
            </a:xfrm>
            <a:prstGeom prst="line">
              <a:avLst/>
            </a:prstGeom>
            <a:ln w="38100">
              <a:solidFill>
                <a:srgbClr val="008A3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>
              <a:off x="6096000" y="5486400"/>
              <a:ext cx="304800" cy="0"/>
            </a:xfrm>
            <a:prstGeom prst="line">
              <a:avLst/>
            </a:prstGeom>
            <a:ln w="38100">
              <a:solidFill>
                <a:srgbClr val="008A3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flipV="1">
              <a:off x="6172200" y="5334000"/>
              <a:ext cx="228600" cy="228600"/>
            </a:xfrm>
            <a:prstGeom prst="line">
              <a:avLst/>
            </a:prstGeom>
            <a:ln w="38100">
              <a:solidFill>
                <a:srgbClr val="008A3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>
              <a:off x="6096000" y="5334000"/>
              <a:ext cx="304800" cy="228600"/>
            </a:xfrm>
            <a:prstGeom prst="line">
              <a:avLst/>
            </a:prstGeom>
            <a:ln w="38100">
              <a:solidFill>
                <a:srgbClr val="008A3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TextBox 87"/>
          <p:cNvSpPr txBox="1"/>
          <p:nvPr/>
        </p:nvSpPr>
        <p:spPr>
          <a:xfrm>
            <a:off x="76200" y="76200"/>
            <a:ext cx="890052" cy="44627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300" dirty="0" smtClean="0"/>
              <a:t>Notes</a:t>
            </a:r>
            <a:endParaRPr lang="en-US" sz="2300" dirty="0"/>
          </a:p>
        </p:txBody>
      </p:sp>
      <p:sp>
        <p:nvSpPr>
          <p:cNvPr id="89" name="TextBox 88"/>
          <p:cNvSpPr txBox="1"/>
          <p:nvPr/>
        </p:nvSpPr>
        <p:spPr>
          <a:xfrm>
            <a:off x="1066800" y="11668"/>
            <a:ext cx="716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 of 2</a:t>
            </a:r>
            <a:endParaRPr lang="en-US" dirty="0"/>
          </a:p>
        </p:txBody>
      </p:sp>
      <p:graphicFrame>
        <p:nvGraphicFramePr>
          <p:cNvPr id="51" name="Table 50"/>
          <p:cNvGraphicFramePr>
            <a:graphicFrameLocks noGrp="1"/>
          </p:cNvGraphicFramePr>
          <p:nvPr>
            <p:extLst/>
          </p:nvPr>
        </p:nvGraphicFramePr>
        <p:xfrm>
          <a:off x="7975431" y="92672"/>
          <a:ext cx="482769" cy="5241328"/>
        </p:xfrm>
        <a:graphic>
          <a:graphicData uri="http://schemas.openxmlformats.org/drawingml/2006/table">
            <a:tbl>
              <a:tblPr bandRow="1">
                <a:tableStyleId>{FABFCF23-3B69-468F-B69F-88F6DE6A72F2}</a:tableStyleId>
              </a:tblPr>
              <a:tblGrid>
                <a:gridCol w="482769"/>
              </a:tblGrid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1" u="none" strike="noStrike" dirty="0" smtClean="0">
                          <a:effectLst/>
                        </a:rPr>
                        <a:t>P.2</a:t>
                      </a:r>
                      <a:endParaRPr lang="en-US" sz="2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0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0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0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0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0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0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0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0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0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1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1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1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2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2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2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</a:tbl>
          </a:graphicData>
        </a:graphic>
      </p:graphicFrame>
      <p:graphicFrame>
        <p:nvGraphicFramePr>
          <p:cNvPr id="52" name="Table 51"/>
          <p:cNvGraphicFramePr>
            <a:graphicFrameLocks noGrp="1"/>
          </p:cNvGraphicFramePr>
          <p:nvPr>
            <p:extLst/>
          </p:nvPr>
        </p:nvGraphicFramePr>
        <p:xfrm>
          <a:off x="8521531" y="644916"/>
          <a:ext cx="482769" cy="4913745"/>
        </p:xfrm>
        <a:graphic>
          <a:graphicData uri="http://schemas.openxmlformats.org/drawingml/2006/table">
            <a:tbl>
              <a:tblPr bandRow="1">
                <a:tableStyleId>{FABFCF23-3B69-468F-B69F-88F6DE6A72F2}</a:tableStyleId>
              </a:tblPr>
              <a:tblGrid>
                <a:gridCol w="482769"/>
              </a:tblGrid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2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2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2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2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3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3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3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3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3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3.5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4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5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5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1" i="1" u="none" strike="noStrike" dirty="0">
                          <a:effectLst/>
                        </a:rPr>
                        <a:t>8</a:t>
                      </a:r>
                      <a:endParaRPr lang="en-US" sz="2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1" i="1" u="none" strike="noStrike" dirty="0">
                          <a:effectLst/>
                        </a:rPr>
                        <a:t>9</a:t>
                      </a:r>
                      <a:endParaRPr lang="en-US" sz="2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43" marR="7543" marT="7543" marB="0" anchor="b"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-304800" y="4038600"/>
            <a:ext cx="826026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 55"/>
          <p:cNvGrpSpPr/>
          <p:nvPr/>
        </p:nvGrpSpPr>
        <p:grpSpPr>
          <a:xfrm>
            <a:off x="5943600" y="5334000"/>
            <a:ext cx="304800" cy="304800"/>
            <a:chOff x="6096000" y="5334000"/>
            <a:chExt cx="304800" cy="304800"/>
          </a:xfrm>
        </p:grpSpPr>
        <p:cxnSp>
          <p:nvCxnSpPr>
            <p:cNvPr id="57" name="Straight Connector 56"/>
            <p:cNvCxnSpPr/>
            <p:nvPr/>
          </p:nvCxnSpPr>
          <p:spPr>
            <a:xfrm>
              <a:off x="6248400" y="5334000"/>
              <a:ext cx="0" cy="304800"/>
            </a:xfrm>
            <a:prstGeom prst="line">
              <a:avLst/>
            </a:prstGeom>
            <a:ln w="38100">
              <a:solidFill>
                <a:srgbClr val="008A3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>
              <a:off x="6096000" y="5486400"/>
              <a:ext cx="304800" cy="0"/>
            </a:xfrm>
            <a:prstGeom prst="line">
              <a:avLst/>
            </a:prstGeom>
            <a:ln w="38100">
              <a:solidFill>
                <a:srgbClr val="008A3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flipV="1">
              <a:off x="6172200" y="5334000"/>
              <a:ext cx="228600" cy="228600"/>
            </a:xfrm>
            <a:prstGeom prst="line">
              <a:avLst/>
            </a:prstGeom>
            <a:ln w="38100">
              <a:solidFill>
                <a:srgbClr val="008A3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>
              <a:off x="6096000" y="5334000"/>
              <a:ext cx="304800" cy="228600"/>
            </a:xfrm>
            <a:prstGeom prst="line">
              <a:avLst/>
            </a:prstGeom>
            <a:ln w="38100">
              <a:solidFill>
                <a:srgbClr val="008A3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30380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allAtOnce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Progress checks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College Board made </a:t>
            </a:r>
            <a:r>
              <a:rPr lang="en-US" sz="1800" dirty="0" smtClean="0"/>
              <a:t>(bad) </a:t>
            </a:r>
            <a:r>
              <a:rPr lang="en-US" dirty="0" smtClean="0"/>
              <a:t>changes to Units</a:t>
            </a:r>
          </a:p>
          <a:p>
            <a:r>
              <a:rPr lang="en-US" dirty="0" smtClean="0"/>
              <a:t>I’ve unlocked all the Progress Checks through to midterm, but they’re not as “accurate”.</a:t>
            </a:r>
          </a:p>
          <a:p>
            <a:r>
              <a:rPr lang="en-US" dirty="0" smtClean="0"/>
              <a:t>Not a good resource for Unit Tests anymore.</a:t>
            </a:r>
          </a:p>
          <a:p>
            <a:r>
              <a:rPr lang="en-US" dirty="0" smtClean="0"/>
              <a:t>Use to prepare for </a:t>
            </a:r>
            <a:r>
              <a:rPr lang="en-US" i="1" dirty="0" smtClean="0"/>
              <a:t>big</a:t>
            </a:r>
            <a:r>
              <a:rPr lang="en-US" dirty="0" smtClean="0"/>
              <a:t> exams </a:t>
            </a:r>
            <a:r>
              <a:rPr lang="en-US" sz="2300" dirty="0" smtClean="0"/>
              <a:t>(AP exam, midterm, etc.)</a:t>
            </a: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37875857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92556"/>
            <a:ext cx="7886700" cy="1325563"/>
          </a:xfrm>
        </p:spPr>
        <p:txBody>
          <a:bodyPr/>
          <a:lstStyle/>
          <a:p>
            <a:pPr algn="ctr"/>
            <a:r>
              <a:rPr lang="en-US" dirty="0" smtClean="0">
                <a:latin typeface="+mn-lt"/>
              </a:rPr>
              <a:t>1.5xIQR drill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09486"/>
            <a:ext cx="7886700" cy="459490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For each of the following data sets, identify any outliers. Show your work. No calculator graphs.</a:t>
            </a:r>
          </a:p>
          <a:p>
            <a:pPr marL="0" indent="0"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i="1" dirty="0" smtClean="0">
                <a:solidFill>
                  <a:srgbClr val="0070C0"/>
                </a:solidFill>
              </a:rPr>
              <a:t>Window.</a:t>
            </a:r>
            <a:r>
              <a:rPr lang="en-US" dirty="0" smtClean="0">
                <a:solidFill>
                  <a:srgbClr val="0070C0"/>
                </a:solidFill>
              </a:rPr>
              <a:t> 0, 0, 5, 6, 7, 12</a:t>
            </a:r>
          </a:p>
          <a:p>
            <a:pPr marL="514350" indent="-514350">
              <a:buFont typeface="+mj-lt"/>
              <a:buAutoNum type="arabicPeriod"/>
            </a:pPr>
            <a:r>
              <a:rPr lang="en-US" i="1" dirty="0" smtClean="0">
                <a:solidFill>
                  <a:srgbClr val="00B050"/>
                </a:solidFill>
              </a:rPr>
              <a:t>Door.</a:t>
            </a:r>
            <a:r>
              <a:rPr lang="en-US" dirty="0" smtClean="0">
                <a:solidFill>
                  <a:srgbClr val="00B050"/>
                </a:solidFill>
              </a:rPr>
              <a:t> 1</a:t>
            </a:r>
            <a:r>
              <a:rPr lang="en-US" dirty="0">
                <a:solidFill>
                  <a:srgbClr val="00B050"/>
                </a:solidFill>
              </a:rPr>
              <a:t>, 2, 2.3, 5, 7, </a:t>
            </a:r>
            <a:r>
              <a:rPr lang="en-US" dirty="0" smtClean="0">
                <a:solidFill>
                  <a:srgbClr val="00B050"/>
                </a:solidFill>
              </a:rPr>
              <a:t>12</a:t>
            </a:r>
          </a:p>
          <a:p>
            <a:pPr marL="514350" indent="-514350">
              <a:buFont typeface="+mj-lt"/>
              <a:buAutoNum type="arabicPeriod"/>
            </a:pPr>
            <a:r>
              <a:rPr lang="en-US" i="1" dirty="0" smtClean="0">
                <a:solidFill>
                  <a:srgbClr val="0070C0"/>
                </a:solidFill>
              </a:rPr>
              <a:t>Window.</a:t>
            </a:r>
            <a:r>
              <a:rPr lang="en-US" dirty="0" smtClean="0">
                <a:solidFill>
                  <a:srgbClr val="0070C0"/>
                </a:solidFill>
              </a:rPr>
              <a:t> 10, 20, 30, 110, 111, 112</a:t>
            </a:r>
          </a:p>
          <a:p>
            <a:pPr marL="514350" indent="-514350">
              <a:buFont typeface="+mj-lt"/>
              <a:buAutoNum type="arabicPeriod"/>
            </a:pPr>
            <a:r>
              <a:rPr lang="en-US" i="1" dirty="0" smtClean="0">
                <a:solidFill>
                  <a:srgbClr val="00B050"/>
                </a:solidFill>
              </a:rPr>
              <a:t>Door.</a:t>
            </a:r>
            <a:r>
              <a:rPr lang="en-US" dirty="0" smtClean="0">
                <a:solidFill>
                  <a:srgbClr val="00B050"/>
                </a:solidFill>
              </a:rPr>
              <a:t> -17, -5, 0, 11, 25, 26, 30, 31, 76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59355" y="2934269"/>
            <a:ext cx="1841081" cy="5078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700" dirty="0" smtClean="0"/>
              <a:t>No outliers!</a:t>
            </a: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1279138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Check-up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270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4000" dirty="0" smtClean="0"/>
              <a:t>Everything is on the calculator!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7620000" cy="51054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Type data into List at STAT</a:t>
            </a: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1:Edit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0070C0"/>
                </a:solidFill>
              </a:rPr>
              <a:t>Numerical summary</a:t>
            </a: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Mean, standard deviation, 5# summary….</a:t>
            </a: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STAT</a:t>
            </a:r>
            <a:r>
              <a:rPr lang="en-US" dirty="0" smtClean="0">
                <a:solidFill>
                  <a:srgbClr val="0070C0"/>
                </a:solidFill>
                <a:sym typeface="Wingdings" pitchFamily="2" charset="2"/>
              </a:rPr>
              <a:t>CALC1:1-Var Stats</a:t>
            </a:r>
          </a:p>
          <a:p>
            <a:r>
              <a:rPr lang="en-US" dirty="0" smtClean="0">
                <a:solidFill>
                  <a:srgbClr val="007A37"/>
                </a:solidFill>
                <a:sym typeface="Wingdings" pitchFamily="2" charset="2"/>
              </a:rPr>
              <a:t>Histograms and boxplots</a:t>
            </a:r>
          </a:p>
          <a:p>
            <a:pPr lvl="1"/>
            <a:r>
              <a:rPr lang="en-US" dirty="0" smtClean="0">
                <a:solidFill>
                  <a:srgbClr val="007A37"/>
                </a:solidFill>
                <a:sym typeface="Wingdings" pitchFamily="2" charset="2"/>
              </a:rPr>
              <a:t>2ndSTAT </a:t>
            </a:r>
            <a:r>
              <a:rPr lang="en-US" dirty="0" err="1" smtClean="0">
                <a:solidFill>
                  <a:srgbClr val="007A37"/>
                </a:solidFill>
                <a:sym typeface="Wingdings" pitchFamily="2" charset="2"/>
              </a:rPr>
              <a:t>PLOTEnter</a:t>
            </a:r>
            <a:r>
              <a:rPr lang="en-US" dirty="0" smtClean="0">
                <a:solidFill>
                  <a:srgbClr val="007A37"/>
                </a:solidFill>
                <a:sym typeface="Wingdings" pitchFamily="2" charset="2"/>
              </a:rPr>
              <a:t> (Turn Plot ON)</a:t>
            </a:r>
          </a:p>
          <a:p>
            <a:pPr lvl="2"/>
            <a:r>
              <a:rPr lang="en-US" dirty="0" smtClean="0">
                <a:solidFill>
                  <a:srgbClr val="007A37"/>
                </a:solidFill>
                <a:sym typeface="Wingdings" pitchFamily="2" charset="2"/>
              </a:rPr>
              <a:t>Histogram is graph type #3</a:t>
            </a:r>
          </a:p>
          <a:p>
            <a:pPr lvl="2"/>
            <a:r>
              <a:rPr lang="en-US" dirty="0" smtClean="0">
                <a:solidFill>
                  <a:srgbClr val="007A37"/>
                </a:solidFill>
                <a:sym typeface="Wingdings" pitchFamily="2" charset="2"/>
              </a:rPr>
              <a:t>Modified boxplot (shows outliers) is graph type #4</a:t>
            </a:r>
          </a:p>
          <a:p>
            <a:pPr lvl="2"/>
            <a:r>
              <a:rPr lang="en-US" dirty="0" smtClean="0">
                <a:solidFill>
                  <a:srgbClr val="007A37"/>
                </a:solidFill>
                <a:sym typeface="Wingdings" pitchFamily="2" charset="2"/>
              </a:rPr>
              <a:t>Boxplot is graph type #5</a:t>
            </a:r>
          </a:p>
          <a:p>
            <a:pPr lvl="1"/>
            <a:r>
              <a:rPr lang="en-US" dirty="0" smtClean="0">
                <a:solidFill>
                  <a:srgbClr val="007A37"/>
                </a:solidFill>
                <a:sym typeface="Wingdings" pitchFamily="2" charset="2"/>
              </a:rPr>
              <a:t>Can’t see graph? Try ZOOM9:ZoomStat</a:t>
            </a:r>
            <a:endParaRPr lang="en-US" dirty="0">
              <a:solidFill>
                <a:srgbClr val="007A37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9871628"/>
              </p:ext>
            </p:extLst>
          </p:nvPr>
        </p:nvGraphicFramePr>
        <p:xfrm>
          <a:off x="7449355" y="542925"/>
          <a:ext cx="1143000" cy="585787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143000"/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2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2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endParaRPr lang="en-US" sz="2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  <a:endParaRPr lang="en-US" sz="2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  <a:endParaRPr lang="en-US" sz="2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  <a:endParaRPr lang="en-US" sz="2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  <a:endParaRPr lang="en-US" sz="2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  <a:endParaRPr lang="en-US" sz="2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  <a:endParaRPr lang="en-US" sz="2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  <a:endParaRPr lang="en-US" sz="2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  <a:endParaRPr lang="en-US" sz="2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  <a:endParaRPr lang="en-US" sz="2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7391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rgbClr val="FF0000"/>
                </a:solidFill>
              </a:rPr>
              <a:t>How long is a minute?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4864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You and your partner will need 1 watch/timer</a:t>
            </a:r>
          </a:p>
          <a:p>
            <a:r>
              <a:rPr lang="en-US" dirty="0" smtClean="0">
                <a:solidFill>
                  <a:srgbClr val="00863D"/>
                </a:solidFill>
              </a:rPr>
              <a:t>Door </a:t>
            </a:r>
            <a:r>
              <a:rPr lang="en-US" dirty="0" smtClean="0">
                <a:solidFill>
                  <a:srgbClr val="00863D"/>
                </a:solidFill>
                <a:sym typeface="Wingdings" pitchFamily="2" charset="2"/>
              </a:rPr>
              <a:t> </a:t>
            </a:r>
            <a:r>
              <a:rPr lang="en-US" dirty="0" smtClean="0">
                <a:solidFill>
                  <a:srgbClr val="00863D"/>
                </a:solidFill>
              </a:rPr>
              <a:t>Tell Window to start counting 1 minute</a:t>
            </a:r>
          </a:p>
          <a:p>
            <a:r>
              <a:rPr lang="en-US" dirty="0" smtClean="0">
                <a:solidFill>
                  <a:srgbClr val="00863D"/>
                </a:solidFill>
              </a:rPr>
              <a:t>Window </a:t>
            </a:r>
            <a:r>
              <a:rPr lang="en-US" dirty="0" smtClean="0">
                <a:solidFill>
                  <a:srgbClr val="00863D"/>
                </a:solidFill>
                <a:sym typeface="Wingdings" pitchFamily="2" charset="2"/>
              </a:rPr>
              <a:t> When you think it’s been a minute, say “Stop” quietly.</a:t>
            </a:r>
          </a:p>
          <a:p>
            <a:r>
              <a:rPr lang="en-US" dirty="0" smtClean="0">
                <a:solidFill>
                  <a:srgbClr val="00863D"/>
                </a:solidFill>
                <a:sym typeface="Wingdings" pitchFamily="2" charset="2"/>
              </a:rPr>
              <a:t>Door  Write down time in seconds</a:t>
            </a:r>
          </a:p>
          <a:p>
            <a:pPr lvl="1"/>
            <a:r>
              <a:rPr lang="en-US" dirty="0" smtClean="0">
                <a:solidFill>
                  <a:srgbClr val="00863D"/>
                </a:solidFill>
                <a:sym typeface="Wingdings" pitchFamily="2" charset="2"/>
              </a:rPr>
              <a:t>Do NOT tell partner how much time passed</a:t>
            </a:r>
          </a:p>
          <a:p>
            <a:r>
              <a:rPr lang="en-US" b="1" dirty="0" smtClean="0">
                <a:solidFill>
                  <a:srgbClr val="7030A0"/>
                </a:solidFill>
                <a:sym typeface="Wingdings" pitchFamily="2" charset="2"/>
              </a:rPr>
              <a:t>Two trials</a:t>
            </a:r>
            <a:r>
              <a:rPr lang="en-US" dirty="0" smtClean="0">
                <a:solidFill>
                  <a:srgbClr val="7030A0"/>
                </a:solidFill>
                <a:sym typeface="Wingdings" pitchFamily="2" charset="2"/>
              </a:rPr>
              <a:t>, then switch roles.</a:t>
            </a:r>
          </a:p>
          <a:p>
            <a:r>
              <a:rPr lang="en-US" dirty="0" smtClean="0">
                <a:solidFill>
                  <a:srgbClr val="7030A0"/>
                </a:solidFill>
                <a:sym typeface="Wingdings" pitchFamily="2" charset="2"/>
              </a:rPr>
              <a:t>Do not reveal your data to anyone else, including your partner.</a:t>
            </a:r>
          </a:p>
        </p:txBody>
      </p:sp>
    </p:spTree>
    <p:extLst>
      <p:ext uri="{BB962C8B-B14F-4D97-AF65-F5344CB8AC3E}">
        <p14:creationId xmlns:p14="http://schemas.microsoft.com/office/powerpoint/2010/main" val="2533999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-76200"/>
            <a:ext cx="8229600" cy="11430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rgbClr val="FF0000"/>
                </a:solidFill>
              </a:rPr>
              <a:t>How long is a minute?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763000" cy="57150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b="1" dirty="0" smtClean="0">
                <a:solidFill>
                  <a:srgbClr val="7030A0"/>
                </a:solidFill>
              </a:rPr>
              <a:t>Give me your estimates. </a:t>
            </a:r>
          </a:p>
          <a:p>
            <a:pPr>
              <a:buNone/>
            </a:pPr>
            <a:endParaRPr lang="en-US" b="1" dirty="0">
              <a:solidFill>
                <a:srgbClr val="009242"/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rgbClr val="009242"/>
                </a:solidFill>
              </a:rPr>
              <a:t>In L</a:t>
            </a:r>
            <a:r>
              <a:rPr lang="en-US" b="1" baseline="-25000" dirty="0" smtClean="0">
                <a:solidFill>
                  <a:srgbClr val="009242"/>
                </a:solidFill>
              </a:rPr>
              <a:t>1</a:t>
            </a:r>
            <a:r>
              <a:rPr lang="en-US" b="1" dirty="0" smtClean="0">
                <a:solidFill>
                  <a:srgbClr val="009242"/>
                </a:solidFill>
              </a:rPr>
              <a:t>, enter the </a:t>
            </a:r>
            <a:r>
              <a:rPr lang="en-US" b="1" i="1" dirty="0" smtClean="0">
                <a:solidFill>
                  <a:srgbClr val="009242"/>
                </a:solidFill>
              </a:rPr>
              <a:t>first estimates </a:t>
            </a:r>
            <a:r>
              <a:rPr lang="en-US" b="1" dirty="0" smtClean="0">
                <a:solidFill>
                  <a:srgbClr val="009242"/>
                </a:solidFill>
              </a:rPr>
              <a:t>of the class</a:t>
            </a:r>
            <a:r>
              <a:rPr lang="en-US" b="1" i="1" dirty="0" smtClean="0">
                <a:solidFill>
                  <a:srgbClr val="009242"/>
                </a:solidFill>
              </a:rPr>
              <a:t>:</a:t>
            </a:r>
            <a:endParaRPr lang="en-US" b="1" dirty="0" smtClean="0">
              <a:solidFill>
                <a:srgbClr val="009242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009242"/>
                </a:solidFill>
                <a:sym typeface="Wingdings" pitchFamily="2" charset="2"/>
              </a:rPr>
              <a:t>Both partners. Use your calculator to make a modified boxplot of the class’ </a:t>
            </a:r>
            <a:r>
              <a:rPr lang="en-US" i="1" dirty="0" smtClean="0">
                <a:solidFill>
                  <a:srgbClr val="009242"/>
                </a:solidFill>
                <a:sym typeface="Wingdings" pitchFamily="2" charset="2"/>
              </a:rPr>
              <a:t>first estimates</a:t>
            </a:r>
            <a:r>
              <a:rPr lang="en-US" dirty="0" smtClean="0">
                <a:solidFill>
                  <a:srgbClr val="009242"/>
                </a:solidFill>
                <a:sym typeface="Wingdings" pitchFamily="2" charset="2"/>
              </a:rPr>
              <a:t>. Compare calculators.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009242"/>
                </a:solidFill>
                <a:sym typeface="Wingdings" pitchFamily="2" charset="2"/>
              </a:rPr>
              <a:t>Both partners. Use your calculator to make a histogram. Compare calculators.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009242"/>
                </a:solidFill>
                <a:sym typeface="Wingdings" pitchFamily="2" charset="2"/>
              </a:rPr>
              <a:t>DOOR. Describe the distribution to your partner.</a:t>
            </a:r>
          </a:p>
          <a:p>
            <a:pPr>
              <a:buNone/>
            </a:pPr>
            <a:r>
              <a:rPr lang="en-US" b="1" dirty="0" smtClean="0">
                <a:solidFill>
                  <a:srgbClr val="0070C0"/>
                </a:solidFill>
              </a:rPr>
              <a:t>In L</a:t>
            </a:r>
            <a:r>
              <a:rPr lang="en-US" b="1" baseline="-25000" dirty="0" smtClean="0">
                <a:solidFill>
                  <a:srgbClr val="0070C0"/>
                </a:solidFill>
              </a:rPr>
              <a:t>2</a:t>
            </a:r>
            <a:r>
              <a:rPr lang="en-US" b="1" dirty="0" smtClean="0">
                <a:solidFill>
                  <a:srgbClr val="0070C0"/>
                </a:solidFill>
              </a:rPr>
              <a:t>, enter the </a:t>
            </a:r>
            <a:r>
              <a:rPr lang="en-US" b="1" i="1" dirty="0" smtClean="0">
                <a:solidFill>
                  <a:srgbClr val="0070C0"/>
                </a:solidFill>
              </a:rPr>
              <a:t>averages</a:t>
            </a:r>
            <a:r>
              <a:rPr lang="en-US" b="1" dirty="0" smtClean="0">
                <a:solidFill>
                  <a:srgbClr val="0070C0"/>
                </a:solidFill>
              </a:rPr>
              <a:t> of the class: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0070C0"/>
                </a:solidFill>
                <a:sym typeface="Wingdings" pitchFamily="2" charset="2"/>
              </a:rPr>
              <a:t>Both partners. Use your calculator to make 2 simultaneous modified boxplots of both the first estimates </a:t>
            </a:r>
            <a:r>
              <a:rPr lang="en-US" i="1" dirty="0" smtClean="0">
                <a:solidFill>
                  <a:srgbClr val="0070C0"/>
                </a:solidFill>
                <a:sym typeface="Wingdings" pitchFamily="2" charset="2"/>
              </a:rPr>
              <a:t>and</a:t>
            </a:r>
            <a:r>
              <a:rPr lang="en-US" dirty="0" smtClean="0">
                <a:solidFill>
                  <a:srgbClr val="0070C0"/>
                </a:solidFill>
                <a:sym typeface="Wingdings" pitchFamily="2" charset="2"/>
              </a:rPr>
              <a:t> average estimates. Compare calculators.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0070C0"/>
                </a:solidFill>
                <a:sym typeface="Wingdings" pitchFamily="2" charset="2"/>
              </a:rPr>
              <a:t>Both partners. Use your calculator to </a:t>
            </a:r>
            <a:r>
              <a:rPr lang="en-US" dirty="0">
                <a:solidFill>
                  <a:srgbClr val="0070C0"/>
                </a:solidFill>
                <a:sym typeface="Wingdings" pitchFamily="2" charset="2"/>
              </a:rPr>
              <a:t>2 simultaneous </a:t>
            </a:r>
            <a:r>
              <a:rPr lang="en-US" dirty="0" smtClean="0">
                <a:solidFill>
                  <a:srgbClr val="0070C0"/>
                </a:solidFill>
                <a:sym typeface="Wingdings" pitchFamily="2" charset="2"/>
              </a:rPr>
              <a:t>histograms </a:t>
            </a:r>
            <a:r>
              <a:rPr lang="en-US" dirty="0">
                <a:solidFill>
                  <a:srgbClr val="0070C0"/>
                </a:solidFill>
                <a:sym typeface="Wingdings" pitchFamily="2" charset="2"/>
              </a:rPr>
              <a:t>of both the first estimates </a:t>
            </a:r>
            <a:r>
              <a:rPr lang="en-US" i="1" dirty="0">
                <a:solidFill>
                  <a:srgbClr val="0070C0"/>
                </a:solidFill>
                <a:sym typeface="Wingdings" pitchFamily="2" charset="2"/>
              </a:rPr>
              <a:t>and</a:t>
            </a:r>
            <a:r>
              <a:rPr lang="en-US" dirty="0">
                <a:solidFill>
                  <a:srgbClr val="0070C0"/>
                </a:solidFill>
                <a:sym typeface="Wingdings" pitchFamily="2" charset="2"/>
              </a:rPr>
              <a:t> average estimates. . </a:t>
            </a:r>
            <a:r>
              <a:rPr lang="en-US" dirty="0" smtClean="0">
                <a:solidFill>
                  <a:srgbClr val="0070C0"/>
                </a:solidFill>
                <a:sym typeface="Wingdings" pitchFamily="2" charset="2"/>
              </a:rPr>
              <a:t>Compare calculators.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0070C0"/>
                </a:solidFill>
                <a:sym typeface="Wingdings" pitchFamily="2" charset="2"/>
              </a:rPr>
              <a:t>WINDOW. Compare these two distributions.</a:t>
            </a:r>
          </a:p>
        </p:txBody>
      </p:sp>
    </p:spTree>
    <p:extLst>
      <p:ext uri="{BB962C8B-B14F-4D97-AF65-F5344CB8AC3E}">
        <p14:creationId xmlns:p14="http://schemas.microsoft.com/office/powerpoint/2010/main" val="301554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Tomorrow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Practice test</a:t>
            </a:r>
          </a:p>
          <a:p>
            <a:r>
              <a:rPr lang="en-US" dirty="0" smtClean="0"/>
              <a:t>AP Classroom progress checks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0401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Exit Pass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What is the standard deviation and IQR of the following numbers:</a:t>
            </a:r>
          </a:p>
          <a:p>
            <a:pPr marL="400050" lvl="1" indent="0" algn="ctr">
              <a:buNone/>
            </a:pPr>
            <a:r>
              <a:rPr lang="en-US" b="1" dirty="0"/>
              <a:t>5, 7, 9, 10, 15, 17, 18, 21, 25, 35, </a:t>
            </a:r>
            <a:r>
              <a:rPr lang="en-US" b="1" dirty="0" smtClean="0"/>
              <a:t>48</a:t>
            </a:r>
          </a:p>
          <a:p>
            <a:pPr marL="914400" lvl="1" indent="-514350"/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Is 48 an outlier? Justify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387829" y="108839"/>
            <a:ext cx="5551520" cy="80021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300" b="1" dirty="0" smtClean="0"/>
              <a:t>Homework (AP)</a:t>
            </a:r>
          </a:p>
          <a:p>
            <a:r>
              <a:rPr lang="en-US" sz="2300" dirty="0" smtClean="0"/>
              <a:t>Pg.78-81 #T1.3, T1.5, T1.7, T1.9, T1.11, T1.15</a:t>
            </a: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4254376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5066</TotalTime>
  <Words>794</Words>
  <Application>Microsoft Office PowerPoint</Application>
  <PresentationFormat>On-screen Show (4:3)</PresentationFormat>
  <Paragraphs>202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Wingdings</vt:lpstr>
      <vt:lpstr>Office Theme</vt:lpstr>
      <vt:lpstr>Agenda</vt:lpstr>
      <vt:lpstr>Warm Up (2005 #1)</vt:lpstr>
      <vt:lpstr>Standard Deviation</vt:lpstr>
      <vt:lpstr>Boxplots</vt:lpstr>
      <vt:lpstr>Progress checks</vt:lpstr>
      <vt:lpstr>1.5xIQR drill</vt:lpstr>
      <vt:lpstr>Check-up time</vt:lpstr>
      <vt:lpstr>Everything is on the calculator!</vt:lpstr>
      <vt:lpstr>How long is a minute?</vt:lpstr>
      <vt:lpstr>How long is a minute?</vt:lpstr>
      <vt:lpstr>Tomorrow</vt:lpstr>
      <vt:lpstr>Exit Pass</vt:lpstr>
    </vt:vector>
  </TitlesOfParts>
  <Company>WUSD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Colligan</dc:creator>
  <cp:lastModifiedBy>James Colligan</cp:lastModifiedBy>
  <cp:revision>51</cp:revision>
  <dcterms:created xsi:type="dcterms:W3CDTF">2014-08-26T22:36:02Z</dcterms:created>
  <dcterms:modified xsi:type="dcterms:W3CDTF">2020-01-15T16:09:26Z</dcterms:modified>
</cp:coreProperties>
</file>