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1fdc4b5f9b_2_75: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g1fdc4b5f9b_2_75:notes"/>
          <p:cNvSpPr txBox="1"/>
          <p:nvPr>
            <p:ph idx="1" type="body"/>
          </p:nvPr>
        </p:nvSpPr>
        <p:spPr>
          <a:xfrm>
            <a:off x="685800" y="4343400"/>
            <a:ext cx="5486400" cy="4114800"/>
          </a:xfrm>
          <a:prstGeom prst="rect">
            <a:avLst/>
          </a:prstGeom>
          <a:noFill/>
          <a:ln>
            <a:noFill/>
          </a:ln>
        </p:spPr>
        <p:txBody>
          <a:bodyPr anchorCtr="0" anchor="t" bIns="45550" lIns="91100" spcFirstLastPara="1" rIns="91100" wrap="square" tIns="45550">
            <a:noAutofit/>
          </a:bodyPr>
          <a:lstStyle/>
          <a:p>
            <a:pPr indent="0" lvl="0" marL="0" marR="0" rtl="0" algn="l">
              <a:spcBef>
                <a:spcPts val="0"/>
              </a:spcBef>
              <a:spcAft>
                <a:spcPts val="0"/>
              </a:spcAft>
              <a:buNone/>
            </a:pPr>
            <a:r>
              <a:t/>
            </a:r>
            <a:endParaRPr b="0" i="0" sz="1100" u="none" cap="none" strike="noStrike">
              <a:solidFill>
                <a:schemeClr val="dk1"/>
              </a:solidFill>
              <a:latin typeface="Calibri"/>
              <a:ea typeface="Calibri"/>
              <a:cs typeface="Calibri"/>
              <a:sym typeface="Calibri"/>
            </a:endParaRPr>
          </a:p>
        </p:txBody>
      </p:sp>
      <p:sp>
        <p:nvSpPr>
          <p:cNvPr id="128" name="Google Shape;128;g1fdc4b5f9b_2_75:notes"/>
          <p:cNvSpPr txBox="1"/>
          <p:nvPr>
            <p:ph idx="12" type="sldNum"/>
          </p:nvPr>
        </p:nvSpPr>
        <p:spPr>
          <a:xfrm>
            <a:off x="3884613" y="8685214"/>
            <a:ext cx="2971800" cy="457200"/>
          </a:xfrm>
          <a:prstGeom prst="rect">
            <a:avLst/>
          </a:prstGeom>
          <a:noFill/>
          <a:ln>
            <a:noFill/>
          </a:ln>
        </p:spPr>
        <p:txBody>
          <a:bodyPr anchorCtr="0" anchor="b" bIns="45550" lIns="91100" spcFirstLastPara="1" rIns="91100" wrap="square" tIns="4555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1fdc4b5f9b_2_85: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137" name="Google Shape;137;g1fdc4b5f9b_2_85: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1fdc4b5f9b_2_91: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144" name="Google Shape;144;g1fdc4b5f9b_2_91: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1fdc4b5f9b_2_103: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g1fdc4b5f9b_2_103:notes"/>
          <p:cNvSpPr txBox="1"/>
          <p:nvPr>
            <p:ph idx="1" type="body"/>
          </p:nvPr>
        </p:nvSpPr>
        <p:spPr>
          <a:xfrm>
            <a:off x="685800" y="4343400"/>
            <a:ext cx="5486400" cy="4114800"/>
          </a:xfrm>
          <a:prstGeom prst="rect">
            <a:avLst/>
          </a:prstGeom>
          <a:noFill/>
          <a:ln>
            <a:noFill/>
          </a:ln>
        </p:spPr>
        <p:txBody>
          <a:bodyPr anchorCtr="0" anchor="t" bIns="45550" lIns="91100" spcFirstLastPara="1" rIns="91100" wrap="square" tIns="45550">
            <a:noAutofit/>
          </a:bodyPr>
          <a:lstStyle/>
          <a:p>
            <a:pPr indent="0" lvl="0" marL="0" marR="0" rtl="0" algn="l">
              <a:spcBef>
                <a:spcPts val="0"/>
              </a:spcBef>
              <a:spcAft>
                <a:spcPts val="0"/>
              </a:spcAft>
              <a:buNone/>
            </a:pPr>
            <a:r>
              <a:t/>
            </a:r>
            <a:endParaRPr b="0" i="0" sz="1100" u="none" cap="none" strike="noStrike">
              <a:solidFill>
                <a:schemeClr val="dk1"/>
              </a:solidFill>
              <a:latin typeface="Calibri"/>
              <a:ea typeface="Calibri"/>
              <a:cs typeface="Calibri"/>
              <a:sym typeface="Calibri"/>
            </a:endParaRPr>
          </a:p>
        </p:txBody>
      </p:sp>
      <p:sp>
        <p:nvSpPr>
          <p:cNvPr id="158" name="Google Shape;158;g1fdc4b5f9b_2_103:notes"/>
          <p:cNvSpPr txBox="1"/>
          <p:nvPr>
            <p:ph idx="12" type="sldNum"/>
          </p:nvPr>
        </p:nvSpPr>
        <p:spPr>
          <a:xfrm>
            <a:off x="3884613" y="8685214"/>
            <a:ext cx="2971800" cy="457200"/>
          </a:xfrm>
          <a:prstGeom prst="rect">
            <a:avLst/>
          </a:prstGeom>
          <a:noFill/>
          <a:ln>
            <a:noFill/>
          </a:ln>
        </p:spPr>
        <p:txBody>
          <a:bodyPr anchorCtr="0" anchor="b" bIns="45550" lIns="91100" spcFirstLastPara="1" rIns="91100" wrap="square" tIns="4555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fdc4b5f9b_2_115: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170" name="Google Shape;170;g1fdc4b5f9b_2_115: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fdc4b5f9b_2_131: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187" name="Google Shape;187;g1fdc4b5f9b_2_131: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1fdc4b5f9b_2_144: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201" name="Google Shape;201;g1fdc4b5f9b_2_144: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1fdc4b5f9b_2_156: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214" name="Google Shape;214;g1fdc4b5f9b_2_156: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fdc4b5f9b_2_163: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222" name="Google Shape;222;g1fdc4b5f9b_2_163: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1fdc4b5f9b_2_169: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229" name="Google Shape;229;g1fdc4b5f9b_2_169: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1fdc4b5f9b_2_179: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240" name="Google Shape;240;g1fdc4b5f9b_2_179: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1fdc4b5f9b_2_185: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247" name="Google Shape;247;g1fdc4b5f9b_2_185: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1fdc4b5f9b_2_194: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257" name="Google Shape;257;g1fdc4b5f9b_2_194: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1fdc4b5f9b_2_203: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267" name="Google Shape;267;g1fdc4b5f9b_2_203: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1fdc4b5f9b_2_212: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277" name="Google Shape;277;g1fdc4b5f9b_2_212: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1fdc4b5f9b_2_219: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285" name="Google Shape;285;g1fdc4b5f9b_2_219: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1fdc4b5f9b_2_228: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295" name="Google Shape;295;g1fdc4b5f9b_2_228: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1fdc4b5f9b_2_237: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305" name="Google Shape;305;g1fdc4b5f9b_2_237: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1fdc4b5f9b_2_246: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315" name="Google Shape;315;g1fdc4b5f9b_2_246: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1fdc4b5f9b_2_255:notes"/>
          <p:cNvSpPr txBox="1"/>
          <p:nvPr>
            <p:ph idx="1" type="body"/>
          </p:nvPr>
        </p:nvSpPr>
        <p:spPr>
          <a:xfrm>
            <a:off x="685800" y="4343400"/>
            <a:ext cx="5486400" cy="4114800"/>
          </a:xfrm>
          <a:prstGeom prst="rect">
            <a:avLst/>
          </a:prstGeom>
          <a:noFill/>
          <a:ln>
            <a:noFill/>
          </a:ln>
        </p:spPr>
        <p:txBody>
          <a:bodyPr anchorCtr="0" anchor="ctr" bIns="86175" lIns="86175" spcFirstLastPara="1" rIns="86175" wrap="square" tIns="86175">
            <a:noAutofit/>
          </a:bodyPr>
          <a:lstStyle/>
          <a:p>
            <a:pPr indent="0" lvl="0" marL="0" rtl="0" algn="l">
              <a:spcBef>
                <a:spcPts val="0"/>
              </a:spcBef>
              <a:spcAft>
                <a:spcPts val="0"/>
              </a:spcAft>
              <a:buNone/>
            </a:pPr>
            <a:r>
              <a:t/>
            </a:r>
            <a:endParaRPr/>
          </a:p>
        </p:txBody>
      </p:sp>
      <p:sp>
        <p:nvSpPr>
          <p:cNvPr id="325" name="Google Shape;325;g1fdc4b5f9b_2_255: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1fdc4b5f9b_2_264: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 name="Google Shape;335;g1fdc4b5f9b_2_264:notes"/>
          <p:cNvSpPr txBox="1"/>
          <p:nvPr>
            <p:ph idx="1" type="body"/>
          </p:nvPr>
        </p:nvSpPr>
        <p:spPr>
          <a:xfrm>
            <a:off x="685800" y="4343400"/>
            <a:ext cx="5486400" cy="4114800"/>
          </a:xfrm>
          <a:prstGeom prst="rect">
            <a:avLst/>
          </a:prstGeom>
          <a:noFill/>
          <a:ln>
            <a:noFill/>
          </a:ln>
        </p:spPr>
        <p:txBody>
          <a:bodyPr anchorCtr="0" anchor="t" bIns="45550" lIns="91100" spcFirstLastPara="1" rIns="91100" wrap="square" tIns="45550">
            <a:noAutofit/>
          </a:bodyPr>
          <a:lstStyle/>
          <a:p>
            <a:pPr indent="0" lvl="0" marL="0" marR="0" rtl="0" algn="l">
              <a:spcBef>
                <a:spcPts val="0"/>
              </a:spcBef>
              <a:spcAft>
                <a:spcPts val="0"/>
              </a:spcAft>
              <a:buNone/>
            </a:pPr>
            <a:r>
              <a:t/>
            </a:r>
            <a:endParaRPr b="0" i="0" sz="1100" u="none" cap="none" strike="noStrike">
              <a:solidFill>
                <a:schemeClr val="dk1"/>
              </a:solidFill>
              <a:latin typeface="Calibri"/>
              <a:ea typeface="Calibri"/>
              <a:cs typeface="Calibri"/>
              <a:sym typeface="Calibri"/>
            </a:endParaRPr>
          </a:p>
        </p:txBody>
      </p:sp>
      <p:sp>
        <p:nvSpPr>
          <p:cNvPr id="336" name="Google Shape;336;g1fdc4b5f9b_2_264:notes"/>
          <p:cNvSpPr txBox="1"/>
          <p:nvPr>
            <p:ph idx="12" type="sldNum"/>
          </p:nvPr>
        </p:nvSpPr>
        <p:spPr>
          <a:xfrm>
            <a:off x="3884613" y="8685214"/>
            <a:ext cx="2971800" cy="457200"/>
          </a:xfrm>
          <a:prstGeom prst="rect">
            <a:avLst/>
          </a:prstGeom>
          <a:noFill/>
          <a:ln>
            <a:noFill/>
          </a:ln>
        </p:spPr>
        <p:txBody>
          <a:bodyPr anchorCtr="0" anchor="b" bIns="45550" lIns="91100" spcFirstLastPara="1" rIns="91100" wrap="square" tIns="4555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1597819"/>
            <a:ext cx="7772400" cy="11025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58" name="Google Shape;58;p14"/>
          <p:cNvSpPr txBox="1"/>
          <p:nvPr>
            <p:ph idx="1" type="subTitle"/>
          </p:nvPr>
        </p:nvSpPr>
        <p:spPr>
          <a:xfrm>
            <a:off x="1371600" y="2914650"/>
            <a:ext cx="6400800" cy="1314600"/>
          </a:xfrm>
          <a:prstGeom prst="rect">
            <a:avLst/>
          </a:prstGeom>
          <a:noFill/>
          <a:ln>
            <a:noFill/>
          </a:ln>
        </p:spPr>
        <p:txBody>
          <a:bodyPr anchorCtr="0" anchor="t" bIns="91425" lIns="91425" spcFirstLastPara="1" rIns="91425" wrap="square" tIns="91425">
            <a:noAutofit/>
          </a:bodyPr>
          <a:lstStyle>
            <a:lvl1pPr indent="0" lvl="0" mar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59" name="Google Shape;59;p14"/>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0" name="Google Shape;60;p14"/>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1" name="Google Shape;61;p1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62" name="Shape 62"/>
        <p:cNvGrpSpPr/>
        <p:nvPr/>
      </p:nvGrpSpPr>
      <p:grpSpPr>
        <a:xfrm>
          <a:off x="0" y="0"/>
          <a:ext cx="0" cy="0"/>
          <a:chOff x="0" y="0"/>
          <a:chExt cx="0" cy="0"/>
        </a:xfrm>
      </p:grpSpPr>
      <p:sp>
        <p:nvSpPr>
          <p:cNvPr id="63" name="Google Shape;63;p15"/>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64" name="Google Shape;64;p15"/>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5" name="Google Shape;65;p15"/>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6" name="Google Shape;66;p15"/>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7" name="Google Shape;67;p1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68" name="Shape 68"/>
        <p:cNvGrpSpPr/>
        <p:nvPr/>
      </p:nvGrpSpPr>
      <p:grpSpPr>
        <a:xfrm>
          <a:off x="0" y="0"/>
          <a:ext cx="0" cy="0"/>
          <a:chOff x="0" y="0"/>
          <a:chExt cx="0" cy="0"/>
        </a:xfrm>
      </p:grpSpPr>
      <p:sp>
        <p:nvSpPr>
          <p:cNvPr id="69" name="Google Shape;69;p16"/>
          <p:cNvSpPr txBox="1"/>
          <p:nvPr>
            <p:ph type="title"/>
          </p:nvPr>
        </p:nvSpPr>
        <p:spPr>
          <a:xfrm>
            <a:off x="722313" y="3305175"/>
            <a:ext cx="7772400" cy="10215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Clr>
                <a:schemeClr val="dk1"/>
              </a:buClr>
              <a:buSzPts val="1400"/>
              <a:buFont typeface="Calibri"/>
              <a:buNone/>
              <a:defRPr b="1" i="0" sz="4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0" name="Google Shape;70;p16"/>
          <p:cNvSpPr txBox="1"/>
          <p:nvPr>
            <p:ph idx="1" type="body"/>
          </p:nvPr>
        </p:nvSpPr>
        <p:spPr>
          <a:xfrm>
            <a:off x="722313" y="2180035"/>
            <a:ext cx="7772400" cy="11250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rgbClr val="888888"/>
              </a:buClr>
              <a:buSzPts val="32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2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24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9pPr>
          </a:lstStyle>
          <a:p/>
        </p:txBody>
      </p:sp>
      <p:sp>
        <p:nvSpPr>
          <p:cNvPr id="71" name="Google Shape;71;p16"/>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2" name="Google Shape;72;p16"/>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3" name="Google Shape;73;p1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74" name="Shape 74"/>
        <p:cNvGrpSpPr/>
        <p:nvPr/>
      </p:nvGrpSpPr>
      <p:grpSpPr>
        <a:xfrm>
          <a:off x="0" y="0"/>
          <a:ext cx="0" cy="0"/>
          <a:chOff x="0" y="0"/>
          <a:chExt cx="0" cy="0"/>
        </a:xfrm>
      </p:grpSpPr>
      <p:sp>
        <p:nvSpPr>
          <p:cNvPr id="75" name="Google Shape;75;p17"/>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6" name="Google Shape;76;p17"/>
          <p:cNvSpPr txBox="1"/>
          <p:nvPr>
            <p:ph idx="1" type="body"/>
          </p:nvPr>
        </p:nvSpPr>
        <p:spPr>
          <a:xfrm>
            <a:off x="457200" y="1200150"/>
            <a:ext cx="4038600" cy="33945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 name="Google Shape;77;p17"/>
          <p:cNvSpPr txBox="1"/>
          <p:nvPr>
            <p:ph idx="2" type="body"/>
          </p:nvPr>
        </p:nvSpPr>
        <p:spPr>
          <a:xfrm>
            <a:off x="4648200" y="1200150"/>
            <a:ext cx="4038600" cy="33945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8" name="Google Shape;78;p17"/>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9" name="Google Shape;79;p17"/>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0" name="Google Shape;80;p1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81" name="Shape 81"/>
        <p:cNvGrpSpPr/>
        <p:nvPr/>
      </p:nvGrpSpPr>
      <p:grpSpPr>
        <a:xfrm>
          <a:off x="0" y="0"/>
          <a:ext cx="0" cy="0"/>
          <a:chOff x="0" y="0"/>
          <a:chExt cx="0" cy="0"/>
        </a:xfrm>
      </p:grpSpPr>
      <p:sp>
        <p:nvSpPr>
          <p:cNvPr id="82" name="Google Shape;82;p18"/>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83" name="Google Shape;83;p18"/>
          <p:cNvSpPr txBox="1"/>
          <p:nvPr>
            <p:ph idx="1" type="body"/>
          </p:nvPr>
        </p:nvSpPr>
        <p:spPr>
          <a:xfrm>
            <a:off x="457200" y="1151335"/>
            <a:ext cx="4040100" cy="4797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84" name="Google Shape;84;p18"/>
          <p:cNvSpPr txBox="1"/>
          <p:nvPr>
            <p:ph idx="2" type="body"/>
          </p:nvPr>
        </p:nvSpPr>
        <p:spPr>
          <a:xfrm>
            <a:off x="457200" y="1631156"/>
            <a:ext cx="4040100" cy="29634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85" name="Google Shape;85;p18"/>
          <p:cNvSpPr txBox="1"/>
          <p:nvPr>
            <p:ph idx="3" type="body"/>
          </p:nvPr>
        </p:nvSpPr>
        <p:spPr>
          <a:xfrm>
            <a:off x="4645025" y="1151335"/>
            <a:ext cx="4041900" cy="4797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86" name="Google Shape;86;p18"/>
          <p:cNvSpPr txBox="1"/>
          <p:nvPr>
            <p:ph idx="4" type="body"/>
          </p:nvPr>
        </p:nvSpPr>
        <p:spPr>
          <a:xfrm>
            <a:off x="4645025" y="1631156"/>
            <a:ext cx="4041900" cy="29634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87" name="Google Shape;87;p18"/>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Google Shape;88;p18"/>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Google Shape;89;p1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90" name="Shape 90"/>
        <p:cNvGrpSpPr/>
        <p:nvPr/>
      </p:nvGrpSpPr>
      <p:grpSpPr>
        <a:xfrm>
          <a:off x="0" y="0"/>
          <a:ext cx="0" cy="0"/>
          <a:chOff x="0" y="0"/>
          <a:chExt cx="0" cy="0"/>
        </a:xfrm>
      </p:grpSpPr>
      <p:sp>
        <p:nvSpPr>
          <p:cNvPr id="91" name="Google Shape;91;p19"/>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92" name="Google Shape;92;p1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3" name="Google Shape;93;p1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4" name="Google Shape;94;p1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5" name="Shape 95"/>
        <p:cNvGrpSpPr/>
        <p:nvPr/>
      </p:nvGrpSpPr>
      <p:grpSpPr>
        <a:xfrm>
          <a:off x="0" y="0"/>
          <a:ext cx="0" cy="0"/>
          <a:chOff x="0" y="0"/>
          <a:chExt cx="0" cy="0"/>
        </a:xfrm>
      </p:grpSpPr>
      <p:sp>
        <p:nvSpPr>
          <p:cNvPr id="96" name="Google Shape;96;p2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7" name="Google Shape;97;p2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8" name="Google Shape;98;p2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99" name="Shape 99"/>
        <p:cNvGrpSpPr/>
        <p:nvPr/>
      </p:nvGrpSpPr>
      <p:grpSpPr>
        <a:xfrm>
          <a:off x="0" y="0"/>
          <a:ext cx="0" cy="0"/>
          <a:chOff x="0" y="0"/>
          <a:chExt cx="0" cy="0"/>
        </a:xfrm>
      </p:grpSpPr>
      <p:sp>
        <p:nvSpPr>
          <p:cNvPr id="100" name="Google Shape;100;p21"/>
          <p:cNvSpPr txBox="1"/>
          <p:nvPr>
            <p:ph type="title"/>
          </p:nvPr>
        </p:nvSpPr>
        <p:spPr>
          <a:xfrm>
            <a:off x="457200" y="204788"/>
            <a:ext cx="3008400" cy="8715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chemeClr val="dk1"/>
              </a:buClr>
              <a:buSzPts val="1400"/>
              <a:buFont typeface="Calibri"/>
              <a:buNone/>
              <a:defRPr b="1" i="0" sz="2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01" name="Google Shape;101;p21"/>
          <p:cNvSpPr txBox="1"/>
          <p:nvPr>
            <p:ph idx="1" type="body"/>
          </p:nvPr>
        </p:nvSpPr>
        <p:spPr>
          <a:xfrm>
            <a:off x="3575050" y="204788"/>
            <a:ext cx="5111700" cy="43899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2" name="Google Shape;102;p21"/>
          <p:cNvSpPr txBox="1"/>
          <p:nvPr>
            <p:ph idx="2" type="body"/>
          </p:nvPr>
        </p:nvSpPr>
        <p:spPr>
          <a:xfrm>
            <a:off x="457200" y="1076325"/>
            <a:ext cx="3008400" cy="35184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103" name="Google Shape;103;p21"/>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4" name="Google Shape;104;p21"/>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5" name="Google Shape;105;p2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06" name="Shape 106"/>
        <p:cNvGrpSpPr/>
        <p:nvPr/>
      </p:nvGrpSpPr>
      <p:grpSpPr>
        <a:xfrm>
          <a:off x="0" y="0"/>
          <a:ext cx="0" cy="0"/>
          <a:chOff x="0" y="0"/>
          <a:chExt cx="0" cy="0"/>
        </a:xfrm>
      </p:grpSpPr>
      <p:sp>
        <p:nvSpPr>
          <p:cNvPr id="107" name="Google Shape;107;p22"/>
          <p:cNvSpPr txBox="1"/>
          <p:nvPr>
            <p:ph type="title"/>
          </p:nvPr>
        </p:nvSpPr>
        <p:spPr>
          <a:xfrm>
            <a:off x="1792288" y="3600450"/>
            <a:ext cx="5486400" cy="4251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chemeClr val="dk1"/>
              </a:buClr>
              <a:buSzPts val="1400"/>
              <a:buFont typeface="Calibri"/>
              <a:buNone/>
              <a:defRPr b="1" i="0" sz="2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08" name="Google Shape;108;p22"/>
          <p:cNvSpPr/>
          <p:nvPr>
            <p:ph idx="2" type="pic"/>
          </p:nvPr>
        </p:nvSpPr>
        <p:spPr>
          <a:xfrm>
            <a:off x="1792288" y="459581"/>
            <a:ext cx="5486400" cy="30861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109" name="Google Shape;109;p22"/>
          <p:cNvSpPr txBox="1"/>
          <p:nvPr>
            <p:ph idx="1" type="body"/>
          </p:nvPr>
        </p:nvSpPr>
        <p:spPr>
          <a:xfrm>
            <a:off x="1792288" y="4025503"/>
            <a:ext cx="5486400" cy="6036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110" name="Google Shape;110;p2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1" name="Google Shape;111;p2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2" name="Google Shape;112;p2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13" name="Shape 113"/>
        <p:cNvGrpSpPr/>
        <p:nvPr/>
      </p:nvGrpSpPr>
      <p:grpSpPr>
        <a:xfrm>
          <a:off x="0" y="0"/>
          <a:ext cx="0" cy="0"/>
          <a:chOff x="0" y="0"/>
          <a:chExt cx="0" cy="0"/>
        </a:xfrm>
      </p:grpSpPr>
      <p:sp>
        <p:nvSpPr>
          <p:cNvPr id="114" name="Google Shape;114;p23"/>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15" name="Google Shape;115;p23"/>
          <p:cNvSpPr txBox="1"/>
          <p:nvPr>
            <p:ph idx="1" type="body"/>
          </p:nvPr>
        </p:nvSpPr>
        <p:spPr>
          <a:xfrm rot="5400000">
            <a:off x="2874750" y="-1217400"/>
            <a:ext cx="3394500"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6" name="Google Shape;116;p2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7" name="Google Shape;117;p2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8" name="Google Shape;118;p2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rot="5400000">
            <a:off x="5463750" y="1371628"/>
            <a:ext cx="4388700"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21" name="Google Shape;121;p24"/>
          <p:cNvSpPr txBox="1"/>
          <p:nvPr>
            <p:ph idx="1" type="body"/>
          </p:nvPr>
        </p:nvSpPr>
        <p:spPr>
          <a:xfrm rot="5400000">
            <a:off x="1272750" y="-609572"/>
            <a:ext cx="4388700"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2" name="Google Shape;122;p24"/>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3" name="Google Shape;123;p24"/>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4" name="Google Shape;124;p2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859B">
                <a:alpha val="5882"/>
              </a:srgbClr>
            </a:gs>
            <a:gs pos="50000">
              <a:srgbClr val="31859B">
                <a:alpha val="5882"/>
              </a:srgbClr>
            </a:gs>
            <a:gs pos="100000">
              <a:schemeClr val="lt1"/>
            </a:gs>
          </a:gsLst>
          <a:lin ang="16200000" scaled="0"/>
        </a:gra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52" name="Google Shape;52;p13"/>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20.png"/><Relationship Id="rId5" Type="http://schemas.openxmlformats.org/officeDocument/2006/relationships/image" Target="../media/image12.png"/><Relationship Id="rId6"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28.png"/><Relationship Id="rId5"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34.png"/><Relationship Id="rId4" Type="http://schemas.openxmlformats.org/officeDocument/2006/relationships/image" Target="../media/image26.png"/><Relationship Id="rId5"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29.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25.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33.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p25"/>
          <p:cNvPicPr preferRelativeResize="0"/>
          <p:nvPr/>
        </p:nvPicPr>
        <p:blipFill rotWithShape="1">
          <a:blip r:embed="rId3">
            <a:alphaModFix/>
          </a:blip>
          <a:srcRect b="0" l="0" r="0" t="0"/>
          <a:stretch/>
        </p:blipFill>
        <p:spPr>
          <a:xfrm>
            <a:off x="3" y="1"/>
            <a:ext cx="9144000" cy="1848900"/>
          </a:xfrm>
          <a:prstGeom prst="rect">
            <a:avLst/>
          </a:prstGeom>
          <a:noFill/>
          <a:ln>
            <a:noFill/>
          </a:ln>
        </p:spPr>
      </p:pic>
      <p:sp>
        <p:nvSpPr>
          <p:cNvPr id="131" name="Google Shape;131;p25"/>
          <p:cNvSpPr/>
          <p:nvPr/>
        </p:nvSpPr>
        <p:spPr>
          <a:xfrm>
            <a:off x="0" y="1761660"/>
            <a:ext cx="9144000" cy="3381900"/>
          </a:xfrm>
          <a:prstGeom prst="rect">
            <a:avLst/>
          </a:prstGeom>
          <a:solidFill>
            <a:srgbClr val="25525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32" name="Google Shape;132;p25"/>
          <p:cNvSpPr/>
          <p:nvPr/>
        </p:nvSpPr>
        <p:spPr>
          <a:xfrm>
            <a:off x="0" y="2895787"/>
            <a:ext cx="9144000" cy="378000"/>
          </a:xfrm>
          <a:prstGeom prst="rect">
            <a:avLst/>
          </a:prstGeom>
          <a:gradFill>
            <a:gsLst>
              <a:gs pos="0">
                <a:srgbClr val="000000">
                  <a:alpha val="34901"/>
                </a:srgbClr>
              </a:gs>
              <a:gs pos="21000">
                <a:srgbClr val="000000">
                  <a:alpha val="18823"/>
                </a:srgbClr>
              </a:gs>
              <a:gs pos="52000">
                <a:srgbClr val="000000">
                  <a:alpha val="0"/>
                </a:srgbClr>
              </a:gs>
              <a:gs pos="100000">
                <a:srgbClr val="000000">
                  <a:alpha val="0"/>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33" name="Google Shape;133;p25"/>
          <p:cNvSpPr/>
          <p:nvPr/>
        </p:nvSpPr>
        <p:spPr>
          <a:xfrm>
            <a:off x="0" y="1761661"/>
            <a:ext cx="9144000" cy="1026000"/>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34" name="Google Shape;134;p25"/>
          <p:cNvSpPr txBox="1"/>
          <p:nvPr/>
        </p:nvSpPr>
        <p:spPr>
          <a:xfrm>
            <a:off x="359533" y="3113821"/>
            <a:ext cx="8424900" cy="1315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 sz="5400" u="none" cap="none" strike="noStrike">
                <a:solidFill>
                  <a:schemeClr val="lt1"/>
                </a:solidFill>
                <a:latin typeface="Arial"/>
                <a:ea typeface="Arial"/>
                <a:cs typeface="Arial"/>
                <a:sym typeface="Arial"/>
              </a:rPr>
              <a:t>Employee Self Service</a:t>
            </a:r>
            <a:endParaRPr/>
          </a:p>
          <a:p>
            <a:pPr indent="0" lvl="0" marL="0" marR="0" rtl="0" algn="ctr">
              <a:spcBef>
                <a:spcPts val="0"/>
              </a:spcBef>
              <a:spcAft>
                <a:spcPts val="0"/>
              </a:spcAft>
              <a:buNone/>
            </a:pPr>
            <a:r>
              <a:rPr b="1" i="0" lang="en" sz="4400" u="none" cap="none" strike="noStrike">
                <a:solidFill>
                  <a:schemeClr val="lt1"/>
                </a:solidFill>
                <a:latin typeface="Arial"/>
                <a:ea typeface="Arial"/>
                <a:cs typeface="Arial"/>
                <a:sym typeface="Arial"/>
              </a:rPr>
              <a:t>Lite</a:t>
            </a:r>
            <a:endParaRPr/>
          </a:p>
          <a:p>
            <a:pPr indent="0" lvl="0" marL="0" marR="0" rtl="0" algn="ctr">
              <a:spcBef>
                <a:spcPts val="0"/>
              </a:spcBef>
              <a:spcAft>
                <a:spcPts val="0"/>
              </a:spcAft>
              <a:buNone/>
            </a:pPr>
            <a:r>
              <a:rPr b="1" i="0" lang="en" sz="1000" u="none" cap="none" strike="noStrike">
                <a:solidFill>
                  <a:schemeClr val="lt1"/>
                </a:solidFill>
                <a:latin typeface="Arial"/>
                <a:ea typeface="Arial"/>
                <a:cs typeface="Arial"/>
                <a:sym typeface="Arial"/>
              </a:rPr>
              <a:t>Version 2.15.0</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6"/>
          <p:cNvSpPr/>
          <p:nvPr/>
        </p:nvSpPr>
        <p:spPr>
          <a:xfrm>
            <a:off x="0" y="20111"/>
            <a:ext cx="9144000" cy="681600"/>
          </a:xfrm>
          <a:prstGeom prst="rect">
            <a:avLst/>
          </a:prstGeom>
          <a:solidFill>
            <a:srgbClr val="3CA2B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4000" u="none" cap="none" strike="noStrike">
                <a:solidFill>
                  <a:srgbClr val="FFFFFF"/>
                </a:solidFill>
                <a:latin typeface="Calibri"/>
                <a:ea typeface="Calibri"/>
                <a:cs typeface="Calibri"/>
                <a:sym typeface="Calibri"/>
              </a:rPr>
              <a:t>Employee Self Service</a:t>
            </a:r>
            <a:endParaRPr b="1" i="1" sz="4000" u="none" cap="none" strike="noStrike">
              <a:solidFill>
                <a:srgbClr val="FFFFFF"/>
              </a:solidFill>
              <a:latin typeface="Calibri"/>
              <a:ea typeface="Calibri"/>
              <a:cs typeface="Calibri"/>
              <a:sym typeface="Calibri"/>
            </a:endParaRPr>
          </a:p>
        </p:txBody>
      </p:sp>
      <p:sp>
        <p:nvSpPr>
          <p:cNvPr id="140" name="Google Shape;140;p26"/>
          <p:cNvSpPr txBox="1"/>
          <p:nvPr/>
        </p:nvSpPr>
        <p:spPr>
          <a:xfrm>
            <a:off x="377280" y="1383618"/>
            <a:ext cx="8466900" cy="1662000"/>
          </a:xfrm>
          <a:prstGeom prst="rect">
            <a:avLst/>
          </a:prstGeom>
          <a:noFill/>
          <a:ln>
            <a:noFill/>
          </a:ln>
        </p:spPr>
        <p:txBody>
          <a:bodyPr anchorCtr="0" anchor="t" bIns="45700" lIns="91425" spcFirstLastPara="1" rIns="91425" wrap="square" tIns="45700">
            <a:noAutofit/>
          </a:bodyPr>
          <a:lstStyle/>
          <a:p>
            <a:pPr indent="-457200" lvl="0" marL="457200" marR="0" rtl="0" algn="l">
              <a:spcBef>
                <a:spcPts val="0"/>
              </a:spcBef>
              <a:spcAft>
                <a:spcPts val="0"/>
              </a:spcAft>
              <a:buClr>
                <a:srgbClr val="0070C0"/>
              </a:buClr>
              <a:buSzPts val="2400"/>
              <a:buFont typeface="Noto Sans Symbols"/>
              <a:buChar char="▪"/>
            </a:pPr>
            <a:r>
              <a:rPr b="0" i="0" lang="en" sz="2400" u="none" cap="none" strike="noStrike">
                <a:solidFill>
                  <a:srgbClr val="0070C0"/>
                </a:solidFill>
                <a:latin typeface="Calibri"/>
                <a:ea typeface="Calibri"/>
                <a:cs typeface="Calibri"/>
                <a:sym typeface="Calibri"/>
              </a:rPr>
              <a:t>access from any computer.</a:t>
            </a:r>
            <a:endParaRPr/>
          </a:p>
          <a:p>
            <a:pPr indent="-368300" lvl="0" marL="457200" marR="0" rtl="0" algn="l">
              <a:spcBef>
                <a:spcPts val="0"/>
              </a:spcBef>
              <a:spcAft>
                <a:spcPts val="0"/>
              </a:spcAft>
              <a:buClr>
                <a:schemeClr val="dk1"/>
              </a:buClr>
              <a:buSzPts val="1400"/>
              <a:buFont typeface="Noto Sans Symbols"/>
              <a:buNone/>
            </a:pPr>
            <a:r>
              <a:t/>
            </a:r>
            <a:endParaRPr b="0" i="0" sz="1400" u="none" cap="none" strike="noStrike">
              <a:solidFill>
                <a:srgbClr val="0070C0"/>
              </a:solidFill>
              <a:latin typeface="Calibri"/>
              <a:ea typeface="Calibri"/>
              <a:cs typeface="Calibri"/>
              <a:sym typeface="Calibri"/>
            </a:endParaRPr>
          </a:p>
          <a:p>
            <a:pPr indent="-457200" lvl="0" marL="457200" marR="0" rtl="0" algn="l">
              <a:spcBef>
                <a:spcPts val="0"/>
              </a:spcBef>
              <a:spcAft>
                <a:spcPts val="0"/>
              </a:spcAft>
              <a:buClr>
                <a:srgbClr val="0070C0"/>
              </a:buClr>
              <a:buSzPts val="2400"/>
              <a:buFont typeface="Noto Sans Symbols"/>
              <a:buChar char="▪"/>
            </a:pPr>
            <a:r>
              <a:rPr b="0" i="0" lang="en" sz="2400" u="none" cap="none" strike="noStrike">
                <a:solidFill>
                  <a:srgbClr val="0070C0"/>
                </a:solidFill>
                <a:latin typeface="Calibri"/>
                <a:ea typeface="Calibri"/>
                <a:cs typeface="Calibri"/>
                <a:sym typeface="Calibri"/>
              </a:rPr>
              <a:t>view their earnings summary and check history.</a:t>
            </a:r>
            <a:endParaRPr/>
          </a:p>
          <a:p>
            <a:pPr indent="-368300" lvl="0" marL="457200" marR="0" rtl="0" algn="l">
              <a:spcBef>
                <a:spcPts val="0"/>
              </a:spcBef>
              <a:spcAft>
                <a:spcPts val="0"/>
              </a:spcAft>
              <a:buClr>
                <a:schemeClr val="dk1"/>
              </a:buClr>
              <a:buSzPts val="1400"/>
              <a:buFont typeface="Noto Sans Symbols"/>
              <a:buNone/>
            </a:pPr>
            <a:r>
              <a:t/>
            </a:r>
            <a:endParaRPr b="0" i="0" sz="1400" u="none" cap="none" strike="noStrike">
              <a:solidFill>
                <a:srgbClr val="0070C0"/>
              </a:solidFill>
              <a:latin typeface="Calibri"/>
              <a:ea typeface="Calibri"/>
              <a:cs typeface="Calibri"/>
              <a:sym typeface="Calibri"/>
            </a:endParaRPr>
          </a:p>
          <a:p>
            <a:pPr indent="-457200" lvl="0" marL="457200" marR="0" rtl="0" algn="l">
              <a:spcBef>
                <a:spcPts val="0"/>
              </a:spcBef>
              <a:spcAft>
                <a:spcPts val="0"/>
              </a:spcAft>
              <a:buClr>
                <a:srgbClr val="0070C0"/>
              </a:buClr>
              <a:buSzPts val="2400"/>
              <a:buFont typeface="Noto Sans Symbols"/>
              <a:buChar char="▪"/>
            </a:pPr>
            <a:r>
              <a:rPr b="0" i="0" lang="en" sz="2400" u="none" cap="none" strike="noStrike">
                <a:solidFill>
                  <a:srgbClr val="0070C0"/>
                </a:solidFill>
                <a:latin typeface="Calibri"/>
                <a:ea typeface="Calibri"/>
                <a:cs typeface="Calibri"/>
                <a:sym typeface="Calibri"/>
              </a:rPr>
              <a:t>print past check information.</a:t>
            </a:r>
            <a:endParaRPr/>
          </a:p>
          <a:p>
            <a:pPr indent="-368300" lvl="0" marL="457200" marR="0" rtl="0" algn="l">
              <a:spcBef>
                <a:spcPts val="0"/>
              </a:spcBef>
              <a:spcAft>
                <a:spcPts val="0"/>
              </a:spcAft>
              <a:buClr>
                <a:schemeClr val="dk1"/>
              </a:buClr>
              <a:buSzPts val="1400"/>
              <a:buFont typeface="Noto Sans Symbols"/>
              <a:buNone/>
            </a:pPr>
            <a:r>
              <a:t/>
            </a:r>
            <a:endParaRPr b="0" i="0" sz="1400" u="none" cap="none" strike="noStrike">
              <a:solidFill>
                <a:srgbClr val="0070C0"/>
              </a:solidFill>
              <a:latin typeface="Calibri"/>
              <a:ea typeface="Calibri"/>
              <a:cs typeface="Calibri"/>
              <a:sym typeface="Calibri"/>
            </a:endParaRPr>
          </a:p>
          <a:p>
            <a:pPr indent="-457200" lvl="0" marL="457200" marR="0" rtl="0" algn="l">
              <a:spcBef>
                <a:spcPts val="0"/>
              </a:spcBef>
              <a:spcAft>
                <a:spcPts val="0"/>
              </a:spcAft>
              <a:buClr>
                <a:srgbClr val="0070C0"/>
              </a:buClr>
              <a:buSzPts val="2400"/>
              <a:buFont typeface="Noto Sans Symbols"/>
              <a:buChar char="▪"/>
            </a:pPr>
            <a:r>
              <a:rPr b="0" i="0" lang="en" sz="2400" u="none" cap="none" strike="noStrike">
                <a:solidFill>
                  <a:srgbClr val="0070C0"/>
                </a:solidFill>
                <a:latin typeface="Calibri"/>
                <a:ea typeface="Calibri"/>
                <a:cs typeface="Calibri"/>
                <a:sym typeface="Calibri"/>
              </a:rPr>
              <a:t>print W2s for past years.</a:t>
            </a:r>
            <a:endParaRPr b="0" i="0" sz="2400" u="none" cap="none" strike="noStrike">
              <a:solidFill>
                <a:schemeClr val="dk1"/>
              </a:solidFill>
              <a:latin typeface="Calibri"/>
              <a:ea typeface="Calibri"/>
              <a:cs typeface="Calibri"/>
              <a:sym typeface="Calibri"/>
            </a:endParaRPr>
          </a:p>
        </p:txBody>
      </p:sp>
      <p:sp>
        <p:nvSpPr>
          <p:cNvPr id="141" name="Google Shape;141;p26"/>
          <p:cNvSpPr txBox="1"/>
          <p:nvPr/>
        </p:nvSpPr>
        <p:spPr>
          <a:xfrm>
            <a:off x="107504" y="696818"/>
            <a:ext cx="4503300" cy="392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2800" u="none" cap="none" strike="noStrike">
                <a:solidFill>
                  <a:srgbClr val="0070C0"/>
                </a:solidFill>
                <a:latin typeface="Calibri"/>
                <a:ea typeface="Calibri"/>
                <a:cs typeface="Calibri"/>
                <a:sym typeface="Calibri"/>
              </a:rPr>
              <a:t>Employees can…</a:t>
            </a:r>
            <a:endParaRPr sz="2800">
              <a:solidFill>
                <a:srgbClr val="0070C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7"/>
          <p:cNvSpPr txBox="1"/>
          <p:nvPr>
            <p:ph type="title"/>
          </p:nvPr>
        </p:nvSpPr>
        <p:spPr>
          <a:xfrm>
            <a:off x="457200" y="627534"/>
            <a:ext cx="8229600" cy="58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0" lang="en" sz="1800" u="none" cap="none" strike="noStrike">
                <a:solidFill>
                  <a:schemeClr val="dk1"/>
                </a:solidFill>
                <a:latin typeface="Calibri"/>
                <a:ea typeface="Calibri"/>
                <a:cs typeface="Calibri"/>
                <a:sym typeface="Calibri"/>
              </a:rPr>
              <a:t>Registration on Log In screen</a:t>
            </a:r>
            <a:endParaRPr b="0" i="0" sz="1800" u="none" cap="none" strike="noStrike">
              <a:solidFill>
                <a:schemeClr val="dk1"/>
              </a:solidFill>
              <a:latin typeface="Calibri"/>
              <a:ea typeface="Calibri"/>
              <a:cs typeface="Calibri"/>
              <a:sym typeface="Calibri"/>
            </a:endParaRPr>
          </a:p>
        </p:txBody>
      </p:sp>
      <p:sp>
        <p:nvSpPr>
          <p:cNvPr id="147" name="Google Shape;147;p27"/>
          <p:cNvSpPr/>
          <p:nvPr/>
        </p:nvSpPr>
        <p:spPr>
          <a:xfrm>
            <a:off x="0" y="20111"/>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4000">
                <a:solidFill>
                  <a:srgbClr val="FFFFFF"/>
                </a:solidFill>
                <a:latin typeface="Calibri"/>
                <a:ea typeface="Calibri"/>
                <a:cs typeface="Calibri"/>
                <a:sym typeface="Calibri"/>
              </a:rPr>
              <a:t>Employee Self Service – Register</a:t>
            </a:r>
            <a:endParaRPr b="1" i="1" sz="4000">
              <a:solidFill>
                <a:srgbClr val="FFFFFF"/>
              </a:solidFill>
              <a:latin typeface="Calibri"/>
              <a:ea typeface="Calibri"/>
              <a:cs typeface="Calibri"/>
              <a:sym typeface="Calibri"/>
            </a:endParaRPr>
          </a:p>
        </p:txBody>
      </p:sp>
      <p:sp>
        <p:nvSpPr>
          <p:cNvPr id="148" name="Google Shape;148;p27"/>
          <p:cNvSpPr txBox="1"/>
          <p:nvPr/>
        </p:nvSpPr>
        <p:spPr>
          <a:xfrm>
            <a:off x="1739832" y="4191930"/>
            <a:ext cx="5544600" cy="392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1400">
                <a:solidFill>
                  <a:srgbClr val="0070C0"/>
                </a:solidFill>
                <a:latin typeface="Calibri"/>
                <a:ea typeface="Calibri"/>
                <a:cs typeface="Calibri"/>
                <a:sym typeface="Calibri"/>
              </a:rPr>
              <a:t>NOTE:  Internet Explorer version 9 and below are not supported in ESS.  The Internet Explorer browser must be version 10 or above.   </a:t>
            </a:r>
            <a:endParaRPr b="1" sz="1400">
              <a:solidFill>
                <a:srgbClr val="0070C0"/>
              </a:solidFill>
              <a:latin typeface="Calibri"/>
              <a:ea typeface="Calibri"/>
              <a:cs typeface="Calibri"/>
              <a:sym typeface="Calibri"/>
            </a:endParaRPr>
          </a:p>
        </p:txBody>
      </p:sp>
      <p:sp>
        <p:nvSpPr>
          <p:cNvPr id="149" name="Google Shape;149;p27"/>
          <p:cNvSpPr/>
          <p:nvPr/>
        </p:nvSpPr>
        <p:spPr>
          <a:xfrm>
            <a:off x="1403648" y="1317729"/>
            <a:ext cx="1008000" cy="76500"/>
          </a:xfrm>
          <a:prstGeom prst="rect">
            <a:avLst/>
          </a:prstGeom>
          <a:solidFill>
            <a:srgbClr val="F0F8FA"/>
          </a:solidFill>
          <a:ln cap="flat" cmpd="sng" w="25400">
            <a:solidFill>
              <a:srgbClr val="F7F7F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50" name="Google Shape;150;p27"/>
          <p:cNvPicPr preferRelativeResize="0"/>
          <p:nvPr/>
        </p:nvPicPr>
        <p:blipFill rotWithShape="1">
          <a:blip r:embed="rId3">
            <a:alphaModFix/>
          </a:blip>
          <a:srcRect b="0" l="0" r="0" t="0"/>
          <a:stretch/>
        </p:blipFill>
        <p:spPr>
          <a:xfrm>
            <a:off x="683568" y="1206255"/>
            <a:ext cx="7848900" cy="2293200"/>
          </a:xfrm>
          <a:prstGeom prst="rect">
            <a:avLst/>
          </a:prstGeom>
          <a:noFill/>
          <a:ln>
            <a:noFill/>
          </a:ln>
        </p:spPr>
      </p:pic>
      <p:sp>
        <p:nvSpPr>
          <p:cNvPr id="151" name="Google Shape;151;p27"/>
          <p:cNvSpPr txBox="1"/>
          <p:nvPr/>
        </p:nvSpPr>
        <p:spPr>
          <a:xfrm>
            <a:off x="1235598" y="2004236"/>
            <a:ext cx="4320600" cy="253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600">
                <a:solidFill>
                  <a:srgbClr val="0070C0"/>
                </a:solidFill>
                <a:latin typeface="Calibri"/>
                <a:ea typeface="Calibri"/>
                <a:cs typeface="Calibri"/>
                <a:sym typeface="Calibri"/>
              </a:rPr>
              <a:t>Enter Web Address for ESS into your browser.</a:t>
            </a:r>
            <a:endParaRPr sz="1600">
              <a:solidFill>
                <a:srgbClr val="0070C0"/>
              </a:solidFill>
              <a:latin typeface="Calibri"/>
              <a:ea typeface="Calibri"/>
              <a:cs typeface="Calibri"/>
              <a:sym typeface="Calibri"/>
            </a:endParaRPr>
          </a:p>
        </p:txBody>
      </p:sp>
      <p:sp>
        <p:nvSpPr>
          <p:cNvPr id="152" name="Google Shape;152;p27"/>
          <p:cNvSpPr/>
          <p:nvPr/>
        </p:nvSpPr>
        <p:spPr>
          <a:xfrm rot="-5400000">
            <a:off x="2353616" y="1747339"/>
            <a:ext cx="426600" cy="99600"/>
          </a:xfrm>
          <a:prstGeom prst="rightArrow">
            <a:avLst>
              <a:gd fmla="val 80591" name="adj1"/>
              <a:gd fmla="val 50000" name="adj2"/>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3" name="Google Shape;153;p27"/>
          <p:cNvSpPr txBox="1"/>
          <p:nvPr/>
        </p:nvSpPr>
        <p:spPr>
          <a:xfrm>
            <a:off x="5736192" y="2631107"/>
            <a:ext cx="3096300" cy="623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600">
                <a:solidFill>
                  <a:srgbClr val="0070C0"/>
                </a:solidFill>
                <a:latin typeface="Calibri"/>
                <a:ea typeface="Calibri"/>
                <a:cs typeface="Calibri"/>
                <a:sym typeface="Calibri"/>
              </a:rPr>
              <a:t>Everyone must register as a user for ESS using their social security number and employee number.  </a:t>
            </a:r>
            <a:endParaRPr sz="1600">
              <a:solidFill>
                <a:srgbClr val="0070C0"/>
              </a:solidFill>
              <a:latin typeface="Calibri"/>
              <a:ea typeface="Calibri"/>
              <a:cs typeface="Calibri"/>
              <a:sym typeface="Calibri"/>
            </a:endParaRPr>
          </a:p>
        </p:txBody>
      </p:sp>
      <p:sp>
        <p:nvSpPr>
          <p:cNvPr id="154" name="Google Shape;154;p27"/>
          <p:cNvSpPr/>
          <p:nvPr/>
        </p:nvSpPr>
        <p:spPr>
          <a:xfrm rot="-5400000">
            <a:off x="7315729" y="2181407"/>
            <a:ext cx="707400" cy="192000"/>
          </a:xfrm>
          <a:prstGeom prst="rightArrow">
            <a:avLst>
              <a:gd fmla="val 50000" name="adj1"/>
              <a:gd fmla="val 50000" name="adj2"/>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8"/>
          <p:cNvSpPr txBox="1"/>
          <p:nvPr>
            <p:ph type="title"/>
          </p:nvPr>
        </p:nvSpPr>
        <p:spPr>
          <a:xfrm>
            <a:off x="457200" y="627534"/>
            <a:ext cx="8229600" cy="465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0" lang="en" sz="2000" u="none" cap="none" strike="noStrike">
                <a:solidFill>
                  <a:schemeClr val="dk1"/>
                </a:solidFill>
                <a:latin typeface="Calibri"/>
                <a:ea typeface="Calibri"/>
                <a:cs typeface="Calibri"/>
                <a:sym typeface="Calibri"/>
              </a:rPr>
              <a:t>All employees must create an account in ESS.  </a:t>
            </a:r>
            <a:endParaRPr b="0" i="0" sz="1800" u="none" cap="none" strike="noStrike">
              <a:solidFill>
                <a:schemeClr val="dk1"/>
              </a:solidFill>
              <a:latin typeface="Calibri"/>
              <a:ea typeface="Calibri"/>
              <a:cs typeface="Calibri"/>
              <a:sym typeface="Calibri"/>
            </a:endParaRPr>
          </a:p>
        </p:txBody>
      </p:sp>
      <p:sp>
        <p:nvSpPr>
          <p:cNvPr id="161" name="Google Shape;161;p28"/>
          <p:cNvSpPr/>
          <p:nvPr/>
        </p:nvSpPr>
        <p:spPr>
          <a:xfrm>
            <a:off x="0" y="20111"/>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4000">
                <a:solidFill>
                  <a:srgbClr val="FFFFFF"/>
                </a:solidFill>
                <a:latin typeface="Calibri"/>
                <a:ea typeface="Calibri"/>
                <a:cs typeface="Calibri"/>
                <a:sym typeface="Calibri"/>
              </a:rPr>
              <a:t>Employee Self Service - Register</a:t>
            </a:r>
            <a:endParaRPr b="1" i="1" sz="4000">
              <a:solidFill>
                <a:srgbClr val="FFFFFF"/>
              </a:solidFill>
              <a:latin typeface="Calibri"/>
              <a:ea typeface="Calibri"/>
              <a:cs typeface="Calibri"/>
              <a:sym typeface="Calibri"/>
            </a:endParaRPr>
          </a:p>
        </p:txBody>
      </p:sp>
      <p:sp>
        <p:nvSpPr>
          <p:cNvPr id="162" name="Google Shape;162;p28"/>
          <p:cNvSpPr txBox="1"/>
          <p:nvPr/>
        </p:nvSpPr>
        <p:spPr>
          <a:xfrm>
            <a:off x="5602560" y="1170135"/>
            <a:ext cx="3456300" cy="2239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400">
                <a:solidFill>
                  <a:srgbClr val="0070C0"/>
                </a:solidFill>
                <a:latin typeface="Calibri"/>
                <a:ea typeface="Calibri"/>
                <a:cs typeface="Calibri"/>
                <a:sym typeface="Calibri"/>
              </a:rPr>
              <a:t>Employee chooses their own User Name and Password.  User name should not contain any special characters or spaces.  </a:t>
            </a:r>
            <a:endParaRPr/>
          </a:p>
          <a:p>
            <a:pPr indent="0" lvl="0" marL="0" marR="0" rtl="0" algn="l">
              <a:spcBef>
                <a:spcPts val="0"/>
              </a:spcBef>
              <a:spcAft>
                <a:spcPts val="0"/>
              </a:spcAft>
              <a:buNone/>
            </a:pPr>
            <a:r>
              <a:t/>
            </a:r>
            <a:endParaRPr sz="1600">
              <a:solidFill>
                <a:srgbClr val="0070C0"/>
              </a:solidFill>
              <a:latin typeface="Calibri"/>
              <a:ea typeface="Calibri"/>
              <a:cs typeface="Calibri"/>
              <a:sym typeface="Calibri"/>
            </a:endParaRPr>
          </a:p>
          <a:p>
            <a:pPr indent="0" lvl="0" marL="0" marR="0" rtl="0" algn="l">
              <a:spcBef>
                <a:spcPts val="0"/>
              </a:spcBef>
              <a:spcAft>
                <a:spcPts val="0"/>
              </a:spcAft>
              <a:buNone/>
            </a:pPr>
            <a:r>
              <a:rPr lang="en" sz="1400">
                <a:solidFill>
                  <a:srgbClr val="0070C0"/>
                </a:solidFill>
                <a:latin typeface="Calibri"/>
                <a:ea typeface="Calibri"/>
                <a:cs typeface="Calibri"/>
                <a:sym typeface="Calibri"/>
              </a:rPr>
              <a:t>Social Security Number and Employee Number combination is validated in the payroll system. </a:t>
            </a:r>
            <a:endParaRPr/>
          </a:p>
          <a:p>
            <a:pPr indent="0" lvl="0" marL="0" marR="0" rtl="0" algn="l">
              <a:spcBef>
                <a:spcPts val="0"/>
              </a:spcBef>
              <a:spcAft>
                <a:spcPts val="0"/>
              </a:spcAft>
              <a:buNone/>
            </a:pPr>
            <a:r>
              <a:t/>
            </a:r>
            <a:endParaRPr sz="1400">
              <a:solidFill>
                <a:srgbClr val="0070C0"/>
              </a:solidFill>
              <a:latin typeface="Calibri"/>
              <a:ea typeface="Calibri"/>
              <a:cs typeface="Calibri"/>
              <a:sym typeface="Calibri"/>
            </a:endParaRPr>
          </a:p>
          <a:p>
            <a:pPr indent="0" lvl="0" marL="0" marR="0" rtl="0" algn="l">
              <a:spcBef>
                <a:spcPts val="0"/>
              </a:spcBef>
              <a:spcAft>
                <a:spcPts val="0"/>
              </a:spcAft>
              <a:buNone/>
            </a:pPr>
            <a:r>
              <a:rPr lang="en" sz="1400">
                <a:solidFill>
                  <a:srgbClr val="0070C0"/>
                </a:solidFill>
                <a:latin typeface="Calibri"/>
                <a:ea typeface="Calibri"/>
                <a:cs typeface="Calibri"/>
                <a:sym typeface="Calibri"/>
              </a:rPr>
              <a:t>Email address will be used to send all notifications from ESS.  This does NOT have to be a school district assigned email address.  It may be an employee’s personal email address.</a:t>
            </a:r>
            <a:endParaRPr sz="1400">
              <a:solidFill>
                <a:srgbClr val="0070C0"/>
              </a:solidFill>
              <a:latin typeface="Calibri"/>
              <a:ea typeface="Calibri"/>
              <a:cs typeface="Calibri"/>
              <a:sym typeface="Calibri"/>
            </a:endParaRPr>
          </a:p>
        </p:txBody>
      </p:sp>
      <p:sp>
        <p:nvSpPr>
          <p:cNvPr id="163" name="Google Shape;163;p28"/>
          <p:cNvSpPr/>
          <p:nvPr/>
        </p:nvSpPr>
        <p:spPr>
          <a:xfrm>
            <a:off x="4139952" y="3929274"/>
            <a:ext cx="936000" cy="108000"/>
          </a:xfrm>
          <a:prstGeom prst="rect">
            <a:avLst/>
          </a:prstGeom>
          <a:solidFill>
            <a:srgbClr val="F0F8FA"/>
          </a:solidFill>
          <a:ln cap="flat" cmpd="sng" w="25400">
            <a:solidFill>
              <a:srgbClr val="F7F7F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4" name="Google Shape;164;p28"/>
          <p:cNvSpPr txBox="1"/>
          <p:nvPr/>
        </p:nvSpPr>
        <p:spPr>
          <a:xfrm>
            <a:off x="610344" y="4461960"/>
            <a:ext cx="8424900" cy="623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600">
                <a:solidFill>
                  <a:srgbClr val="0070C0"/>
                </a:solidFill>
                <a:latin typeface="Calibri"/>
                <a:ea typeface="Calibri"/>
                <a:cs typeface="Calibri"/>
                <a:sym typeface="Calibri"/>
              </a:rPr>
              <a:t>An email, with a confirmation link, will be sent to the email address the user provided when creating their account.  User must use the confirmation link in the email to be confirmed as an authorized user for ESS. </a:t>
            </a:r>
            <a:endParaRPr sz="1600">
              <a:solidFill>
                <a:srgbClr val="0070C0"/>
              </a:solidFill>
              <a:latin typeface="Calibri"/>
              <a:ea typeface="Calibri"/>
              <a:cs typeface="Calibri"/>
              <a:sym typeface="Calibri"/>
            </a:endParaRPr>
          </a:p>
        </p:txBody>
      </p:sp>
      <p:pic>
        <p:nvPicPr>
          <p:cNvPr id="165" name="Google Shape;165;p28"/>
          <p:cNvPicPr preferRelativeResize="0"/>
          <p:nvPr/>
        </p:nvPicPr>
        <p:blipFill rotWithShape="1">
          <a:blip r:embed="rId3">
            <a:alphaModFix/>
          </a:blip>
          <a:srcRect b="0" l="0" r="0" t="0"/>
          <a:stretch/>
        </p:blipFill>
        <p:spPr>
          <a:xfrm>
            <a:off x="683569" y="1005576"/>
            <a:ext cx="4824600" cy="3140400"/>
          </a:xfrm>
          <a:prstGeom prst="rect">
            <a:avLst/>
          </a:prstGeom>
          <a:noFill/>
          <a:ln cap="flat" cmpd="sng" w="9525">
            <a:solidFill>
              <a:srgbClr val="3CA2BE"/>
            </a:solidFill>
            <a:prstDash val="solid"/>
            <a:miter lim="800000"/>
            <a:headEnd len="sm" w="sm" type="none"/>
            <a:tailEnd len="sm" w="sm" type="none"/>
          </a:ln>
        </p:spPr>
      </p:pic>
      <p:pic>
        <p:nvPicPr>
          <p:cNvPr id="166" name="Google Shape;166;p28"/>
          <p:cNvPicPr preferRelativeResize="0"/>
          <p:nvPr/>
        </p:nvPicPr>
        <p:blipFill rotWithShape="1">
          <a:blip r:embed="rId4">
            <a:alphaModFix/>
          </a:blip>
          <a:srcRect b="0" l="0" r="0" t="0"/>
          <a:stretch/>
        </p:blipFill>
        <p:spPr>
          <a:xfrm>
            <a:off x="4471782" y="3378388"/>
            <a:ext cx="4584600" cy="1101900"/>
          </a:xfrm>
          <a:prstGeom prst="rect">
            <a:avLst/>
          </a:prstGeom>
          <a:noFill/>
          <a:ln cap="flat" cmpd="sng" w="9525">
            <a:solidFill>
              <a:srgbClr val="3CA2BE"/>
            </a:solidFill>
            <a:prstDash val="solid"/>
            <a:miter lim="800000"/>
            <a:headEnd len="sm" w="sm" type="none"/>
            <a:tailEnd len="sm" w="sm" type="none"/>
          </a:ln>
        </p:spPr>
      </p:pic>
      <p:sp>
        <p:nvSpPr>
          <p:cNvPr id="167" name="Google Shape;167;p28"/>
          <p:cNvSpPr/>
          <p:nvPr/>
        </p:nvSpPr>
        <p:spPr>
          <a:xfrm>
            <a:off x="1547664" y="3983280"/>
            <a:ext cx="2736300" cy="162000"/>
          </a:xfrm>
          <a:prstGeom prst="rightArrow">
            <a:avLst>
              <a:gd fmla="val 50000" name="adj1"/>
              <a:gd fmla="val 50000" name="adj2"/>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9"/>
          <p:cNvSpPr txBox="1"/>
          <p:nvPr>
            <p:ph type="title"/>
          </p:nvPr>
        </p:nvSpPr>
        <p:spPr>
          <a:xfrm>
            <a:off x="457200" y="627534"/>
            <a:ext cx="8229600" cy="58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1" lang="en" sz="1800" u="none" cap="none" strike="noStrike">
                <a:solidFill>
                  <a:schemeClr val="dk1"/>
                </a:solidFill>
                <a:latin typeface="Calibri"/>
                <a:ea typeface="Calibri"/>
                <a:cs typeface="Calibri"/>
                <a:sym typeface="Calibri"/>
              </a:rPr>
              <a:t>Account Help </a:t>
            </a:r>
            <a:r>
              <a:rPr b="0" i="0" lang="en" sz="1800" u="none" cap="none" strike="noStrike">
                <a:solidFill>
                  <a:schemeClr val="dk1"/>
                </a:solidFill>
                <a:latin typeface="Calibri"/>
                <a:ea typeface="Calibri"/>
                <a:cs typeface="Calibri"/>
                <a:sym typeface="Calibri"/>
              </a:rPr>
              <a:t>allows the employee to recover their password.  </a:t>
            </a:r>
            <a:endParaRPr b="0" i="0" sz="1800" u="none" cap="none" strike="noStrike">
              <a:solidFill>
                <a:schemeClr val="dk1"/>
              </a:solidFill>
              <a:latin typeface="Calibri"/>
              <a:ea typeface="Calibri"/>
              <a:cs typeface="Calibri"/>
              <a:sym typeface="Calibri"/>
            </a:endParaRPr>
          </a:p>
        </p:txBody>
      </p:sp>
      <p:sp>
        <p:nvSpPr>
          <p:cNvPr id="173" name="Google Shape;173;p29"/>
          <p:cNvSpPr/>
          <p:nvPr/>
        </p:nvSpPr>
        <p:spPr>
          <a:xfrm>
            <a:off x="0" y="20111"/>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4000">
                <a:solidFill>
                  <a:srgbClr val="FFFFFF"/>
                </a:solidFill>
                <a:latin typeface="Calibri"/>
                <a:ea typeface="Calibri"/>
                <a:cs typeface="Calibri"/>
                <a:sym typeface="Calibri"/>
              </a:rPr>
              <a:t>Employee Self Service – Account Help</a:t>
            </a:r>
            <a:endParaRPr b="1" i="1" sz="4000">
              <a:solidFill>
                <a:srgbClr val="FFFFFF"/>
              </a:solidFill>
              <a:latin typeface="Calibri"/>
              <a:ea typeface="Calibri"/>
              <a:cs typeface="Calibri"/>
              <a:sym typeface="Calibri"/>
            </a:endParaRPr>
          </a:p>
        </p:txBody>
      </p:sp>
      <p:pic>
        <p:nvPicPr>
          <p:cNvPr id="174" name="Google Shape;174;p29"/>
          <p:cNvPicPr preferRelativeResize="0"/>
          <p:nvPr/>
        </p:nvPicPr>
        <p:blipFill rotWithShape="1">
          <a:blip r:embed="rId3">
            <a:alphaModFix/>
          </a:blip>
          <a:srcRect b="0" l="0" r="0" t="0"/>
          <a:stretch/>
        </p:blipFill>
        <p:spPr>
          <a:xfrm>
            <a:off x="204147" y="1081470"/>
            <a:ext cx="6438000" cy="1607100"/>
          </a:xfrm>
          <a:prstGeom prst="rect">
            <a:avLst/>
          </a:prstGeom>
          <a:noFill/>
          <a:ln>
            <a:noFill/>
          </a:ln>
        </p:spPr>
      </p:pic>
      <p:sp>
        <p:nvSpPr>
          <p:cNvPr id="175" name="Google Shape;175;p29"/>
          <p:cNvSpPr/>
          <p:nvPr/>
        </p:nvSpPr>
        <p:spPr>
          <a:xfrm rot="-5400000">
            <a:off x="5288780" y="1289285"/>
            <a:ext cx="222600" cy="216000"/>
          </a:xfrm>
          <a:prstGeom prst="rightArrow">
            <a:avLst>
              <a:gd fmla="val 50000" name="adj1"/>
              <a:gd fmla="val 50000" name="adj2"/>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76" name="Google Shape;176;p29"/>
          <p:cNvPicPr preferRelativeResize="0"/>
          <p:nvPr/>
        </p:nvPicPr>
        <p:blipFill rotWithShape="1">
          <a:blip r:embed="rId4">
            <a:alphaModFix/>
          </a:blip>
          <a:srcRect b="0" l="0" r="0" t="0"/>
          <a:stretch/>
        </p:blipFill>
        <p:spPr>
          <a:xfrm>
            <a:off x="457200" y="3174288"/>
            <a:ext cx="3526800" cy="1245000"/>
          </a:xfrm>
          <a:prstGeom prst="rect">
            <a:avLst/>
          </a:prstGeom>
          <a:noFill/>
          <a:ln cap="flat" cmpd="sng" w="9525">
            <a:solidFill>
              <a:srgbClr val="0000FF"/>
            </a:solidFill>
            <a:prstDash val="solid"/>
            <a:round/>
            <a:headEnd len="sm" w="sm" type="none"/>
            <a:tailEnd len="sm" w="sm" type="none"/>
          </a:ln>
        </p:spPr>
      </p:pic>
      <p:sp>
        <p:nvSpPr>
          <p:cNvPr id="177" name="Google Shape;177;p29"/>
          <p:cNvSpPr txBox="1"/>
          <p:nvPr/>
        </p:nvSpPr>
        <p:spPr>
          <a:xfrm>
            <a:off x="3423112" y="1462974"/>
            <a:ext cx="5496900" cy="1685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400">
                <a:solidFill>
                  <a:srgbClr val="0070C0"/>
                </a:solidFill>
                <a:latin typeface="Calibri"/>
                <a:ea typeface="Calibri"/>
                <a:cs typeface="Calibri"/>
                <a:sym typeface="Calibri"/>
              </a:rPr>
              <a:t>The </a:t>
            </a:r>
            <a:r>
              <a:rPr i="1" lang="en" sz="1400">
                <a:solidFill>
                  <a:srgbClr val="0070C0"/>
                </a:solidFill>
                <a:latin typeface="Calibri"/>
                <a:ea typeface="Calibri"/>
                <a:cs typeface="Calibri"/>
                <a:sym typeface="Calibri"/>
              </a:rPr>
              <a:t>Account Help </a:t>
            </a:r>
            <a:r>
              <a:rPr lang="en" sz="1400">
                <a:solidFill>
                  <a:srgbClr val="0070C0"/>
                </a:solidFill>
                <a:latin typeface="Calibri"/>
                <a:ea typeface="Calibri"/>
                <a:cs typeface="Calibri"/>
                <a:sym typeface="Calibri"/>
              </a:rPr>
              <a:t>allows a registered employee to recover their password with the </a:t>
            </a:r>
            <a:r>
              <a:rPr i="1" lang="en" sz="1400">
                <a:solidFill>
                  <a:srgbClr val="0070C0"/>
                </a:solidFill>
                <a:latin typeface="Calibri"/>
                <a:ea typeface="Calibri"/>
                <a:cs typeface="Calibri"/>
                <a:sym typeface="Calibri"/>
              </a:rPr>
              <a:t>Forgot Password</a:t>
            </a:r>
            <a:r>
              <a:rPr lang="en" sz="1400">
                <a:solidFill>
                  <a:srgbClr val="0070C0"/>
                </a:solidFill>
                <a:latin typeface="Calibri"/>
                <a:ea typeface="Calibri"/>
                <a:cs typeface="Calibri"/>
                <a:sym typeface="Calibri"/>
              </a:rPr>
              <a:t> recovery.  The employee must enter their User Name or Employee Number and press the </a:t>
            </a:r>
            <a:r>
              <a:rPr i="1" lang="en" sz="1400">
                <a:solidFill>
                  <a:srgbClr val="0070C0"/>
                </a:solidFill>
                <a:latin typeface="Calibri"/>
                <a:ea typeface="Calibri"/>
                <a:cs typeface="Calibri"/>
                <a:sym typeface="Calibri"/>
              </a:rPr>
              <a:t>Recover</a:t>
            </a:r>
            <a:r>
              <a:rPr lang="en" sz="1400">
                <a:solidFill>
                  <a:srgbClr val="0070C0"/>
                </a:solidFill>
                <a:latin typeface="Calibri"/>
                <a:ea typeface="Calibri"/>
                <a:cs typeface="Calibri"/>
                <a:sym typeface="Calibri"/>
              </a:rPr>
              <a:t> button.  An email with a ‘reset password’ link will be sent to employee’s ESS email address.  Once the employee clicks on the link in the email, a computer generated password is assigned to their user name.  The employee will receive a message and a email with the new password.  The employee can then login with the new password.  The password can be changed (instructions on page 33).  The </a:t>
            </a:r>
            <a:r>
              <a:rPr i="1" lang="en" sz="1400">
                <a:solidFill>
                  <a:srgbClr val="0070C0"/>
                </a:solidFill>
                <a:latin typeface="Calibri"/>
                <a:ea typeface="Calibri"/>
                <a:cs typeface="Calibri"/>
                <a:sym typeface="Calibri"/>
              </a:rPr>
              <a:t>Forgot Password</a:t>
            </a:r>
            <a:r>
              <a:rPr lang="en" sz="1400">
                <a:solidFill>
                  <a:srgbClr val="0070C0"/>
                </a:solidFill>
                <a:latin typeface="Calibri"/>
                <a:ea typeface="Calibri"/>
                <a:cs typeface="Calibri"/>
                <a:sym typeface="Calibri"/>
              </a:rPr>
              <a:t> will not work if the employee’s account has not been confirmed (see previous screen). </a:t>
            </a:r>
            <a:endParaRPr sz="1400">
              <a:solidFill>
                <a:srgbClr val="0070C0"/>
              </a:solidFill>
              <a:latin typeface="Calibri"/>
              <a:ea typeface="Calibri"/>
              <a:cs typeface="Calibri"/>
              <a:sym typeface="Calibri"/>
            </a:endParaRPr>
          </a:p>
        </p:txBody>
      </p:sp>
      <p:pic>
        <p:nvPicPr>
          <p:cNvPr id="178" name="Google Shape;178;p29"/>
          <p:cNvPicPr preferRelativeResize="0"/>
          <p:nvPr/>
        </p:nvPicPr>
        <p:blipFill rotWithShape="1">
          <a:blip r:embed="rId5">
            <a:alphaModFix/>
          </a:blip>
          <a:srcRect b="0" l="0" r="0" t="0"/>
          <a:stretch/>
        </p:blipFill>
        <p:spPr>
          <a:xfrm>
            <a:off x="4355975" y="3226838"/>
            <a:ext cx="2844600" cy="683400"/>
          </a:xfrm>
          <a:prstGeom prst="rect">
            <a:avLst/>
          </a:prstGeom>
          <a:noFill/>
          <a:ln cap="flat" cmpd="sng" w="9525">
            <a:solidFill>
              <a:srgbClr val="0000FF"/>
            </a:solidFill>
            <a:prstDash val="solid"/>
            <a:round/>
            <a:headEnd len="sm" w="sm" type="none"/>
            <a:tailEnd len="sm" w="sm" type="none"/>
          </a:ln>
        </p:spPr>
      </p:pic>
      <p:pic>
        <p:nvPicPr>
          <p:cNvPr id="179" name="Google Shape;179;p29"/>
          <p:cNvPicPr preferRelativeResize="0"/>
          <p:nvPr/>
        </p:nvPicPr>
        <p:blipFill rotWithShape="1">
          <a:blip r:embed="rId6">
            <a:alphaModFix/>
          </a:blip>
          <a:srcRect b="0" l="0" r="0" t="0"/>
          <a:stretch/>
        </p:blipFill>
        <p:spPr>
          <a:xfrm>
            <a:off x="5148064" y="3783896"/>
            <a:ext cx="3284400" cy="1326300"/>
          </a:xfrm>
          <a:prstGeom prst="rect">
            <a:avLst/>
          </a:prstGeom>
          <a:noFill/>
          <a:ln cap="flat" cmpd="sng" w="9525">
            <a:solidFill>
              <a:srgbClr val="0000FF"/>
            </a:solidFill>
            <a:prstDash val="solid"/>
            <a:round/>
            <a:headEnd len="sm" w="sm" type="none"/>
            <a:tailEnd len="sm" w="sm" type="none"/>
          </a:ln>
        </p:spPr>
      </p:pic>
      <p:sp>
        <p:nvSpPr>
          <p:cNvPr id="180" name="Google Shape;180;p29"/>
          <p:cNvSpPr/>
          <p:nvPr/>
        </p:nvSpPr>
        <p:spPr>
          <a:xfrm rot="10800000">
            <a:off x="2481962" y="1972424"/>
            <a:ext cx="909000" cy="155700"/>
          </a:xfrm>
          <a:prstGeom prst="rightArrow">
            <a:avLst>
              <a:gd fmla="val 50000" name="adj1"/>
              <a:gd fmla="val 50000" name="adj2"/>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1" name="Google Shape;181;p29"/>
          <p:cNvSpPr/>
          <p:nvPr/>
        </p:nvSpPr>
        <p:spPr>
          <a:xfrm rot="5400000">
            <a:off x="375613" y="2816687"/>
            <a:ext cx="471900" cy="190800"/>
          </a:xfrm>
          <a:prstGeom prst="rightArrow">
            <a:avLst>
              <a:gd fmla="val 50000" name="adj1"/>
              <a:gd fmla="val 50000" name="adj2"/>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2" name="Google Shape;182;p29"/>
          <p:cNvSpPr/>
          <p:nvPr/>
        </p:nvSpPr>
        <p:spPr>
          <a:xfrm>
            <a:off x="1502586" y="4194336"/>
            <a:ext cx="2853300" cy="116100"/>
          </a:xfrm>
          <a:prstGeom prst="rightArrow">
            <a:avLst>
              <a:gd fmla="val 50000" name="adj1"/>
              <a:gd fmla="val 50000" name="adj2"/>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3" name="Google Shape;183;p29"/>
          <p:cNvSpPr/>
          <p:nvPr/>
        </p:nvSpPr>
        <p:spPr>
          <a:xfrm>
            <a:off x="706964" y="3839013"/>
            <a:ext cx="795600" cy="184200"/>
          </a:xfrm>
          <a:custGeom>
            <a:rect b="b" l="l" r="r" t="t"/>
            <a:pathLst>
              <a:path extrusionOk="0" h="120000" w="120000">
                <a:moveTo>
                  <a:pt x="0" y="0"/>
                </a:moveTo>
                <a:lnTo>
                  <a:pt x="120000" y="0"/>
                </a:lnTo>
                <a:lnTo>
                  <a:pt x="120000" y="120000"/>
                </a:lnTo>
                <a:lnTo>
                  <a:pt x="0" y="1200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4" name="Google Shape;184;p29"/>
          <p:cNvSpPr/>
          <p:nvPr/>
        </p:nvSpPr>
        <p:spPr>
          <a:xfrm>
            <a:off x="5284047" y="4298966"/>
            <a:ext cx="795600" cy="184200"/>
          </a:xfrm>
          <a:custGeom>
            <a:rect b="b" l="l" r="r" t="t"/>
            <a:pathLst>
              <a:path extrusionOk="0" h="120000" w="120000">
                <a:moveTo>
                  <a:pt x="0" y="0"/>
                </a:moveTo>
                <a:lnTo>
                  <a:pt x="120000" y="0"/>
                </a:lnTo>
                <a:lnTo>
                  <a:pt x="120000" y="120000"/>
                </a:lnTo>
                <a:lnTo>
                  <a:pt x="0" y="1200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0"/>
          <p:cNvSpPr txBox="1"/>
          <p:nvPr>
            <p:ph type="title"/>
          </p:nvPr>
        </p:nvSpPr>
        <p:spPr>
          <a:xfrm>
            <a:off x="457200" y="543972"/>
            <a:ext cx="8229600" cy="58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1" lang="en" sz="1800" u="none" cap="none" strike="noStrike">
                <a:solidFill>
                  <a:schemeClr val="dk1"/>
                </a:solidFill>
                <a:latin typeface="Calibri"/>
                <a:ea typeface="Calibri"/>
                <a:cs typeface="Calibri"/>
                <a:sym typeface="Calibri"/>
              </a:rPr>
              <a:t>Account Help </a:t>
            </a:r>
            <a:r>
              <a:rPr b="0" i="0" lang="en" sz="1800" u="none" cap="none" strike="noStrike">
                <a:solidFill>
                  <a:schemeClr val="dk1"/>
                </a:solidFill>
                <a:latin typeface="Calibri"/>
                <a:ea typeface="Calibri"/>
                <a:cs typeface="Calibri"/>
                <a:sym typeface="Calibri"/>
              </a:rPr>
              <a:t>allows the employee to recover their user name.  </a:t>
            </a:r>
            <a:endParaRPr b="0" i="0" sz="1800" u="none" cap="none" strike="noStrike">
              <a:solidFill>
                <a:schemeClr val="dk1"/>
              </a:solidFill>
              <a:latin typeface="Calibri"/>
              <a:ea typeface="Calibri"/>
              <a:cs typeface="Calibri"/>
              <a:sym typeface="Calibri"/>
            </a:endParaRPr>
          </a:p>
        </p:txBody>
      </p:sp>
      <p:sp>
        <p:nvSpPr>
          <p:cNvPr id="190" name="Google Shape;190;p30"/>
          <p:cNvSpPr/>
          <p:nvPr/>
        </p:nvSpPr>
        <p:spPr>
          <a:xfrm>
            <a:off x="0" y="20111"/>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4000">
                <a:solidFill>
                  <a:srgbClr val="FFFFFF"/>
                </a:solidFill>
                <a:latin typeface="Calibri"/>
                <a:ea typeface="Calibri"/>
                <a:cs typeface="Calibri"/>
                <a:sym typeface="Calibri"/>
              </a:rPr>
              <a:t>Employee Self Service – Account Help</a:t>
            </a:r>
            <a:endParaRPr b="1" i="1" sz="4000">
              <a:solidFill>
                <a:srgbClr val="FFFFFF"/>
              </a:solidFill>
              <a:latin typeface="Calibri"/>
              <a:ea typeface="Calibri"/>
              <a:cs typeface="Calibri"/>
              <a:sym typeface="Calibri"/>
            </a:endParaRPr>
          </a:p>
        </p:txBody>
      </p:sp>
      <p:pic>
        <p:nvPicPr>
          <p:cNvPr id="191" name="Google Shape;191;p30"/>
          <p:cNvPicPr preferRelativeResize="0"/>
          <p:nvPr/>
        </p:nvPicPr>
        <p:blipFill rotWithShape="1">
          <a:blip r:embed="rId3">
            <a:alphaModFix/>
          </a:blip>
          <a:srcRect b="0" l="0" r="0" t="0"/>
          <a:stretch/>
        </p:blipFill>
        <p:spPr>
          <a:xfrm>
            <a:off x="924983" y="1069139"/>
            <a:ext cx="6438000" cy="1607100"/>
          </a:xfrm>
          <a:prstGeom prst="rect">
            <a:avLst/>
          </a:prstGeom>
          <a:noFill/>
          <a:ln>
            <a:noFill/>
          </a:ln>
        </p:spPr>
      </p:pic>
      <p:sp>
        <p:nvSpPr>
          <p:cNvPr id="192" name="Google Shape;192;p30"/>
          <p:cNvSpPr/>
          <p:nvPr/>
        </p:nvSpPr>
        <p:spPr>
          <a:xfrm rot="-5400000">
            <a:off x="6008861" y="1299468"/>
            <a:ext cx="222600" cy="216000"/>
          </a:xfrm>
          <a:prstGeom prst="rightArrow">
            <a:avLst>
              <a:gd fmla="val 50000" name="adj1"/>
              <a:gd fmla="val 50000" name="adj2"/>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3" name="Google Shape;193;p30"/>
          <p:cNvSpPr/>
          <p:nvPr/>
        </p:nvSpPr>
        <p:spPr>
          <a:xfrm>
            <a:off x="1114879" y="1455104"/>
            <a:ext cx="3171600" cy="1194900"/>
          </a:xfrm>
          <a:custGeom>
            <a:rect b="b" l="l" r="r" t="t"/>
            <a:pathLst>
              <a:path extrusionOk="0" h="120000" w="120000">
                <a:moveTo>
                  <a:pt x="0" y="0"/>
                </a:moveTo>
                <a:lnTo>
                  <a:pt x="120000" y="0"/>
                </a:lnTo>
                <a:lnTo>
                  <a:pt x="120000" y="120000"/>
                </a:lnTo>
                <a:lnTo>
                  <a:pt x="0" y="1200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94" name="Google Shape;194;p30"/>
          <p:cNvPicPr preferRelativeResize="0"/>
          <p:nvPr/>
        </p:nvPicPr>
        <p:blipFill rotWithShape="1">
          <a:blip r:embed="rId4">
            <a:alphaModFix/>
          </a:blip>
          <a:srcRect b="0" l="0" r="0" t="0"/>
          <a:stretch/>
        </p:blipFill>
        <p:spPr>
          <a:xfrm>
            <a:off x="862594" y="1365338"/>
            <a:ext cx="3195300" cy="1190700"/>
          </a:xfrm>
          <a:prstGeom prst="rect">
            <a:avLst/>
          </a:prstGeom>
          <a:noFill/>
          <a:ln>
            <a:noFill/>
          </a:ln>
        </p:spPr>
      </p:pic>
      <p:sp>
        <p:nvSpPr>
          <p:cNvPr id="195" name="Google Shape;195;p30"/>
          <p:cNvSpPr txBox="1"/>
          <p:nvPr/>
        </p:nvSpPr>
        <p:spPr>
          <a:xfrm>
            <a:off x="4525654" y="1591223"/>
            <a:ext cx="4161000" cy="1846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400">
                <a:solidFill>
                  <a:srgbClr val="0070C0"/>
                </a:solidFill>
                <a:latin typeface="Calibri"/>
                <a:ea typeface="Calibri"/>
                <a:cs typeface="Calibri"/>
                <a:sym typeface="Calibri"/>
              </a:rPr>
              <a:t>The </a:t>
            </a:r>
            <a:r>
              <a:rPr i="1" lang="en" sz="1400">
                <a:solidFill>
                  <a:srgbClr val="0070C0"/>
                </a:solidFill>
                <a:latin typeface="Calibri"/>
                <a:ea typeface="Calibri"/>
                <a:cs typeface="Calibri"/>
                <a:sym typeface="Calibri"/>
              </a:rPr>
              <a:t>Account Help </a:t>
            </a:r>
            <a:r>
              <a:rPr lang="en" sz="1400">
                <a:solidFill>
                  <a:srgbClr val="0070C0"/>
                </a:solidFill>
                <a:latin typeface="Calibri"/>
                <a:ea typeface="Calibri"/>
                <a:cs typeface="Calibri"/>
                <a:sym typeface="Calibri"/>
              </a:rPr>
              <a:t>allows a registered employee to recover their user name with the </a:t>
            </a:r>
            <a:r>
              <a:rPr i="1" lang="en" sz="1400">
                <a:solidFill>
                  <a:srgbClr val="0070C0"/>
                </a:solidFill>
                <a:latin typeface="Calibri"/>
                <a:ea typeface="Calibri"/>
                <a:cs typeface="Calibri"/>
                <a:sym typeface="Calibri"/>
              </a:rPr>
              <a:t>Forgot Username</a:t>
            </a:r>
            <a:r>
              <a:rPr lang="en" sz="1400">
                <a:solidFill>
                  <a:srgbClr val="0070C0"/>
                </a:solidFill>
                <a:latin typeface="Calibri"/>
                <a:ea typeface="Calibri"/>
                <a:cs typeface="Calibri"/>
                <a:sym typeface="Calibri"/>
              </a:rPr>
              <a:t> recovery.  The employee must enter their Employee Number and their ESS email address and press the </a:t>
            </a:r>
            <a:r>
              <a:rPr i="1" lang="en" sz="1400">
                <a:solidFill>
                  <a:srgbClr val="0070C0"/>
                </a:solidFill>
                <a:latin typeface="Calibri"/>
                <a:ea typeface="Calibri"/>
                <a:cs typeface="Calibri"/>
                <a:sym typeface="Calibri"/>
              </a:rPr>
              <a:t>Recover</a:t>
            </a:r>
            <a:r>
              <a:rPr lang="en" sz="1400">
                <a:solidFill>
                  <a:srgbClr val="0070C0"/>
                </a:solidFill>
                <a:latin typeface="Calibri"/>
                <a:ea typeface="Calibri"/>
                <a:cs typeface="Calibri"/>
                <a:sym typeface="Calibri"/>
              </a:rPr>
              <a:t> button.  An email with their user name will be sent to the employee’s ESS email address.  If the email address entered does not agree with the email address the employee register with, a message will be displayed and no email will be sent.  The </a:t>
            </a:r>
            <a:r>
              <a:rPr i="1" lang="en" sz="1400">
                <a:solidFill>
                  <a:srgbClr val="0070C0"/>
                </a:solidFill>
                <a:latin typeface="Calibri"/>
                <a:ea typeface="Calibri"/>
                <a:cs typeface="Calibri"/>
                <a:sym typeface="Calibri"/>
              </a:rPr>
              <a:t>Forgot Username </a:t>
            </a:r>
            <a:r>
              <a:rPr lang="en" sz="1400">
                <a:solidFill>
                  <a:srgbClr val="0070C0"/>
                </a:solidFill>
                <a:latin typeface="Calibri"/>
                <a:ea typeface="Calibri"/>
                <a:cs typeface="Calibri"/>
                <a:sym typeface="Calibri"/>
              </a:rPr>
              <a:t>will not work if the employee’s account has not been confirmed (see page 4). </a:t>
            </a:r>
            <a:endParaRPr sz="1400">
              <a:solidFill>
                <a:srgbClr val="0070C0"/>
              </a:solidFill>
              <a:latin typeface="Calibri"/>
              <a:ea typeface="Calibri"/>
              <a:cs typeface="Calibri"/>
              <a:sym typeface="Calibri"/>
            </a:endParaRPr>
          </a:p>
        </p:txBody>
      </p:sp>
      <p:sp>
        <p:nvSpPr>
          <p:cNvPr id="196" name="Google Shape;196;p30"/>
          <p:cNvSpPr/>
          <p:nvPr/>
        </p:nvSpPr>
        <p:spPr>
          <a:xfrm rot="5400000">
            <a:off x="935838" y="2719094"/>
            <a:ext cx="471900" cy="190800"/>
          </a:xfrm>
          <a:prstGeom prst="rightArrow">
            <a:avLst>
              <a:gd fmla="val 50000" name="adj1"/>
              <a:gd fmla="val 50000" name="adj2"/>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97" name="Google Shape;197;p30"/>
          <p:cNvPicPr preferRelativeResize="0"/>
          <p:nvPr/>
        </p:nvPicPr>
        <p:blipFill rotWithShape="1">
          <a:blip r:embed="rId5">
            <a:alphaModFix/>
          </a:blip>
          <a:srcRect b="0" l="0" r="0" t="0"/>
          <a:stretch/>
        </p:blipFill>
        <p:spPr>
          <a:xfrm>
            <a:off x="889376" y="3110787"/>
            <a:ext cx="3075900" cy="1300500"/>
          </a:xfrm>
          <a:prstGeom prst="rect">
            <a:avLst/>
          </a:prstGeom>
          <a:noFill/>
          <a:ln>
            <a:noFill/>
          </a:ln>
        </p:spPr>
      </p:pic>
      <p:sp>
        <p:nvSpPr>
          <p:cNvPr id="198" name="Google Shape;198;p30"/>
          <p:cNvSpPr/>
          <p:nvPr/>
        </p:nvSpPr>
        <p:spPr>
          <a:xfrm rot="10800000">
            <a:off x="3896554" y="1795538"/>
            <a:ext cx="629100" cy="143100"/>
          </a:xfrm>
          <a:prstGeom prst="rightArrow">
            <a:avLst>
              <a:gd fmla="val 50000" name="adj1"/>
              <a:gd fmla="val 50000" name="adj2"/>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1"/>
          <p:cNvSpPr txBox="1"/>
          <p:nvPr>
            <p:ph type="title"/>
          </p:nvPr>
        </p:nvSpPr>
        <p:spPr>
          <a:xfrm>
            <a:off x="323528" y="701651"/>
            <a:ext cx="8568900" cy="779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0" lang="en" sz="1620" u="none" cap="none" strike="noStrike">
                <a:solidFill>
                  <a:schemeClr val="dk1"/>
                </a:solidFill>
                <a:latin typeface="Calibri"/>
                <a:ea typeface="Calibri"/>
                <a:cs typeface="Calibri"/>
                <a:sym typeface="Calibri"/>
              </a:rPr>
              <a:t>Home screen menu will have Home–Employee and About ESS.  The Home-Employee menu opens to other menu options.  Employee will follow the links to the menu options they want.  If user is an Administrator for ESS, they will also see Site Administration in their Home screen menu options.</a:t>
            </a:r>
            <a:endParaRPr b="0" i="0" sz="1620" u="none" cap="none" strike="noStrike">
              <a:solidFill>
                <a:schemeClr val="dk1"/>
              </a:solidFill>
              <a:latin typeface="Calibri"/>
              <a:ea typeface="Calibri"/>
              <a:cs typeface="Calibri"/>
              <a:sym typeface="Calibri"/>
            </a:endParaRPr>
          </a:p>
        </p:txBody>
      </p:sp>
      <p:sp>
        <p:nvSpPr>
          <p:cNvPr id="204" name="Google Shape;204;p31"/>
          <p:cNvSpPr/>
          <p:nvPr/>
        </p:nvSpPr>
        <p:spPr>
          <a:xfrm>
            <a:off x="0" y="20111"/>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4000">
                <a:solidFill>
                  <a:srgbClr val="FFFFFF"/>
                </a:solidFill>
                <a:latin typeface="Calibri"/>
                <a:ea typeface="Calibri"/>
                <a:cs typeface="Calibri"/>
                <a:sym typeface="Calibri"/>
              </a:rPr>
              <a:t>Employee Self Service – Home Menu</a:t>
            </a:r>
            <a:endParaRPr b="1" i="1" sz="4000">
              <a:solidFill>
                <a:srgbClr val="FFFFFF"/>
              </a:solidFill>
              <a:latin typeface="Calibri"/>
              <a:ea typeface="Calibri"/>
              <a:cs typeface="Calibri"/>
              <a:sym typeface="Calibri"/>
            </a:endParaRPr>
          </a:p>
        </p:txBody>
      </p:sp>
      <p:pic>
        <p:nvPicPr>
          <p:cNvPr id="205" name="Google Shape;205;p31"/>
          <p:cNvPicPr preferRelativeResize="0"/>
          <p:nvPr/>
        </p:nvPicPr>
        <p:blipFill rotWithShape="1">
          <a:blip r:embed="rId3">
            <a:alphaModFix/>
          </a:blip>
          <a:srcRect b="0" l="0" r="0" t="0"/>
          <a:stretch/>
        </p:blipFill>
        <p:spPr>
          <a:xfrm>
            <a:off x="1225855" y="3681063"/>
            <a:ext cx="5362500" cy="1205100"/>
          </a:xfrm>
          <a:prstGeom prst="rect">
            <a:avLst/>
          </a:prstGeom>
          <a:noFill/>
          <a:ln>
            <a:noFill/>
          </a:ln>
        </p:spPr>
      </p:pic>
      <p:sp>
        <p:nvSpPr>
          <p:cNvPr id="206" name="Google Shape;206;p31"/>
          <p:cNvSpPr/>
          <p:nvPr/>
        </p:nvSpPr>
        <p:spPr>
          <a:xfrm>
            <a:off x="1385646" y="4090315"/>
            <a:ext cx="1404300" cy="702000"/>
          </a:xfrm>
          <a:prstGeom prst="roundRect">
            <a:avLst>
              <a:gd fmla="val 16667" name="adj"/>
            </a:avLst>
          </a:prstGeom>
          <a:noFill/>
          <a:ln cap="flat" cmpd="sng" w="25400">
            <a:solidFill>
              <a:srgbClr val="00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07" name="Google Shape;207;p31"/>
          <p:cNvPicPr preferRelativeResize="0"/>
          <p:nvPr/>
        </p:nvPicPr>
        <p:blipFill rotWithShape="1">
          <a:blip r:embed="rId4">
            <a:alphaModFix/>
          </a:blip>
          <a:srcRect b="0" l="0" r="0" t="0"/>
          <a:stretch/>
        </p:blipFill>
        <p:spPr>
          <a:xfrm>
            <a:off x="1115616" y="1507132"/>
            <a:ext cx="4827900" cy="1311000"/>
          </a:xfrm>
          <a:prstGeom prst="rect">
            <a:avLst/>
          </a:prstGeom>
          <a:noFill/>
          <a:ln>
            <a:noFill/>
          </a:ln>
        </p:spPr>
      </p:pic>
      <p:sp>
        <p:nvSpPr>
          <p:cNvPr id="208" name="Google Shape;208;p31"/>
          <p:cNvSpPr/>
          <p:nvPr/>
        </p:nvSpPr>
        <p:spPr>
          <a:xfrm>
            <a:off x="1331640" y="1891608"/>
            <a:ext cx="1512300" cy="700800"/>
          </a:xfrm>
          <a:prstGeom prst="roundRect">
            <a:avLst>
              <a:gd fmla="val 16667" name="adj"/>
            </a:avLst>
          </a:prstGeom>
          <a:noFill/>
          <a:ln cap="flat" cmpd="sng" w="25400">
            <a:solidFill>
              <a:srgbClr val="00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09" name="Google Shape;209;p31"/>
          <p:cNvPicPr preferRelativeResize="0"/>
          <p:nvPr/>
        </p:nvPicPr>
        <p:blipFill rotWithShape="1">
          <a:blip r:embed="rId5">
            <a:alphaModFix/>
          </a:blip>
          <a:srcRect b="0" l="0" r="0" t="0"/>
          <a:stretch/>
        </p:blipFill>
        <p:spPr>
          <a:xfrm>
            <a:off x="3481775" y="2010585"/>
            <a:ext cx="1860900" cy="1615200"/>
          </a:xfrm>
          <a:prstGeom prst="rect">
            <a:avLst/>
          </a:prstGeom>
          <a:noFill/>
          <a:ln>
            <a:noFill/>
          </a:ln>
        </p:spPr>
      </p:pic>
      <p:sp>
        <p:nvSpPr>
          <p:cNvPr id="210" name="Google Shape;210;p31"/>
          <p:cNvSpPr/>
          <p:nvPr/>
        </p:nvSpPr>
        <p:spPr>
          <a:xfrm>
            <a:off x="3481775" y="2227722"/>
            <a:ext cx="1162200" cy="1094100"/>
          </a:xfrm>
          <a:prstGeom prst="roundRect">
            <a:avLst>
              <a:gd fmla="val 16667" name="adj"/>
            </a:avLst>
          </a:prstGeom>
          <a:noFill/>
          <a:ln cap="flat" cmpd="sng" w="25400">
            <a:solidFill>
              <a:srgbClr val="00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211" name="Google Shape;211;p31"/>
          <p:cNvCxnSpPr/>
          <p:nvPr/>
        </p:nvCxnSpPr>
        <p:spPr>
          <a:xfrm>
            <a:off x="2915816" y="2134456"/>
            <a:ext cx="587400" cy="0"/>
          </a:xfrm>
          <a:prstGeom prst="straightConnector1">
            <a:avLst/>
          </a:prstGeom>
          <a:noFill/>
          <a:ln cap="flat" cmpd="sng" w="28575">
            <a:solidFill>
              <a:srgbClr val="0000FF"/>
            </a:solidFill>
            <a:prstDash val="solid"/>
            <a:round/>
            <a:headEnd len="sm" w="sm" type="non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2"/>
          <p:cNvSpPr txBox="1"/>
          <p:nvPr>
            <p:ph type="title"/>
          </p:nvPr>
        </p:nvSpPr>
        <p:spPr>
          <a:xfrm>
            <a:off x="323528" y="701651"/>
            <a:ext cx="8568900" cy="779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0" lang="en" sz="1800" u="none" cap="none" strike="noStrike">
                <a:solidFill>
                  <a:schemeClr val="dk1"/>
                </a:solidFill>
                <a:latin typeface="Calibri"/>
                <a:ea typeface="Calibri"/>
                <a:cs typeface="Calibri"/>
                <a:sym typeface="Calibri"/>
              </a:rPr>
              <a:t>The Personal menu contains the sub-menu for Payroll Inquiry which includes the Inquiries available for the employee.  </a:t>
            </a:r>
            <a:endParaRPr b="0" i="0" sz="1800" u="none" cap="none" strike="noStrike">
              <a:solidFill>
                <a:schemeClr val="dk1"/>
              </a:solidFill>
              <a:latin typeface="Calibri"/>
              <a:ea typeface="Calibri"/>
              <a:cs typeface="Calibri"/>
              <a:sym typeface="Calibri"/>
            </a:endParaRPr>
          </a:p>
        </p:txBody>
      </p:sp>
      <p:sp>
        <p:nvSpPr>
          <p:cNvPr id="217" name="Google Shape;217;p32"/>
          <p:cNvSpPr/>
          <p:nvPr/>
        </p:nvSpPr>
        <p:spPr>
          <a:xfrm>
            <a:off x="0" y="20111"/>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3600">
                <a:solidFill>
                  <a:srgbClr val="FFFFFF"/>
                </a:solidFill>
                <a:latin typeface="Calibri"/>
                <a:ea typeface="Calibri"/>
                <a:cs typeface="Calibri"/>
                <a:sym typeface="Calibri"/>
              </a:rPr>
              <a:t>Employee Self Service–Personal/Payroll Inquiry </a:t>
            </a:r>
            <a:endParaRPr b="1" i="1" sz="3600">
              <a:solidFill>
                <a:srgbClr val="FFFFFF"/>
              </a:solidFill>
              <a:latin typeface="Calibri"/>
              <a:ea typeface="Calibri"/>
              <a:cs typeface="Calibri"/>
              <a:sym typeface="Calibri"/>
            </a:endParaRPr>
          </a:p>
        </p:txBody>
      </p:sp>
      <p:pic>
        <p:nvPicPr>
          <p:cNvPr id="218" name="Google Shape;218;p32"/>
          <p:cNvPicPr preferRelativeResize="0"/>
          <p:nvPr/>
        </p:nvPicPr>
        <p:blipFill rotWithShape="1">
          <a:blip r:embed="rId3">
            <a:alphaModFix/>
          </a:blip>
          <a:srcRect b="0" l="0" r="0" t="0"/>
          <a:stretch/>
        </p:blipFill>
        <p:spPr>
          <a:xfrm>
            <a:off x="2843808" y="1977684"/>
            <a:ext cx="3437100" cy="1929600"/>
          </a:xfrm>
          <a:prstGeom prst="rect">
            <a:avLst/>
          </a:prstGeom>
          <a:noFill/>
          <a:ln>
            <a:noFill/>
          </a:ln>
        </p:spPr>
      </p:pic>
      <p:sp>
        <p:nvSpPr>
          <p:cNvPr id="219" name="Google Shape;219;p32"/>
          <p:cNvSpPr/>
          <p:nvPr/>
        </p:nvSpPr>
        <p:spPr>
          <a:xfrm>
            <a:off x="2987824" y="2841780"/>
            <a:ext cx="2592300" cy="540000"/>
          </a:xfrm>
          <a:prstGeom prst="roundRect">
            <a:avLst>
              <a:gd fmla="val 16667" name="adj"/>
            </a:avLst>
          </a:prstGeom>
          <a:noFill/>
          <a:ln cap="flat" cmpd="sng" w="25400">
            <a:solidFill>
              <a:srgbClr val="00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3"/>
          <p:cNvSpPr txBox="1"/>
          <p:nvPr>
            <p:ph type="title"/>
          </p:nvPr>
        </p:nvSpPr>
        <p:spPr>
          <a:xfrm>
            <a:off x="107504" y="645189"/>
            <a:ext cx="8928900" cy="58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0" lang="en" sz="1800" u="none" cap="none" strike="noStrike">
                <a:solidFill>
                  <a:schemeClr val="dk1"/>
                </a:solidFill>
                <a:latin typeface="Calibri"/>
                <a:ea typeface="Calibri"/>
                <a:cs typeface="Calibri"/>
                <a:sym typeface="Calibri"/>
              </a:rPr>
              <a:t>Employees can view and print their earnings summary by selecting the year they wish to view.   </a:t>
            </a:r>
            <a:endParaRPr b="0" i="0" sz="1800" u="none" cap="none" strike="noStrike">
              <a:solidFill>
                <a:schemeClr val="dk1"/>
              </a:solidFill>
              <a:latin typeface="Calibri"/>
              <a:ea typeface="Calibri"/>
              <a:cs typeface="Calibri"/>
              <a:sym typeface="Calibri"/>
            </a:endParaRPr>
          </a:p>
        </p:txBody>
      </p:sp>
      <p:sp>
        <p:nvSpPr>
          <p:cNvPr id="225" name="Google Shape;225;p33"/>
          <p:cNvSpPr/>
          <p:nvPr/>
        </p:nvSpPr>
        <p:spPr>
          <a:xfrm>
            <a:off x="0" y="0"/>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3600">
                <a:solidFill>
                  <a:srgbClr val="FFFFFF"/>
                </a:solidFill>
                <a:latin typeface="Calibri"/>
                <a:ea typeface="Calibri"/>
                <a:cs typeface="Calibri"/>
                <a:sym typeface="Calibri"/>
              </a:rPr>
              <a:t>Employee Self Service – Earnings Summary</a:t>
            </a:r>
            <a:endParaRPr b="1" i="1" sz="3600">
              <a:solidFill>
                <a:srgbClr val="FFFFFF"/>
              </a:solidFill>
              <a:latin typeface="Calibri"/>
              <a:ea typeface="Calibri"/>
              <a:cs typeface="Calibri"/>
              <a:sym typeface="Calibri"/>
            </a:endParaRPr>
          </a:p>
        </p:txBody>
      </p:sp>
      <p:pic>
        <p:nvPicPr>
          <p:cNvPr id="226" name="Google Shape;226;p33"/>
          <p:cNvPicPr preferRelativeResize="0"/>
          <p:nvPr/>
        </p:nvPicPr>
        <p:blipFill rotWithShape="1">
          <a:blip r:embed="rId3">
            <a:alphaModFix/>
          </a:blip>
          <a:srcRect b="0" l="0" r="0" t="0"/>
          <a:stretch/>
        </p:blipFill>
        <p:spPr>
          <a:xfrm>
            <a:off x="1898923" y="1383618"/>
            <a:ext cx="4947300" cy="33429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4"/>
          <p:cNvSpPr txBox="1"/>
          <p:nvPr>
            <p:ph type="title"/>
          </p:nvPr>
        </p:nvSpPr>
        <p:spPr>
          <a:xfrm>
            <a:off x="457200" y="627534"/>
            <a:ext cx="8229600" cy="58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0" lang="en" sz="1800" u="none" cap="none" strike="noStrike">
                <a:solidFill>
                  <a:schemeClr val="dk1"/>
                </a:solidFill>
                <a:latin typeface="Calibri"/>
                <a:ea typeface="Calibri"/>
                <a:cs typeface="Calibri"/>
                <a:sym typeface="Calibri"/>
              </a:rPr>
              <a:t>If the district uses Harris School Solutions' Document Services product to produce their W2 records, the employee can view and print their W2 for the selected year.   </a:t>
            </a:r>
            <a:endParaRPr b="0" i="0" sz="1800" u="none" cap="none" strike="noStrike">
              <a:solidFill>
                <a:schemeClr val="dk1"/>
              </a:solidFill>
              <a:latin typeface="Calibri"/>
              <a:ea typeface="Calibri"/>
              <a:cs typeface="Calibri"/>
              <a:sym typeface="Calibri"/>
            </a:endParaRPr>
          </a:p>
        </p:txBody>
      </p:sp>
      <p:sp>
        <p:nvSpPr>
          <p:cNvPr id="232" name="Google Shape;232;p34"/>
          <p:cNvSpPr/>
          <p:nvPr/>
        </p:nvSpPr>
        <p:spPr>
          <a:xfrm>
            <a:off x="0" y="0"/>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3600">
                <a:solidFill>
                  <a:srgbClr val="FFFFFF"/>
                </a:solidFill>
                <a:latin typeface="Calibri"/>
                <a:ea typeface="Calibri"/>
                <a:cs typeface="Calibri"/>
                <a:sym typeface="Calibri"/>
              </a:rPr>
              <a:t>Employee Self Service-Earnings Summary (W2)</a:t>
            </a:r>
            <a:endParaRPr b="1" i="1" sz="3600">
              <a:solidFill>
                <a:srgbClr val="FFFFFF"/>
              </a:solidFill>
              <a:latin typeface="Calibri"/>
              <a:ea typeface="Calibri"/>
              <a:cs typeface="Calibri"/>
              <a:sym typeface="Calibri"/>
            </a:endParaRPr>
          </a:p>
        </p:txBody>
      </p:sp>
      <p:pic>
        <p:nvPicPr>
          <p:cNvPr id="233" name="Google Shape;233;p34"/>
          <p:cNvPicPr preferRelativeResize="0"/>
          <p:nvPr/>
        </p:nvPicPr>
        <p:blipFill rotWithShape="1">
          <a:blip r:embed="rId3">
            <a:alphaModFix/>
          </a:blip>
          <a:srcRect b="0" l="0" r="0" t="0"/>
          <a:stretch/>
        </p:blipFill>
        <p:spPr>
          <a:xfrm>
            <a:off x="6084168" y="3813888"/>
            <a:ext cx="2448300" cy="191400"/>
          </a:xfrm>
          <a:prstGeom prst="rect">
            <a:avLst/>
          </a:prstGeom>
          <a:noFill/>
          <a:ln>
            <a:noFill/>
          </a:ln>
        </p:spPr>
      </p:pic>
      <p:pic>
        <p:nvPicPr>
          <p:cNvPr id="234" name="Google Shape;234;p34"/>
          <p:cNvPicPr preferRelativeResize="0"/>
          <p:nvPr/>
        </p:nvPicPr>
        <p:blipFill rotWithShape="1">
          <a:blip r:embed="rId4">
            <a:alphaModFix/>
          </a:blip>
          <a:srcRect b="0" l="0" r="0" t="0"/>
          <a:stretch/>
        </p:blipFill>
        <p:spPr>
          <a:xfrm>
            <a:off x="827584" y="1291675"/>
            <a:ext cx="4566300" cy="3168300"/>
          </a:xfrm>
          <a:prstGeom prst="rect">
            <a:avLst/>
          </a:prstGeom>
          <a:noFill/>
          <a:ln>
            <a:noFill/>
          </a:ln>
        </p:spPr>
      </p:pic>
      <p:sp>
        <p:nvSpPr>
          <p:cNvPr id="235" name="Google Shape;235;p34"/>
          <p:cNvSpPr/>
          <p:nvPr/>
        </p:nvSpPr>
        <p:spPr>
          <a:xfrm rot="-5400000">
            <a:off x="3358028" y="-23306"/>
            <a:ext cx="60300" cy="4011300"/>
          </a:xfrm>
          <a:prstGeom prst="downArrow">
            <a:avLst>
              <a:gd fmla="val 50000" name="adj1"/>
              <a:gd fmla="val 50000" name="adj2"/>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6" name="Google Shape;236;p34"/>
          <p:cNvSpPr/>
          <p:nvPr/>
        </p:nvSpPr>
        <p:spPr>
          <a:xfrm>
            <a:off x="818481" y="1903110"/>
            <a:ext cx="540000" cy="162000"/>
          </a:xfrm>
          <a:prstGeom prst="roundRect">
            <a:avLst>
              <a:gd fmla="val 16667" name="adj"/>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37" name="Google Shape;237;p34"/>
          <p:cNvPicPr preferRelativeResize="0"/>
          <p:nvPr/>
        </p:nvPicPr>
        <p:blipFill rotWithShape="1">
          <a:blip r:embed="rId5">
            <a:alphaModFix/>
          </a:blip>
          <a:srcRect b="0" l="0" r="0" t="0"/>
          <a:stretch/>
        </p:blipFill>
        <p:spPr>
          <a:xfrm>
            <a:off x="5453276" y="1383618"/>
            <a:ext cx="3475200" cy="23223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5"/>
          <p:cNvSpPr txBox="1"/>
          <p:nvPr>
            <p:ph type="title"/>
          </p:nvPr>
        </p:nvSpPr>
        <p:spPr>
          <a:xfrm>
            <a:off x="457200" y="627534"/>
            <a:ext cx="8229600" cy="58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0" lang="en" sz="1800" u="none" cap="none" strike="noStrike">
                <a:solidFill>
                  <a:schemeClr val="dk1"/>
                </a:solidFill>
                <a:latin typeface="Calibri"/>
                <a:ea typeface="Calibri"/>
                <a:cs typeface="Calibri"/>
                <a:sym typeface="Calibri"/>
              </a:rPr>
              <a:t>Employee can view and print check/statement summary for a specific check date range.  The employee can view check detail by clicking on a particular check.  </a:t>
            </a:r>
            <a:endParaRPr b="0" i="0" sz="1800" u="none" cap="none" strike="noStrike">
              <a:solidFill>
                <a:schemeClr val="dk1"/>
              </a:solidFill>
              <a:latin typeface="Calibri"/>
              <a:ea typeface="Calibri"/>
              <a:cs typeface="Calibri"/>
              <a:sym typeface="Calibri"/>
            </a:endParaRPr>
          </a:p>
        </p:txBody>
      </p:sp>
      <p:sp>
        <p:nvSpPr>
          <p:cNvPr id="243" name="Google Shape;243;p35"/>
          <p:cNvSpPr/>
          <p:nvPr/>
        </p:nvSpPr>
        <p:spPr>
          <a:xfrm>
            <a:off x="0" y="20111"/>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4000">
                <a:solidFill>
                  <a:srgbClr val="FFFFFF"/>
                </a:solidFill>
                <a:latin typeface="Calibri"/>
                <a:ea typeface="Calibri"/>
                <a:cs typeface="Calibri"/>
                <a:sym typeface="Calibri"/>
              </a:rPr>
              <a:t>Employee Self Service – View Pay Checks</a:t>
            </a:r>
            <a:endParaRPr b="1" i="1" sz="4000">
              <a:solidFill>
                <a:srgbClr val="FFFFFF"/>
              </a:solidFill>
              <a:latin typeface="Calibri"/>
              <a:ea typeface="Calibri"/>
              <a:cs typeface="Calibri"/>
              <a:sym typeface="Calibri"/>
            </a:endParaRPr>
          </a:p>
        </p:txBody>
      </p:sp>
      <p:pic>
        <p:nvPicPr>
          <p:cNvPr id="244" name="Google Shape;244;p35"/>
          <p:cNvPicPr preferRelativeResize="0"/>
          <p:nvPr/>
        </p:nvPicPr>
        <p:blipFill rotWithShape="1">
          <a:blip r:embed="rId3">
            <a:alphaModFix/>
          </a:blip>
          <a:srcRect b="0" l="0" r="0" t="0"/>
          <a:stretch/>
        </p:blipFill>
        <p:spPr>
          <a:xfrm>
            <a:off x="1427650" y="1329612"/>
            <a:ext cx="6288600" cy="3024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6"/>
          <p:cNvSpPr txBox="1"/>
          <p:nvPr>
            <p:ph type="title"/>
          </p:nvPr>
        </p:nvSpPr>
        <p:spPr>
          <a:xfrm>
            <a:off x="457200" y="701651"/>
            <a:ext cx="8229600" cy="61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0" lang="en" sz="1800" u="none" cap="none" strike="noStrike">
                <a:solidFill>
                  <a:schemeClr val="dk1"/>
                </a:solidFill>
                <a:latin typeface="Calibri"/>
                <a:ea typeface="Calibri"/>
                <a:cs typeface="Calibri"/>
                <a:sym typeface="Calibri"/>
              </a:rPr>
              <a:t>If an employee has extra pay, pay adjustments or substitute pay for a specific check, they can view detail information about the pay by clicking on </a:t>
            </a:r>
            <a:r>
              <a:rPr b="0" i="1" lang="en" sz="1800" u="none" cap="none" strike="noStrike">
                <a:solidFill>
                  <a:schemeClr val="dk1"/>
                </a:solidFill>
                <a:latin typeface="Calibri"/>
                <a:ea typeface="Calibri"/>
                <a:cs typeface="Calibri"/>
                <a:sym typeface="Calibri"/>
              </a:rPr>
              <a:t>Adjusts/Sub Details</a:t>
            </a:r>
            <a:r>
              <a:rPr b="0" i="0" lang="en" sz="1800" u="none" cap="none" strike="noStrike">
                <a:solidFill>
                  <a:schemeClr val="dk1"/>
                </a:solidFill>
                <a:latin typeface="Calibri"/>
                <a:ea typeface="Calibri"/>
                <a:cs typeface="Calibri"/>
                <a:sym typeface="Calibri"/>
              </a:rPr>
              <a:t> link.  </a:t>
            </a:r>
            <a:endParaRPr b="0" i="0" sz="1800" u="none" cap="none" strike="noStrike">
              <a:solidFill>
                <a:schemeClr val="dk1"/>
              </a:solidFill>
              <a:latin typeface="Calibri"/>
              <a:ea typeface="Calibri"/>
              <a:cs typeface="Calibri"/>
              <a:sym typeface="Calibri"/>
            </a:endParaRPr>
          </a:p>
        </p:txBody>
      </p:sp>
      <p:sp>
        <p:nvSpPr>
          <p:cNvPr id="250" name="Google Shape;250;p36"/>
          <p:cNvSpPr/>
          <p:nvPr/>
        </p:nvSpPr>
        <p:spPr>
          <a:xfrm>
            <a:off x="0" y="20111"/>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4000">
                <a:solidFill>
                  <a:srgbClr val="FFFFFF"/>
                </a:solidFill>
                <a:latin typeface="Calibri"/>
                <a:ea typeface="Calibri"/>
                <a:cs typeface="Calibri"/>
                <a:sym typeface="Calibri"/>
              </a:rPr>
              <a:t>Employee Self Service – View Pay Checks</a:t>
            </a:r>
            <a:endParaRPr/>
          </a:p>
        </p:txBody>
      </p:sp>
      <p:pic>
        <p:nvPicPr>
          <p:cNvPr id="251" name="Google Shape;251;p36"/>
          <p:cNvPicPr preferRelativeResize="0"/>
          <p:nvPr/>
        </p:nvPicPr>
        <p:blipFill rotWithShape="1">
          <a:blip r:embed="rId3">
            <a:alphaModFix/>
          </a:blip>
          <a:srcRect b="0" l="0" r="0" t="0"/>
          <a:stretch/>
        </p:blipFill>
        <p:spPr>
          <a:xfrm>
            <a:off x="467544" y="1597649"/>
            <a:ext cx="6522600" cy="2432100"/>
          </a:xfrm>
          <a:prstGeom prst="rect">
            <a:avLst/>
          </a:prstGeom>
          <a:noFill/>
          <a:ln>
            <a:noFill/>
          </a:ln>
        </p:spPr>
      </p:pic>
      <p:sp>
        <p:nvSpPr>
          <p:cNvPr id="252" name="Google Shape;252;p36"/>
          <p:cNvSpPr/>
          <p:nvPr/>
        </p:nvSpPr>
        <p:spPr>
          <a:xfrm>
            <a:off x="5882177" y="2697663"/>
            <a:ext cx="1107900" cy="189900"/>
          </a:xfrm>
          <a:prstGeom prst="rect">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53" name="Google Shape;253;p36"/>
          <p:cNvPicPr preferRelativeResize="0"/>
          <p:nvPr/>
        </p:nvPicPr>
        <p:blipFill rotWithShape="1">
          <a:blip r:embed="rId4">
            <a:alphaModFix/>
          </a:blip>
          <a:srcRect b="0" l="0" r="0" t="0"/>
          <a:stretch/>
        </p:blipFill>
        <p:spPr>
          <a:xfrm>
            <a:off x="4841217" y="3237519"/>
            <a:ext cx="3950700" cy="1654500"/>
          </a:xfrm>
          <a:prstGeom prst="rect">
            <a:avLst/>
          </a:prstGeom>
          <a:noFill/>
          <a:ln>
            <a:noFill/>
          </a:ln>
        </p:spPr>
      </p:pic>
      <p:cxnSp>
        <p:nvCxnSpPr>
          <p:cNvPr id="254" name="Google Shape;254;p36"/>
          <p:cNvCxnSpPr/>
          <p:nvPr/>
        </p:nvCxnSpPr>
        <p:spPr>
          <a:xfrm>
            <a:off x="6980932" y="2880655"/>
            <a:ext cx="0" cy="417000"/>
          </a:xfrm>
          <a:prstGeom prst="straightConnector1">
            <a:avLst/>
          </a:prstGeom>
          <a:noFill/>
          <a:ln cap="flat" cmpd="sng" w="28575">
            <a:solidFill>
              <a:srgbClr val="C00000"/>
            </a:solidFill>
            <a:prstDash val="solid"/>
            <a:round/>
            <a:headEnd len="sm" w="sm" type="none"/>
            <a:tailEnd len="med" w="med" type="stealth"/>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7"/>
          <p:cNvSpPr txBox="1"/>
          <p:nvPr>
            <p:ph type="title"/>
          </p:nvPr>
        </p:nvSpPr>
        <p:spPr>
          <a:xfrm>
            <a:off x="539552" y="567037"/>
            <a:ext cx="8229600" cy="58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0" lang="en" sz="1800" u="none" cap="none" strike="noStrike">
                <a:solidFill>
                  <a:schemeClr val="dk1"/>
                </a:solidFill>
                <a:latin typeface="Calibri"/>
                <a:ea typeface="Calibri"/>
                <a:cs typeface="Calibri"/>
                <a:sym typeface="Calibri"/>
              </a:rPr>
              <a:t>Employee’s detail check information can be displayed and printed. </a:t>
            </a:r>
            <a:endParaRPr b="0" i="0" sz="1800" u="none" cap="none" strike="noStrike">
              <a:solidFill>
                <a:schemeClr val="dk1"/>
              </a:solidFill>
              <a:latin typeface="Calibri"/>
              <a:ea typeface="Calibri"/>
              <a:cs typeface="Calibri"/>
              <a:sym typeface="Calibri"/>
            </a:endParaRPr>
          </a:p>
        </p:txBody>
      </p:sp>
      <p:sp>
        <p:nvSpPr>
          <p:cNvPr id="260" name="Google Shape;260;p37"/>
          <p:cNvSpPr/>
          <p:nvPr/>
        </p:nvSpPr>
        <p:spPr>
          <a:xfrm>
            <a:off x="-35828" y="-39169"/>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4000">
                <a:solidFill>
                  <a:srgbClr val="FFFFFF"/>
                </a:solidFill>
                <a:latin typeface="Calibri"/>
                <a:ea typeface="Calibri"/>
                <a:cs typeface="Calibri"/>
                <a:sym typeface="Calibri"/>
              </a:rPr>
              <a:t>Employee Self Service – View Pay Checks</a:t>
            </a:r>
            <a:endParaRPr/>
          </a:p>
        </p:txBody>
      </p:sp>
      <p:pic>
        <p:nvPicPr>
          <p:cNvPr id="261" name="Google Shape;261;p37"/>
          <p:cNvPicPr preferRelativeResize="0"/>
          <p:nvPr/>
        </p:nvPicPr>
        <p:blipFill rotWithShape="1">
          <a:blip r:embed="rId3">
            <a:alphaModFix/>
          </a:blip>
          <a:srcRect b="0" l="0" r="0" t="0"/>
          <a:stretch/>
        </p:blipFill>
        <p:spPr>
          <a:xfrm>
            <a:off x="1786528" y="1164186"/>
            <a:ext cx="5295900" cy="3885900"/>
          </a:xfrm>
          <a:prstGeom prst="rect">
            <a:avLst/>
          </a:prstGeom>
          <a:noFill/>
          <a:ln>
            <a:noFill/>
          </a:ln>
        </p:spPr>
      </p:pic>
      <p:sp>
        <p:nvSpPr>
          <p:cNvPr id="262" name="Google Shape;262;p37"/>
          <p:cNvSpPr txBox="1"/>
          <p:nvPr/>
        </p:nvSpPr>
        <p:spPr>
          <a:xfrm>
            <a:off x="5209009" y="1395950"/>
            <a:ext cx="1152000" cy="207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200">
                <a:solidFill>
                  <a:srgbClr val="0070C0"/>
                </a:solidFill>
                <a:latin typeface="Calibri"/>
                <a:ea typeface="Calibri"/>
                <a:cs typeface="Calibri"/>
                <a:sym typeface="Calibri"/>
              </a:rPr>
              <a:t>Print button.</a:t>
            </a:r>
            <a:endParaRPr sz="1200">
              <a:solidFill>
                <a:srgbClr val="0070C0"/>
              </a:solidFill>
              <a:latin typeface="Calibri"/>
              <a:ea typeface="Calibri"/>
              <a:cs typeface="Calibri"/>
              <a:sym typeface="Calibri"/>
            </a:endParaRPr>
          </a:p>
        </p:txBody>
      </p:sp>
      <p:sp>
        <p:nvSpPr>
          <p:cNvPr id="263" name="Google Shape;263;p37"/>
          <p:cNvSpPr/>
          <p:nvPr/>
        </p:nvSpPr>
        <p:spPr>
          <a:xfrm>
            <a:off x="6724017" y="1164186"/>
            <a:ext cx="216000" cy="162000"/>
          </a:xfrm>
          <a:prstGeom prst="rect">
            <a:avLst/>
          </a:prstGeom>
          <a:noFill/>
          <a:ln cap="flat" cmpd="sng" w="25400">
            <a:solidFill>
              <a:srgbClr val="3CA2B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264" name="Google Shape;264;p37"/>
          <p:cNvCxnSpPr/>
          <p:nvPr/>
        </p:nvCxnSpPr>
        <p:spPr>
          <a:xfrm flipH="1" rot="10800000">
            <a:off x="6084168" y="1345235"/>
            <a:ext cx="576000" cy="103800"/>
          </a:xfrm>
          <a:prstGeom prst="straightConnector1">
            <a:avLst/>
          </a:prstGeom>
          <a:noFill/>
          <a:ln cap="flat" cmpd="sng" w="38100">
            <a:solidFill>
              <a:srgbClr val="FF0000"/>
            </a:solidFill>
            <a:prstDash val="solid"/>
            <a:round/>
            <a:headEnd len="sm" w="sm" type="none"/>
            <a:tailEnd len="med" w="med" type="stealth"/>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8"/>
          <p:cNvSpPr txBox="1"/>
          <p:nvPr>
            <p:ph type="title"/>
          </p:nvPr>
        </p:nvSpPr>
        <p:spPr>
          <a:xfrm>
            <a:off x="251520" y="701651"/>
            <a:ext cx="8568900" cy="58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0" lang="en" sz="1620" u="none" cap="none" strike="noStrike">
                <a:solidFill>
                  <a:schemeClr val="dk1"/>
                </a:solidFill>
                <a:latin typeface="Calibri"/>
                <a:ea typeface="Calibri"/>
                <a:cs typeface="Calibri"/>
                <a:sym typeface="Calibri"/>
              </a:rPr>
              <a:t>If the district is using Harris School Solutions' Document Service product to produce their checks and statements, the check/statement detail will display as a copy of the original check/statement.   The employee can also print a copy of the displayed check/statement.  </a:t>
            </a:r>
            <a:endParaRPr b="0" i="0" sz="1620" u="none" cap="none" strike="noStrike">
              <a:solidFill>
                <a:schemeClr val="dk1"/>
              </a:solidFill>
              <a:latin typeface="Calibri"/>
              <a:ea typeface="Calibri"/>
              <a:cs typeface="Calibri"/>
              <a:sym typeface="Calibri"/>
            </a:endParaRPr>
          </a:p>
        </p:txBody>
      </p:sp>
      <p:sp>
        <p:nvSpPr>
          <p:cNvPr id="270" name="Google Shape;270;p38"/>
          <p:cNvSpPr/>
          <p:nvPr/>
        </p:nvSpPr>
        <p:spPr>
          <a:xfrm>
            <a:off x="0" y="20111"/>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4000">
                <a:solidFill>
                  <a:srgbClr val="FFFFFF"/>
                </a:solidFill>
                <a:latin typeface="Calibri"/>
                <a:ea typeface="Calibri"/>
                <a:cs typeface="Calibri"/>
                <a:sym typeface="Calibri"/>
              </a:rPr>
              <a:t>Employee Self Service – View Pay Checks</a:t>
            </a:r>
            <a:endParaRPr/>
          </a:p>
        </p:txBody>
      </p:sp>
      <p:pic>
        <p:nvPicPr>
          <p:cNvPr id="271" name="Google Shape;271;p38"/>
          <p:cNvPicPr preferRelativeResize="0"/>
          <p:nvPr/>
        </p:nvPicPr>
        <p:blipFill rotWithShape="1">
          <a:blip r:embed="rId3">
            <a:alphaModFix/>
          </a:blip>
          <a:srcRect b="0" l="0" r="0" t="0"/>
          <a:stretch/>
        </p:blipFill>
        <p:spPr>
          <a:xfrm>
            <a:off x="1463675" y="1350578"/>
            <a:ext cx="6216600" cy="3456300"/>
          </a:xfrm>
          <a:prstGeom prst="rect">
            <a:avLst/>
          </a:prstGeom>
          <a:noFill/>
          <a:ln>
            <a:noFill/>
          </a:ln>
        </p:spPr>
      </p:pic>
      <p:pic>
        <p:nvPicPr>
          <p:cNvPr id="272" name="Google Shape;272;p38"/>
          <p:cNvPicPr preferRelativeResize="0"/>
          <p:nvPr/>
        </p:nvPicPr>
        <p:blipFill rotWithShape="1">
          <a:blip r:embed="rId4">
            <a:alphaModFix/>
          </a:blip>
          <a:srcRect b="0" l="0" r="0" t="0"/>
          <a:stretch/>
        </p:blipFill>
        <p:spPr>
          <a:xfrm>
            <a:off x="2123728" y="4791246"/>
            <a:ext cx="5318400" cy="321600"/>
          </a:xfrm>
          <a:prstGeom prst="rect">
            <a:avLst/>
          </a:prstGeom>
          <a:noFill/>
          <a:ln>
            <a:noFill/>
          </a:ln>
        </p:spPr>
      </p:pic>
      <p:cxnSp>
        <p:nvCxnSpPr>
          <p:cNvPr id="273" name="Google Shape;273;p38"/>
          <p:cNvCxnSpPr/>
          <p:nvPr/>
        </p:nvCxnSpPr>
        <p:spPr>
          <a:xfrm>
            <a:off x="2987824" y="4974908"/>
            <a:ext cx="432000" cy="0"/>
          </a:xfrm>
          <a:prstGeom prst="straightConnector1">
            <a:avLst/>
          </a:prstGeom>
          <a:noFill/>
          <a:ln cap="flat" cmpd="sng" w="28575">
            <a:solidFill>
              <a:srgbClr val="FF0000"/>
            </a:solidFill>
            <a:prstDash val="solid"/>
            <a:round/>
            <a:headEnd len="sm" w="sm" type="none"/>
            <a:tailEnd len="med" w="med" type="stealth"/>
          </a:ln>
        </p:spPr>
      </p:cxnSp>
      <p:sp>
        <p:nvSpPr>
          <p:cNvPr id="274" name="Google Shape;274;p38"/>
          <p:cNvSpPr txBox="1"/>
          <p:nvPr/>
        </p:nvSpPr>
        <p:spPr>
          <a:xfrm>
            <a:off x="1691680" y="4628659"/>
            <a:ext cx="1728300" cy="346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200">
                <a:solidFill>
                  <a:srgbClr val="0070C0"/>
                </a:solidFill>
                <a:latin typeface="Calibri"/>
                <a:ea typeface="Calibri"/>
                <a:cs typeface="Calibri"/>
                <a:sym typeface="Calibri"/>
              </a:rPr>
              <a:t>Print toolbar</a:t>
            </a:r>
            <a:r>
              <a:rPr lang="en" sz="1200">
                <a:solidFill>
                  <a:schemeClr val="dk1"/>
                </a:solidFill>
                <a:latin typeface="Calibri"/>
                <a:ea typeface="Calibri"/>
                <a:cs typeface="Calibri"/>
                <a:sym typeface="Calibri"/>
              </a:rPr>
              <a:t> </a:t>
            </a:r>
            <a:r>
              <a:rPr lang="en" sz="1200">
                <a:solidFill>
                  <a:srgbClr val="0070C0"/>
                </a:solidFill>
                <a:latin typeface="Calibri"/>
                <a:ea typeface="Calibri"/>
                <a:cs typeface="Calibri"/>
                <a:sym typeface="Calibri"/>
              </a:rPr>
              <a:t>is at bottom of check display.</a:t>
            </a:r>
            <a:endParaRPr sz="1200">
              <a:solidFill>
                <a:srgbClr val="0070C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9"/>
          <p:cNvSpPr txBox="1"/>
          <p:nvPr>
            <p:ph type="title"/>
          </p:nvPr>
        </p:nvSpPr>
        <p:spPr>
          <a:xfrm>
            <a:off x="287524" y="701651"/>
            <a:ext cx="8568900" cy="779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0" lang="en" sz="1800" u="none" cap="none" strike="noStrike">
                <a:solidFill>
                  <a:schemeClr val="dk1"/>
                </a:solidFill>
                <a:latin typeface="Calibri"/>
                <a:ea typeface="Calibri"/>
                <a:cs typeface="Calibri"/>
                <a:sym typeface="Calibri"/>
              </a:rPr>
              <a:t>Documents menu allows the employee to view their personal documents under View Employee Documents. </a:t>
            </a:r>
            <a:endParaRPr b="0" i="0" sz="1800" u="none" cap="none" strike="noStrike">
              <a:solidFill>
                <a:schemeClr val="dk1"/>
              </a:solidFill>
              <a:latin typeface="Calibri"/>
              <a:ea typeface="Calibri"/>
              <a:cs typeface="Calibri"/>
              <a:sym typeface="Calibri"/>
            </a:endParaRPr>
          </a:p>
        </p:txBody>
      </p:sp>
      <p:sp>
        <p:nvSpPr>
          <p:cNvPr id="280" name="Google Shape;280;p39"/>
          <p:cNvSpPr/>
          <p:nvPr/>
        </p:nvSpPr>
        <p:spPr>
          <a:xfrm>
            <a:off x="0" y="20111"/>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3400">
                <a:solidFill>
                  <a:srgbClr val="FFFFFF"/>
                </a:solidFill>
                <a:latin typeface="Calibri"/>
                <a:ea typeface="Calibri"/>
                <a:cs typeface="Calibri"/>
                <a:sym typeface="Calibri"/>
              </a:rPr>
              <a:t>Employee Self Service–Documents</a:t>
            </a:r>
            <a:endParaRPr b="1" i="1" sz="3400">
              <a:solidFill>
                <a:srgbClr val="FFFFFF"/>
              </a:solidFill>
              <a:latin typeface="Calibri"/>
              <a:ea typeface="Calibri"/>
              <a:cs typeface="Calibri"/>
              <a:sym typeface="Calibri"/>
            </a:endParaRPr>
          </a:p>
        </p:txBody>
      </p:sp>
      <p:pic>
        <p:nvPicPr>
          <p:cNvPr id="281" name="Google Shape;281;p39"/>
          <p:cNvPicPr preferRelativeResize="0"/>
          <p:nvPr/>
        </p:nvPicPr>
        <p:blipFill rotWithShape="1">
          <a:blip r:embed="rId3">
            <a:alphaModFix/>
          </a:blip>
          <a:srcRect b="0" l="0" r="0" t="0"/>
          <a:stretch/>
        </p:blipFill>
        <p:spPr>
          <a:xfrm>
            <a:off x="2843808" y="2031690"/>
            <a:ext cx="3200700" cy="1546500"/>
          </a:xfrm>
          <a:prstGeom prst="rect">
            <a:avLst/>
          </a:prstGeom>
          <a:noFill/>
          <a:ln>
            <a:noFill/>
          </a:ln>
        </p:spPr>
      </p:pic>
      <p:sp>
        <p:nvSpPr>
          <p:cNvPr id="282" name="Google Shape;282;p39"/>
          <p:cNvSpPr/>
          <p:nvPr/>
        </p:nvSpPr>
        <p:spPr>
          <a:xfrm>
            <a:off x="3059832" y="2949792"/>
            <a:ext cx="2520300" cy="270000"/>
          </a:xfrm>
          <a:prstGeom prst="roundRect">
            <a:avLst>
              <a:gd fmla="val 16667" name="adj"/>
            </a:avLst>
          </a:prstGeom>
          <a:noFill/>
          <a:ln cap="flat" cmpd="sng" w="25400">
            <a:solidFill>
              <a:srgbClr val="00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0"/>
          <p:cNvSpPr txBox="1"/>
          <p:nvPr>
            <p:ph type="title"/>
          </p:nvPr>
        </p:nvSpPr>
        <p:spPr>
          <a:xfrm>
            <a:off x="287524" y="701651"/>
            <a:ext cx="8568900" cy="870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0" lang="en" sz="1620" u="none" cap="none" strike="noStrike">
                <a:solidFill>
                  <a:schemeClr val="dk1"/>
                </a:solidFill>
                <a:latin typeface="Calibri"/>
                <a:ea typeface="Calibri"/>
                <a:cs typeface="Calibri"/>
                <a:sym typeface="Calibri"/>
              </a:rPr>
              <a:t>Employee can view and print their detail check information by selecting checks from drop down and pressing the search button.  A list of all the employee check/statements will be displayed.  Employee will then click on the check/statement to view and the check will open in a separate browser tab.   The check/statement can then be printed or saved.  Each tab that is opened with detail records must be closed manually when logging out of ESS.  </a:t>
            </a:r>
            <a:endParaRPr b="0" i="0" sz="1620" u="none" cap="none" strike="noStrike">
              <a:solidFill>
                <a:schemeClr val="dk1"/>
              </a:solidFill>
              <a:latin typeface="Calibri"/>
              <a:ea typeface="Calibri"/>
              <a:cs typeface="Calibri"/>
              <a:sym typeface="Calibri"/>
            </a:endParaRPr>
          </a:p>
        </p:txBody>
      </p:sp>
      <p:sp>
        <p:nvSpPr>
          <p:cNvPr id="288" name="Google Shape;288;p40"/>
          <p:cNvSpPr/>
          <p:nvPr/>
        </p:nvSpPr>
        <p:spPr>
          <a:xfrm>
            <a:off x="0" y="20111"/>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3400">
                <a:solidFill>
                  <a:srgbClr val="FFFFFF"/>
                </a:solidFill>
                <a:latin typeface="Calibri"/>
                <a:ea typeface="Calibri"/>
                <a:cs typeface="Calibri"/>
                <a:sym typeface="Calibri"/>
              </a:rPr>
              <a:t>Employee Self Service–View Employee Documents</a:t>
            </a:r>
            <a:endParaRPr/>
          </a:p>
        </p:txBody>
      </p:sp>
      <p:sp>
        <p:nvSpPr>
          <p:cNvPr id="289" name="Google Shape;289;p40"/>
          <p:cNvSpPr/>
          <p:nvPr/>
        </p:nvSpPr>
        <p:spPr>
          <a:xfrm>
            <a:off x="3923928" y="2571750"/>
            <a:ext cx="504000" cy="10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1800">
                <a:solidFill>
                  <a:schemeClr val="lt1"/>
                </a:solidFill>
                <a:latin typeface="Calibri"/>
                <a:ea typeface="Calibri"/>
                <a:cs typeface="Calibri"/>
                <a:sym typeface="Calibri"/>
              </a:rPr>
              <a:t>AB</a:t>
            </a:r>
            <a:endParaRPr sz="1800">
              <a:solidFill>
                <a:schemeClr val="lt1"/>
              </a:solidFill>
              <a:latin typeface="Calibri"/>
              <a:ea typeface="Calibri"/>
              <a:cs typeface="Calibri"/>
              <a:sym typeface="Calibri"/>
            </a:endParaRPr>
          </a:p>
        </p:txBody>
      </p:sp>
      <p:pic>
        <p:nvPicPr>
          <p:cNvPr id="290" name="Google Shape;290;p40"/>
          <p:cNvPicPr preferRelativeResize="0"/>
          <p:nvPr/>
        </p:nvPicPr>
        <p:blipFill rotWithShape="1">
          <a:blip r:embed="rId3">
            <a:alphaModFix/>
          </a:blip>
          <a:srcRect b="0" l="0" r="0" t="0"/>
          <a:stretch/>
        </p:blipFill>
        <p:spPr>
          <a:xfrm>
            <a:off x="1468320" y="1707654"/>
            <a:ext cx="5919300" cy="2316600"/>
          </a:xfrm>
          <a:prstGeom prst="rect">
            <a:avLst/>
          </a:prstGeom>
          <a:noFill/>
          <a:ln>
            <a:noFill/>
          </a:ln>
        </p:spPr>
      </p:pic>
      <p:pic>
        <p:nvPicPr>
          <p:cNvPr id="291" name="Google Shape;291;p40"/>
          <p:cNvPicPr preferRelativeResize="0"/>
          <p:nvPr/>
        </p:nvPicPr>
        <p:blipFill rotWithShape="1">
          <a:blip r:embed="rId4">
            <a:alphaModFix/>
          </a:blip>
          <a:srcRect b="0" l="0" r="0" t="0"/>
          <a:stretch/>
        </p:blipFill>
        <p:spPr>
          <a:xfrm>
            <a:off x="3923928" y="3512568"/>
            <a:ext cx="3234300" cy="1587900"/>
          </a:xfrm>
          <a:prstGeom prst="rect">
            <a:avLst/>
          </a:prstGeom>
          <a:noFill/>
          <a:ln cap="flat" cmpd="sng" w="9525">
            <a:solidFill>
              <a:schemeClr val="dk1"/>
            </a:solidFill>
            <a:prstDash val="solid"/>
            <a:round/>
            <a:headEnd len="sm" w="sm" type="none"/>
            <a:tailEnd len="sm" w="sm" type="none"/>
          </a:ln>
        </p:spPr>
      </p:pic>
      <p:cxnSp>
        <p:nvCxnSpPr>
          <p:cNvPr id="292" name="Google Shape;292;p40"/>
          <p:cNvCxnSpPr/>
          <p:nvPr/>
        </p:nvCxnSpPr>
        <p:spPr>
          <a:xfrm>
            <a:off x="1940040" y="3759883"/>
            <a:ext cx="2016300" cy="0"/>
          </a:xfrm>
          <a:prstGeom prst="straightConnector1">
            <a:avLst/>
          </a:prstGeom>
          <a:noFill/>
          <a:ln cap="flat" cmpd="sng" w="57150">
            <a:solidFill>
              <a:srgbClr val="FF0000"/>
            </a:solidFill>
            <a:prstDash val="solid"/>
            <a:round/>
            <a:headEnd len="sm" w="sm" type="none"/>
            <a:tailEnd len="med" w="med" type="triangl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1"/>
          <p:cNvSpPr txBox="1"/>
          <p:nvPr>
            <p:ph type="title"/>
          </p:nvPr>
        </p:nvSpPr>
        <p:spPr>
          <a:xfrm>
            <a:off x="287524" y="701651"/>
            <a:ext cx="8568900" cy="870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0" lang="en" sz="1620" u="none" cap="none" strike="noStrike">
                <a:solidFill>
                  <a:schemeClr val="dk1"/>
                </a:solidFill>
                <a:latin typeface="Calibri"/>
                <a:ea typeface="Calibri"/>
                <a:cs typeface="Calibri"/>
                <a:sym typeface="Calibri"/>
              </a:rPr>
              <a:t>Employee can view and print their W2 records by selecting W2 from drop down and pressing the search button.  A list of all the employee W2s by year will be displayed.  Employee will click on the W2 to view the detail record.  The document will open in a separate browser tab.   The W2 can then be printed or saved.  Each tab that is opened with detail records must be closed manually when logging out of ESS.  </a:t>
            </a:r>
            <a:endParaRPr b="0" i="0" sz="1620" u="none" cap="none" strike="noStrike">
              <a:solidFill>
                <a:schemeClr val="dk1"/>
              </a:solidFill>
              <a:latin typeface="Calibri"/>
              <a:ea typeface="Calibri"/>
              <a:cs typeface="Calibri"/>
              <a:sym typeface="Calibri"/>
            </a:endParaRPr>
          </a:p>
        </p:txBody>
      </p:sp>
      <p:sp>
        <p:nvSpPr>
          <p:cNvPr id="298" name="Google Shape;298;p41"/>
          <p:cNvSpPr/>
          <p:nvPr/>
        </p:nvSpPr>
        <p:spPr>
          <a:xfrm>
            <a:off x="0" y="20111"/>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3400">
                <a:solidFill>
                  <a:srgbClr val="FFFFFF"/>
                </a:solidFill>
                <a:latin typeface="Calibri"/>
                <a:ea typeface="Calibri"/>
                <a:cs typeface="Calibri"/>
                <a:sym typeface="Calibri"/>
              </a:rPr>
              <a:t>Employee Self Service–View Employee Documents</a:t>
            </a:r>
            <a:endParaRPr/>
          </a:p>
        </p:txBody>
      </p:sp>
      <p:sp>
        <p:nvSpPr>
          <p:cNvPr id="299" name="Google Shape;299;p41"/>
          <p:cNvSpPr/>
          <p:nvPr/>
        </p:nvSpPr>
        <p:spPr>
          <a:xfrm>
            <a:off x="3923928" y="2571750"/>
            <a:ext cx="504000" cy="10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1800">
                <a:solidFill>
                  <a:schemeClr val="lt1"/>
                </a:solidFill>
                <a:latin typeface="Calibri"/>
                <a:ea typeface="Calibri"/>
                <a:cs typeface="Calibri"/>
                <a:sym typeface="Calibri"/>
              </a:rPr>
              <a:t>AB</a:t>
            </a:r>
            <a:endParaRPr sz="1800">
              <a:solidFill>
                <a:schemeClr val="lt1"/>
              </a:solidFill>
              <a:latin typeface="Calibri"/>
              <a:ea typeface="Calibri"/>
              <a:cs typeface="Calibri"/>
              <a:sym typeface="Calibri"/>
            </a:endParaRPr>
          </a:p>
        </p:txBody>
      </p:sp>
      <p:pic>
        <p:nvPicPr>
          <p:cNvPr id="300" name="Google Shape;300;p41"/>
          <p:cNvPicPr preferRelativeResize="0"/>
          <p:nvPr/>
        </p:nvPicPr>
        <p:blipFill rotWithShape="1">
          <a:blip r:embed="rId3">
            <a:alphaModFix/>
          </a:blip>
          <a:srcRect b="0" l="0" r="0" t="0"/>
          <a:stretch/>
        </p:blipFill>
        <p:spPr>
          <a:xfrm>
            <a:off x="2127705" y="1923678"/>
            <a:ext cx="4932000" cy="1512300"/>
          </a:xfrm>
          <a:prstGeom prst="rect">
            <a:avLst/>
          </a:prstGeom>
          <a:noFill/>
          <a:ln>
            <a:noFill/>
          </a:ln>
        </p:spPr>
      </p:pic>
      <p:cxnSp>
        <p:nvCxnSpPr>
          <p:cNvPr id="301" name="Google Shape;301;p41"/>
          <p:cNvCxnSpPr/>
          <p:nvPr/>
        </p:nvCxnSpPr>
        <p:spPr>
          <a:xfrm>
            <a:off x="2555776" y="3171718"/>
            <a:ext cx="1620300" cy="750300"/>
          </a:xfrm>
          <a:prstGeom prst="straightConnector1">
            <a:avLst/>
          </a:prstGeom>
          <a:noFill/>
          <a:ln cap="flat" cmpd="sng" w="57150">
            <a:solidFill>
              <a:srgbClr val="FF0000"/>
            </a:solidFill>
            <a:prstDash val="solid"/>
            <a:round/>
            <a:headEnd len="sm" w="sm" type="none"/>
            <a:tailEnd len="med" w="med" type="triangle"/>
          </a:ln>
        </p:spPr>
      </p:cxnSp>
      <p:pic>
        <p:nvPicPr>
          <p:cNvPr id="302" name="Google Shape;302;p41"/>
          <p:cNvPicPr preferRelativeResize="0"/>
          <p:nvPr/>
        </p:nvPicPr>
        <p:blipFill rotWithShape="1">
          <a:blip r:embed="rId4">
            <a:alphaModFix/>
          </a:blip>
          <a:srcRect b="0" l="0" r="0" t="0"/>
          <a:stretch/>
        </p:blipFill>
        <p:spPr>
          <a:xfrm>
            <a:off x="4175956" y="3273817"/>
            <a:ext cx="3114600" cy="1785300"/>
          </a:xfrm>
          <a:prstGeom prst="rect">
            <a:avLst/>
          </a:prstGeom>
          <a:noFill/>
          <a:ln cap="flat" cmpd="sng" w="9525">
            <a:solidFill>
              <a:schemeClr val="dk1"/>
            </a:solidFill>
            <a:prstDash val="solid"/>
            <a:miter lim="800000"/>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2"/>
          <p:cNvSpPr txBox="1"/>
          <p:nvPr>
            <p:ph type="title"/>
          </p:nvPr>
        </p:nvSpPr>
        <p:spPr>
          <a:xfrm>
            <a:off x="107504" y="701651"/>
            <a:ext cx="8928900" cy="870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0" lang="en" sz="1620" u="none" cap="none" strike="noStrike">
                <a:solidFill>
                  <a:schemeClr val="dk1"/>
                </a:solidFill>
                <a:latin typeface="Calibri"/>
                <a:ea typeface="Calibri"/>
                <a:cs typeface="Calibri"/>
                <a:sym typeface="Calibri"/>
              </a:rPr>
              <a:t>Employee can view and print their Truth In Salary documents by selecting Truth In Salary from drop down and pressing the search button.  A list of all the employee’s document by year will be displayed.  Employee will click on the document to view the detail.  The document will open in a separate browser tab.   The document can then be printed or saved.  Each tab that is opened with a detail record must be closed manually when logging out of ESS.  </a:t>
            </a:r>
            <a:endParaRPr b="0" i="0" sz="1620" u="none" cap="none" strike="noStrike">
              <a:solidFill>
                <a:schemeClr val="dk1"/>
              </a:solidFill>
              <a:latin typeface="Calibri"/>
              <a:ea typeface="Calibri"/>
              <a:cs typeface="Calibri"/>
              <a:sym typeface="Calibri"/>
            </a:endParaRPr>
          </a:p>
        </p:txBody>
      </p:sp>
      <p:sp>
        <p:nvSpPr>
          <p:cNvPr id="308" name="Google Shape;308;p42"/>
          <p:cNvSpPr/>
          <p:nvPr/>
        </p:nvSpPr>
        <p:spPr>
          <a:xfrm>
            <a:off x="0" y="20111"/>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3400">
                <a:solidFill>
                  <a:srgbClr val="FFFFFF"/>
                </a:solidFill>
                <a:latin typeface="Calibri"/>
                <a:ea typeface="Calibri"/>
                <a:cs typeface="Calibri"/>
                <a:sym typeface="Calibri"/>
              </a:rPr>
              <a:t>Employee Self Service–View Employee Documents</a:t>
            </a:r>
            <a:endParaRPr/>
          </a:p>
        </p:txBody>
      </p:sp>
      <p:sp>
        <p:nvSpPr>
          <p:cNvPr id="309" name="Google Shape;309;p42"/>
          <p:cNvSpPr/>
          <p:nvPr/>
        </p:nvSpPr>
        <p:spPr>
          <a:xfrm>
            <a:off x="3923928" y="2571750"/>
            <a:ext cx="504000" cy="10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1800">
                <a:solidFill>
                  <a:schemeClr val="lt1"/>
                </a:solidFill>
                <a:latin typeface="Calibri"/>
                <a:ea typeface="Calibri"/>
                <a:cs typeface="Calibri"/>
                <a:sym typeface="Calibri"/>
              </a:rPr>
              <a:t>AB</a:t>
            </a:r>
            <a:endParaRPr sz="1800">
              <a:solidFill>
                <a:schemeClr val="lt1"/>
              </a:solidFill>
              <a:latin typeface="Calibri"/>
              <a:ea typeface="Calibri"/>
              <a:cs typeface="Calibri"/>
              <a:sym typeface="Calibri"/>
            </a:endParaRPr>
          </a:p>
        </p:txBody>
      </p:sp>
      <p:pic>
        <p:nvPicPr>
          <p:cNvPr id="310" name="Google Shape;310;p42"/>
          <p:cNvPicPr preferRelativeResize="0"/>
          <p:nvPr/>
        </p:nvPicPr>
        <p:blipFill rotWithShape="1">
          <a:blip r:embed="rId3">
            <a:alphaModFix/>
          </a:blip>
          <a:srcRect b="0" l="0" r="0" t="0"/>
          <a:stretch/>
        </p:blipFill>
        <p:spPr>
          <a:xfrm>
            <a:off x="1403648" y="1747441"/>
            <a:ext cx="6048600" cy="1332900"/>
          </a:xfrm>
          <a:prstGeom prst="rect">
            <a:avLst/>
          </a:prstGeom>
          <a:noFill/>
          <a:ln>
            <a:noFill/>
          </a:ln>
        </p:spPr>
      </p:pic>
      <p:pic>
        <p:nvPicPr>
          <p:cNvPr id="311" name="Google Shape;311;p42"/>
          <p:cNvPicPr preferRelativeResize="0"/>
          <p:nvPr/>
        </p:nvPicPr>
        <p:blipFill rotWithShape="1">
          <a:blip r:embed="rId4">
            <a:alphaModFix/>
          </a:blip>
          <a:srcRect b="0" l="0" r="0" t="0"/>
          <a:stretch/>
        </p:blipFill>
        <p:spPr>
          <a:xfrm>
            <a:off x="3361391" y="3085113"/>
            <a:ext cx="2421300" cy="1981200"/>
          </a:xfrm>
          <a:prstGeom prst="rect">
            <a:avLst/>
          </a:prstGeom>
          <a:noFill/>
          <a:ln>
            <a:noFill/>
          </a:ln>
        </p:spPr>
      </p:pic>
      <p:cxnSp>
        <p:nvCxnSpPr>
          <p:cNvPr id="312" name="Google Shape;312;p42"/>
          <p:cNvCxnSpPr/>
          <p:nvPr/>
        </p:nvCxnSpPr>
        <p:spPr>
          <a:xfrm>
            <a:off x="1979712" y="3003798"/>
            <a:ext cx="1296000" cy="270000"/>
          </a:xfrm>
          <a:prstGeom prst="straightConnector1">
            <a:avLst/>
          </a:prstGeom>
          <a:noFill/>
          <a:ln cap="flat" cmpd="sng" w="38100">
            <a:solidFill>
              <a:srgbClr val="FF0000"/>
            </a:solidFill>
            <a:prstDash val="solid"/>
            <a:round/>
            <a:headEnd len="sm" w="sm" type="none"/>
            <a:tailEnd len="med" w="med" type="triangl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3"/>
          <p:cNvSpPr txBox="1"/>
          <p:nvPr>
            <p:ph type="title"/>
          </p:nvPr>
        </p:nvSpPr>
        <p:spPr>
          <a:xfrm>
            <a:off x="107504" y="701651"/>
            <a:ext cx="8928900" cy="870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0" lang="en" sz="1620" u="none" cap="none" strike="noStrike">
                <a:solidFill>
                  <a:schemeClr val="dk1"/>
                </a:solidFill>
                <a:latin typeface="Calibri"/>
                <a:ea typeface="Calibri"/>
                <a:cs typeface="Calibri"/>
                <a:sym typeface="Calibri"/>
              </a:rPr>
              <a:t>Employee can view and print their 1095C documents by selecting 1095C from drop down and pressing the search button.  A list of all the employee’s document by year will be displayed.  Employee will click on the document to view the detail.  The document will open in a separate browser tab.   The document can then be printed or saved.  Each tab that is opened with a detail record must be closed manually when logging out of ESS.  </a:t>
            </a:r>
            <a:endParaRPr b="0" i="0" sz="1620" u="none" cap="none" strike="noStrike">
              <a:solidFill>
                <a:schemeClr val="dk1"/>
              </a:solidFill>
              <a:latin typeface="Calibri"/>
              <a:ea typeface="Calibri"/>
              <a:cs typeface="Calibri"/>
              <a:sym typeface="Calibri"/>
            </a:endParaRPr>
          </a:p>
        </p:txBody>
      </p:sp>
      <p:sp>
        <p:nvSpPr>
          <p:cNvPr id="318" name="Google Shape;318;p43"/>
          <p:cNvSpPr/>
          <p:nvPr/>
        </p:nvSpPr>
        <p:spPr>
          <a:xfrm>
            <a:off x="0" y="20111"/>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3400">
                <a:solidFill>
                  <a:srgbClr val="FFFFFF"/>
                </a:solidFill>
                <a:latin typeface="Calibri"/>
                <a:ea typeface="Calibri"/>
                <a:cs typeface="Calibri"/>
                <a:sym typeface="Calibri"/>
              </a:rPr>
              <a:t>Employee Self Service–View Employee Documents</a:t>
            </a:r>
            <a:endParaRPr/>
          </a:p>
        </p:txBody>
      </p:sp>
      <p:sp>
        <p:nvSpPr>
          <p:cNvPr id="319" name="Google Shape;319;p43"/>
          <p:cNvSpPr/>
          <p:nvPr/>
        </p:nvSpPr>
        <p:spPr>
          <a:xfrm>
            <a:off x="3923928" y="2571750"/>
            <a:ext cx="504000" cy="10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1800">
                <a:solidFill>
                  <a:schemeClr val="lt1"/>
                </a:solidFill>
                <a:latin typeface="Calibri"/>
                <a:ea typeface="Calibri"/>
                <a:cs typeface="Calibri"/>
                <a:sym typeface="Calibri"/>
              </a:rPr>
              <a:t>AB</a:t>
            </a:r>
            <a:endParaRPr sz="1800">
              <a:solidFill>
                <a:schemeClr val="lt1"/>
              </a:solidFill>
              <a:latin typeface="Calibri"/>
              <a:ea typeface="Calibri"/>
              <a:cs typeface="Calibri"/>
              <a:sym typeface="Calibri"/>
            </a:endParaRPr>
          </a:p>
        </p:txBody>
      </p:sp>
      <p:pic>
        <p:nvPicPr>
          <p:cNvPr id="320" name="Google Shape;320;p43"/>
          <p:cNvPicPr preferRelativeResize="0"/>
          <p:nvPr/>
        </p:nvPicPr>
        <p:blipFill rotWithShape="1">
          <a:blip r:embed="rId3">
            <a:alphaModFix/>
          </a:blip>
          <a:srcRect b="0" l="0" r="0" t="0"/>
          <a:stretch/>
        </p:blipFill>
        <p:spPr>
          <a:xfrm>
            <a:off x="1331640" y="1838669"/>
            <a:ext cx="6636600" cy="1470900"/>
          </a:xfrm>
          <a:prstGeom prst="rect">
            <a:avLst/>
          </a:prstGeom>
          <a:noFill/>
          <a:ln>
            <a:noFill/>
          </a:ln>
        </p:spPr>
      </p:pic>
      <p:cxnSp>
        <p:nvCxnSpPr>
          <p:cNvPr id="321" name="Google Shape;321;p43"/>
          <p:cNvCxnSpPr/>
          <p:nvPr/>
        </p:nvCxnSpPr>
        <p:spPr>
          <a:xfrm>
            <a:off x="2267744" y="3180928"/>
            <a:ext cx="1245900" cy="477300"/>
          </a:xfrm>
          <a:prstGeom prst="straightConnector1">
            <a:avLst/>
          </a:prstGeom>
          <a:noFill/>
          <a:ln cap="flat" cmpd="sng" w="38100">
            <a:solidFill>
              <a:srgbClr val="FF0000"/>
            </a:solidFill>
            <a:prstDash val="solid"/>
            <a:round/>
            <a:headEnd len="sm" w="sm" type="none"/>
            <a:tailEnd len="med" w="med" type="triangle"/>
          </a:ln>
        </p:spPr>
      </p:cxnSp>
      <p:pic>
        <p:nvPicPr>
          <p:cNvPr id="322" name="Google Shape;322;p43"/>
          <p:cNvPicPr preferRelativeResize="0"/>
          <p:nvPr/>
        </p:nvPicPr>
        <p:blipFill rotWithShape="1">
          <a:blip r:embed="rId4">
            <a:alphaModFix/>
          </a:blip>
          <a:srcRect b="0" l="0" r="0" t="0"/>
          <a:stretch/>
        </p:blipFill>
        <p:spPr>
          <a:xfrm>
            <a:off x="3513791" y="3419543"/>
            <a:ext cx="3402300" cy="1524000"/>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4"/>
          <p:cNvSpPr txBox="1"/>
          <p:nvPr>
            <p:ph type="title"/>
          </p:nvPr>
        </p:nvSpPr>
        <p:spPr>
          <a:xfrm>
            <a:off x="251520" y="701651"/>
            <a:ext cx="8568900" cy="58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0" lang="en" sz="1800" u="none" cap="none" strike="noStrike">
                <a:solidFill>
                  <a:schemeClr val="dk1"/>
                </a:solidFill>
                <a:latin typeface="Calibri"/>
                <a:ea typeface="Calibri"/>
                <a:cs typeface="Calibri"/>
                <a:sym typeface="Calibri"/>
              </a:rPr>
              <a:t>The </a:t>
            </a:r>
            <a:r>
              <a:rPr b="0" i="1" lang="en" sz="1800" u="none" cap="none" strike="noStrike">
                <a:solidFill>
                  <a:schemeClr val="dk1"/>
                </a:solidFill>
                <a:latin typeface="Calibri"/>
                <a:ea typeface="Calibri"/>
                <a:cs typeface="Calibri"/>
                <a:sym typeface="Calibri"/>
              </a:rPr>
              <a:t>About ESS</a:t>
            </a:r>
            <a:r>
              <a:rPr b="0" i="0" lang="en" sz="1800" u="none" cap="none" strike="noStrike">
                <a:solidFill>
                  <a:schemeClr val="dk1"/>
                </a:solidFill>
                <a:latin typeface="Calibri"/>
                <a:ea typeface="Calibri"/>
                <a:cs typeface="Calibri"/>
                <a:sym typeface="Calibri"/>
              </a:rPr>
              <a:t> Menu option identifies the Product Version and the District.  The District’s contact information for Employee Self Service can also be displayed here.</a:t>
            </a:r>
            <a:endParaRPr b="0" i="0" sz="1800" u="none" cap="none" strike="noStrike">
              <a:solidFill>
                <a:schemeClr val="dk1"/>
              </a:solidFill>
              <a:latin typeface="Calibri"/>
              <a:ea typeface="Calibri"/>
              <a:cs typeface="Calibri"/>
              <a:sym typeface="Calibri"/>
            </a:endParaRPr>
          </a:p>
        </p:txBody>
      </p:sp>
      <p:sp>
        <p:nvSpPr>
          <p:cNvPr id="328" name="Google Shape;328;p44"/>
          <p:cNvSpPr/>
          <p:nvPr/>
        </p:nvSpPr>
        <p:spPr>
          <a:xfrm>
            <a:off x="0" y="20111"/>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4000">
                <a:solidFill>
                  <a:srgbClr val="FFFFFF"/>
                </a:solidFill>
                <a:latin typeface="Calibri"/>
                <a:ea typeface="Calibri"/>
                <a:cs typeface="Calibri"/>
                <a:sym typeface="Calibri"/>
              </a:rPr>
              <a:t>Employee Self Service – About ESS</a:t>
            </a:r>
            <a:endParaRPr b="1" i="1" sz="4000">
              <a:solidFill>
                <a:srgbClr val="FFFFFF"/>
              </a:solidFill>
              <a:latin typeface="Calibri"/>
              <a:ea typeface="Calibri"/>
              <a:cs typeface="Calibri"/>
              <a:sym typeface="Calibri"/>
            </a:endParaRPr>
          </a:p>
        </p:txBody>
      </p:sp>
      <p:sp>
        <p:nvSpPr>
          <p:cNvPr id="329" name="Google Shape;329;p44"/>
          <p:cNvSpPr/>
          <p:nvPr/>
        </p:nvSpPr>
        <p:spPr>
          <a:xfrm>
            <a:off x="3923928" y="2571750"/>
            <a:ext cx="504000" cy="10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1800">
                <a:solidFill>
                  <a:schemeClr val="lt1"/>
                </a:solidFill>
                <a:latin typeface="Calibri"/>
                <a:ea typeface="Calibri"/>
                <a:cs typeface="Calibri"/>
                <a:sym typeface="Calibri"/>
              </a:rPr>
              <a:t>AB</a:t>
            </a:r>
            <a:endParaRPr sz="1800">
              <a:solidFill>
                <a:schemeClr val="lt1"/>
              </a:solidFill>
              <a:latin typeface="Calibri"/>
              <a:ea typeface="Calibri"/>
              <a:cs typeface="Calibri"/>
              <a:sym typeface="Calibri"/>
            </a:endParaRPr>
          </a:p>
        </p:txBody>
      </p:sp>
      <p:pic>
        <p:nvPicPr>
          <p:cNvPr id="330" name="Google Shape;330;p44"/>
          <p:cNvPicPr preferRelativeResize="0"/>
          <p:nvPr/>
        </p:nvPicPr>
        <p:blipFill rotWithShape="1">
          <a:blip r:embed="rId3">
            <a:alphaModFix/>
          </a:blip>
          <a:srcRect b="0" l="0" r="0" t="0"/>
          <a:stretch/>
        </p:blipFill>
        <p:spPr>
          <a:xfrm>
            <a:off x="667887" y="1733780"/>
            <a:ext cx="8132700" cy="2090700"/>
          </a:xfrm>
          <a:prstGeom prst="rect">
            <a:avLst/>
          </a:prstGeom>
          <a:noFill/>
          <a:ln>
            <a:noFill/>
          </a:ln>
        </p:spPr>
      </p:pic>
      <p:sp>
        <p:nvSpPr>
          <p:cNvPr id="331" name="Google Shape;331;p44"/>
          <p:cNvSpPr/>
          <p:nvPr/>
        </p:nvSpPr>
        <p:spPr>
          <a:xfrm>
            <a:off x="2783622" y="2355726"/>
            <a:ext cx="3504600" cy="324000"/>
          </a:xfrm>
          <a:prstGeom prst="rect">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2" name="Google Shape;332;p44"/>
          <p:cNvSpPr/>
          <p:nvPr/>
        </p:nvSpPr>
        <p:spPr>
          <a:xfrm>
            <a:off x="2817764" y="2679762"/>
            <a:ext cx="1440300" cy="278400"/>
          </a:xfrm>
          <a:prstGeom prst="rect">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5"/>
          <p:cNvSpPr txBox="1"/>
          <p:nvPr>
            <p:ph type="title"/>
          </p:nvPr>
        </p:nvSpPr>
        <p:spPr>
          <a:xfrm>
            <a:off x="287524" y="556430"/>
            <a:ext cx="8568900" cy="58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libri"/>
              <a:buNone/>
            </a:pPr>
            <a:r>
              <a:rPr b="0" i="0" lang="en" sz="1800" u="none" cap="none" strike="noStrike">
                <a:solidFill>
                  <a:schemeClr val="dk1"/>
                </a:solidFill>
                <a:latin typeface="Calibri"/>
                <a:ea typeface="Calibri"/>
                <a:cs typeface="Calibri"/>
                <a:sym typeface="Calibri"/>
              </a:rPr>
              <a:t>An employee can manage their ESS account by clicking on their user name in the toolbar.</a:t>
            </a:r>
            <a:endParaRPr b="0" i="0" sz="1800" u="none" cap="none" strike="noStrike">
              <a:solidFill>
                <a:schemeClr val="dk1"/>
              </a:solidFill>
              <a:latin typeface="Calibri"/>
              <a:ea typeface="Calibri"/>
              <a:cs typeface="Calibri"/>
              <a:sym typeface="Calibri"/>
            </a:endParaRPr>
          </a:p>
        </p:txBody>
      </p:sp>
      <p:sp>
        <p:nvSpPr>
          <p:cNvPr id="339" name="Google Shape;339;p45"/>
          <p:cNvSpPr/>
          <p:nvPr/>
        </p:nvSpPr>
        <p:spPr>
          <a:xfrm>
            <a:off x="0" y="0"/>
            <a:ext cx="9144000" cy="681600"/>
          </a:xfrm>
          <a:prstGeom prst="rect">
            <a:avLst/>
          </a:prstGeom>
          <a:solidFill>
            <a:srgbClr val="50AEC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1" lang="en" sz="3600">
                <a:solidFill>
                  <a:srgbClr val="FFFFFF"/>
                </a:solidFill>
                <a:latin typeface="Calibri"/>
                <a:ea typeface="Calibri"/>
                <a:cs typeface="Calibri"/>
                <a:sym typeface="Calibri"/>
              </a:rPr>
              <a:t>Employee Self Service – Manage Account</a:t>
            </a:r>
            <a:endParaRPr b="1" i="1" sz="3600">
              <a:solidFill>
                <a:srgbClr val="FFFFFF"/>
              </a:solidFill>
              <a:latin typeface="Calibri"/>
              <a:ea typeface="Calibri"/>
              <a:cs typeface="Calibri"/>
              <a:sym typeface="Calibri"/>
            </a:endParaRPr>
          </a:p>
        </p:txBody>
      </p:sp>
      <p:pic>
        <p:nvPicPr>
          <p:cNvPr id="340" name="Google Shape;340;p45"/>
          <p:cNvPicPr preferRelativeResize="0"/>
          <p:nvPr/>
        </p:nvPicPr>
        <p:blipFill rotWithShape="1">
          <a:blip r:embed="rId3">
            <a:alphaModFix/>
          </a:blip>
          <a:srcRect b="0" l="0" r="0" t="0"/>
          <a:stretch/>
        </p:blipFill>
        <p:spPr>
          <a:xfrm>
            <a:off x="1907704" y="1024406"/>
            <a:ext cx="6077100" cy="4085700"/>
          </a:xfrm>
          <a:prstGeom prst="rect">
            <a:avLst/>
          </a:prstGeom>
          <a:noFill/>
          <a:ln>
            <a:noFill/>
          </a:ln>
        </p:spPr>
      </p:pic>
      <p:sp>
        <p:nvSpPr>
          <p:cNvPr id="341" name="Google Shape;341;p45"/>
          <p:cNvSpPr/>
          <p:nvPr/>
        </p:nvSpPr>
        <p:spPr>
          <a:xfrm>
            <a:off x="6804248" y="1034035"/>
            <a:ext cx="648000" cy="187500"/>
          </a:xfrm>
          <a:prstGeom prst="ellipse">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342" name="Google Shape;342;p45"/>
          <p:cNvCxnSpPr/>
          <p:nvPr/>
        </p:nvCxnSpPr>
        <p:spPr>
          <a:xfrm rot="10800000">
            <a:off x="7236296" y="1221636"/>
            <a:ext cx="0" cy="324000"/>
          </a:xfrm>
          <a:prstGeom prst="straightConnector1">
            <a:avLst/>
          </a:prstGeom>
          <a:noFill/>
          <a:ln cap="flat" cmpd="sng" w="38100">
            <a:solidFill>
              <a:srgbClr val="C00000"/>
            </a:solidFill>
            <a:prstDash val="solid"/>
            <a:round/>
            <a:headEnd len="sm" w="sm" type="none"/>
            <a:tailEnd len="med" w="med" type="stealth"/>
          </a:ln>
        </p:spPr>
      </p:cxnSp>
      <p:cxnSp>
        <p:nvCxnSpPr>
          <p:cNvPr id="343" name="Google Shape;343;p45"/>
          <p:cNvCxnSpPr/>
          <p:nvPr/>
        </p:nvCxnSpPr>
        <p:spPr>
          <a:xfrm rot="10800000">
            <a:off x="5058069" y="2625756"/>
            <a:ext cx="441000" cy="0"/>
          </a:xfrm>
          <a:prstGeom prst="straightConnector1">
            <a:avLst/>
          </a:prstGeom>
          <a:noFill/>
          <a:ln cap="flat" cmpd="sng" w="38100">
            <a:solidFill>
              <a:srgbClr val="C00000"/>
            </a:solidFill>
            <a:prstDash val="solid"/>
            <a:round/>
            <a:headEnd len="sm" w="sm" type="none"/>
            <a:tailEnd len="med" w="med" type="stealth"/>
          </a:ln>
        </p:spPr>
      </p:cxnSp>
      <p:cxnSp>
        <p:nvCxnSpPr>
          <p:cNvPr id="344" name="Google Shape;344;p45"/>
          <p:cNvCxnSpPr/>
          <p:nvPr/>
        </p:nvCxnSpPr>
        <p:spPr>
          <a:xfrm rot="10800000">
            <a:off x="5058069" y="3867894"/>
            <a:ext cx="441000" cy="0"/>
          </a:xfrm>
          <a:prstGeom prst="straightConnector1">
            <a:avLst/>
          </a:prstGeom>
          <a:noFill/>
          <a:ln cap="flat" cmpd="sng" w="38100">
            <a:solidFill>
              <a:srgbClr val="C00000"/>
            </a:solidFill>
            <a:prstDash val="solid"/>
            <a:round/>
            <a:headEnd len="sm" w="sm" type="none"/>
            <a:tailEnd len="med" w="med" type="stealth"/>
          </a:ln>
        </p:spPr>
      </p:cxnSp>
      <p:cxnSp>
        <p:nvCxnSpPr>
          <p:cNvPr id="345" name="Google Shape;345;p45"/>
          <p:cNvCxnSpPr/>
          <p:nvPr/>
        </p:nvCxnSpPr>
        <p:spPr>
          <a:xfrm rot="10800000">
            <a:off x="5057898" y="4626050"/>
            <a:ext cx="418800" cy="0"/>
          </a:xfrm>
          <a:prstGeom prst="straightConnector1">
            <a:avLst/>
          </a:prstGeom>
          <a:noFill/>
          <a:ln cap="flat" cmpd="sng" w="38100">
            <a:solidFill>
              <a:srgbClr val="C00000"/>
            </a:solidFill>
            <a:prstDash val="solid"/>
            <a:round/>
            <a:headEnd len="sm" w="sm" type="none"/>
            <a:tailEnd len="med" w="med" type="stealth"/>
          </a:ln>
        </p:spPr>
      </p:cxnSp>
      <p:sp>
        <p:nvSpPr>
          <p:cNvPr id="346" name="Google Shape;346;p45"/>
          <p:cNvSpPr/>
          <p:nvPr/>
        </p:nvSpPr>
        <p:spPr>
          <a:xfrm>
            <a:off x="7884368" y="1275606"/>
            <a:ext cx="288000" cy="3867900"/>
          </a:xfrm>
          <a:custGeom>
            <a:rect b="b" l="l" r="r" t="t"/>
            <a:pathLst>
              <a:path extrusionOk="0" h="120000" w="120000">
                <a:moveTo>
                  <a:pt x="0" y="0"/>
                </a:moveTo>
                <a:lnTo>
                  <a:pt x="120000" y="0"/>
                </a:lnTo>
                <a:lnTo>
                  <a:pt x="120000" y="120000"/>
                </a:lnTo>
                <a:lnTo>
                  <a:pt x="0" y="1200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7" name="Google Shape;347;p45"/>
          <p:cNvSpPr txBox="1"/>
          <p:nvPr/>
        </p:nvSpPr>
        <p:spPr>
          <a:xfrm>
            <a:off x="5449725" y="1507477"/>
            <a:ext cx="3199500" cy="2705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600">
                <a:solidFill>
                  <a:srgbClr val="0070C0"/>
                </a:solidFill>
                <a:latin typeface="Calibri"/>
                <a:ea typeface="Calibri"/>
                <a:cs typeface="Calibri"/>
                <a:sym typeface="Calibri"/>
              </a:rPr>
              <a:t>Employee clicks on their user name to manage their account. </a:t>
            </a:r>
            <a:endParaRPr/>
          </a:p>
          <a:p>
            <a:pPr indent="0" lvl="0" marL="0" marR="0" rtl="0" algn="l">
              <a:spcBef>
                <a:spcPts val="0"/>
              </a:spcBef>
              <a:spcAft>
                <a:spcPts val="0"/>
              </a:spcAft>
              <a:buNone/>
            </a:pPr>
            <a:r>
              <a:t/>
            </a:r>
            <a:endParaRPr sz="1600">
              <a:solidFill>
                <a:srgbClr val="0070C0"/>
              </a:solidFill>
              <a:latin typeface="Calibri"/>
              <a:ea typeface="Calibri"/>
              <a:cs typeface="Calibri"/>
              <a:sym typeface="Calibri"/>
            </a:endParaRPr>
          </a:p>
          <a:p>
            <a:pPr indent="0" lvl="0" marL="0" marR="0" rtl="0" algn="l">
              <a:spcBef>
                <a:spcPts val="0"/>
              </a:spcBef>
              <a:spcAft>
                <a:spcPts val="0"/>
              </a:spcAft>
              <a:buNone/>
            </a:pPr>
            <a:r>
              <a:t/>
            </a:r>
            <a:endParaRPr sz="1600">
              <a:solidFill>
                <a:srgbClr val="0070C0"/>
              </a:solidFill>
              <a:latin typeface="Calibri"/>
              <a:ea typeface="Calibri"/>
              <a:cs typeface="Calibri"/>
              <a:sym typeface="Calibri"/>
            </a:endParaRPr>
          </a:p>
          <a:p>
            <a:pPr indent="0" lvl="0" marL="0" marR="0" rtl="0" algn="l">
              <a:spcBef>
                <a:spcPts val="0"/>
              </a:spcBef>
              <a:spcAft>
                <a:spcPts val="0"/>
              </a:spcAft>
              <a:buNone/>
            </a:pPr>
            <a:r>
              <a:rPr lang="en" sz="1600">
                <a:solidFill>
                  <a:srgbClr val="0070C0"/>
                </a:solidFill>
                <a:latin typeface="Calibri"/>
                <a:ea typeface="Calibri"/>
                <a:cs typeface="Calibri"/>
                <a:sym typeface="Calibri"/>
              </a:rPr>
              <a:t>The employee can change their password by entering their current password and the new password. </a:t>
            </a:r>
            <a:endParaRPr/>
          </a:p>
          <a:p>
            <a:pPr indent="0" lvl="0" marL="0" marR="0" rtl="0" algn="l">
              <a:spcBef>
                <a:spcPts val="0"/>
              </a:spcBef>
              <a:spcAft>
                <a:spcPts val="0"/>
              </a:spcAft>
              <a:buNone/>
            </a:pPr>
            <a:r>
              <a:t/>
            </a:r>
            <a:endParaRPr sz="1600">
              <a:solidFill>
                <a:srgbClr val="0070C0"/>
              </a:solidFill>
              <a:latin typeface="Calibri"/>
              <a:ea typeface="Calibri"/>
              <a:cs typeface="Calibri"/>
              <a:sym typeface="Calibri"/>
            </a:endParaRPr>
          </a:p>
          <a:p>
            <a:pPr indent="0" lvl="0" marL="0" marR="0" rtl="0" algn="l">
              <a:spcBef>
                <a:spcPts val="0"/>
              </a:spcBef>
              <a:spcAft>
                <a:spcPts val="0"/>
              </a:spcAft>
              <a:buNone/>
            </a:pPr>
            <a:r>
              <a:rPr lang="en" sz="1600">
                <a:solidFill>
                  <a:srgbClr val="0070C0"/>
                </a:solidFill>
                <a:latin typeface="Calibri"/>
                <a:ea typeface="Calibri"/>
                <a:cs typeface="Calibri"/>
                <a:sym typeface="Calibri"/>
              </a:rPr>
              <a:t>The employee can change the name  and email address associated with their ESS account.</a:t>
            </a:r>
            <a:endParaRPr/>
          </a:p>
          <a:p>
            <a:pPr indent="0" lvl="0" marL="0" marR="0" rtl="0" algn="l">
              <a:spcBef>
                <a:spcPts val="0"/>
              </a:spcBef>
              <a:spcAft>
                <a:spcPts val="0"/>
              </a:spcAft>
              <a:buNone/>
            </a:pPr>
            <a:r>
              <a:rPr lang="en" sz="1600">
                <a:solidFill>
                  <a:srgbClr val="0070C0"/>
                </a:solidFill>
                <a:latin typeface="Calibri"/>
                <a:ea typeface="Calibri"/>
                <a:cs typeface="Calibri"/>
                <a:sym typeface="Calibri"/>
              </a:rPr>
              <a:t>The employee can choose not to receive email alerts for requests and approvals in ESS.</a:t>
            </a:r>
            <a:endParaRPr sz="1600">
              <a:solidFill>
                <a:srgbClr val="0070C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