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64" r:id="rId4"/>
    <p:sldId id="265" r:id="rId5"/>
    <p:sldId id="266" r:id="rId6"/>
    <p:sldId id="267" r:id="rId7"/>
    <p:sldId id="268" r:id="rId8"/>
    <p:sldId id="271" r:id="rId9"/>
    <p:sldId id="272" r:id="rId10"/>
    <p:sldId id="270" r:id="rId11"/>
    <p:sldId id="274" r:id="rId12"/>
    <p:sldId id="273" r:id="rId13"/>
    <p:sldId id="27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51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C096EB85-8642-4C77-B69B-5B9EC2B5D4D2}" type="datetimeFigureOut">
              <a:rPr lang="en-US" smtClean="0"/>
              <a:t>2/16/2016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58739595-ABAF-484C-BA92-232B3DAACB59}"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96EB85-8642-4C77-B69B-5B9EC2B5D4D2}" type="datetimeFigureOut">
              <a:rPr lang="en-US" smtClean="0"/>
              <a:t>2/16/2016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096EB85-8642-4C77-B69B-5B9EC2B5D4D2}" type="datetimeFigureOut">
              <a:rPr lang="en-US" smtClean="0"/>
              <a:t>2/16/2016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58739595-ABAF-484C-BA92-232B3DAACB5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096EB85-8642-4C77-B69B-5B9EC2B5D4D2}" type="datetimeFigureOut">
              <a:rPr lang="en-US" smtClean="0"/>
              <a:t>2/16/2016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096EB85-8642-4C77-B69B-5B9EC2B5D4D2}" type="datetimeFigureOut">
              <a:rPr lang="en-US" smtClean="0"/>
              <a:t>2/16/2016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096EB85-8642-4C77-B69B-5B9EC2B5D4D2}" type="datetimeFigureOut">
              <a:rPr lang="en-US" smtClean="0"/>
              <a:t>2/16/2016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96EB85-8642-4C77-B69B-5B9EC2B5D4D2}" type="datetimeFigureOut">
              <a:rPr lang="en-US" smtClean="0"/>
              <a:t>2/16/2016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096EB85-8642-4C77-B69B-5B9EC2B5D4D2}" type="datetimeFigureOut">
              <a:rPr lang="en-US" smtClean="0"/>
              <a:t>2/16/2016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096EB85-8642-4C77-B69B-5B9EC2B5D4D2}" type="datetimeFigureOut">
              <a:rPr lang="en-US" smtClean="0"/>
              <a:t>2/16/2016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96EB85-8642-4C77-B69B-5B9EC2B5D4D2}" type="datetimeFigureOut">
              <a:rPr lang="en-US" smtClean="0"/>
              <a:t>2/16/2016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96EB85-8642-4C77-B69B-5B9EC2B5D4D2}" type="datetimeFigureOut">
              <a:rPr lang="en-US" smtClean="0"/>
              <a:t>2/16/2016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39595-ABAF-484C-BA92-232B3DAACB5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096EB85-8642-4C77-B69B-5B9EC2B5D4D2}" type="datetimeFigureOut">
              <a:rPr lang="en-US" smtClean="0"/>
              <a:t>2/16/2016</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8739595-ABAF-484C-BA92-232B3DAACB5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i="1" dirty="0" smtClean="0"/>
              <a:t>Edward </a:t>
            </a:r>
            <a:r>
              <a:rPr lang="en-US" i="1" dirty="0" err="1" smtClean="0"/>
              <a:t>Scissorhands</a:t>
            </a:r>
            <a:endParaRPr lang="en-US" i="1" dirty="0"/>
          </a:p>
        </p:txBody>
      </p:sp>
      <p:sp>
        <p:nvSpPr>
          <p:cNvPr id="3" name="Subtitle 2"/>
          <p:cNvSpPr>
            <a:spLocks noGrp="1"/>
          </p:cNvSpPr>
          <p:nvPr>
            <p:ph type="subTitle" idx="1"/>
          </p:nvPr>
        </p:nvSpPr>
        <p:spPr/>
        <p:txBody>
          <a:bodyPr/>
          <a:lstStyle/>
          <a:p>
            <a:r>
              <a:rPr lang="en-US" dirty="0" smtClean="0"/>
              <a:t>A Style Analysis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Screening Activity B</a:t>
            </a:r>
            <a:br>
              <a:rPr lang="en-US" dirty="0" smtClean="0"/>
            </a:br>
            <a:r>
              <a:rPr lang="en-US" dirty="0" smtClean="0"/>
              <a:t>Pages 166-167</a:t>
            </a:r>
            <a:endParaRPr lang="en-US" dirty="0"/>
          </a:p>
        </p:txBody>
      </p:sp>
      <p:sp>
        <p:nvSpPr>
          <p:cNvPr id="3" name="Content Placeholder 2"/>
          <p:cNvSpPr>
            <a:spLocks noGrp="1"/>
          </p:cNvSpPr>
          <p:nvPr>
            <p:ph idx="1"/>
          </p:nvPr>
        </p:nvSpPr>
        <p:spPr/>
        <p:txBody>
          <a:bodyPr>
            <a:normAutofit fontScale="92500"/>
          </a:bodyPr>
          <a:lstStyle/>
          <a:p>
            <a:r>
              <a:rPr lang="en-US" dirty="0" smtClean="0"/>
              <a:t>Turn to your hard copy of a notes page titled “My </a:t>
            </a:r>
            <a:r>
              <a:rPr lang="en-US" i="1" dirty="0" smtClean="0"/>
              <a:t>Edward </a:t>
            </a:r>
            <a:r>
              <a:rPr lang="en-US" i="1" dirty="0" err="1" smtClean="0"/>
              <a:t>Scissorhands</a:t>
            </a:r>
            <a:r>
              <a:rPr lang="en-US" dirty="0" smtClean="0"/>
              <a:t>” viewing notes. </a:t>
            </a:r>
          </a:p>
          <a:p>
            <a:r>
              <a:rPr lang="en-US" dirty="0" smtClean="0"/>
              <a:t>While we watch the film, just jot down anything you notice. It can be a cinematic technique, it can be a question or thought that you have, or any general idea that pops into your mind to track your thoughts while you view. </a:t>
            </a:r>
          </a:p>
          <a:p>
            <a:r>
              <a:rPr lang="en-US" dirty="0" smtClean="0"/>
              <a:t>Remember that we are viewing for analysis, not for enjoyment, so you need to be actively engaged with your thoughts throughout the viewing.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Group Discussion</a:t>
            </a:r>
            <a:br>
              <a:rPr lang="en-US" dirty="0" smtClean="0"/>
            </a:br>
            <a:r>
              <a:rPr lang="en-US" dirty="0" smtClean="0"/>
              <a:t>10 Minutes</a:t>
            </a:r>
            <a:endParaRPr lang="en-US" dirty="0"/>
          </a:p>
        </p:txBody>
      </p:sp>
      <p:sp>
        <p:nvSpPr>
          <p:cNvPr id="3" name="Content Placeholder 2"/>
          <p:cNvSpPr>
            <a:spLocks noGrp="1"/>
          </p:cNvSpPr>
          <p:nvPr>
            <p:ph idx="1"/>
          </p:nvPr>
        </p:nvSpPr>
        <p:spPr/>
        <p:txBody>
          <a:bodyPr/>
          <a:lstStyle/>
          <a:p>
            <a:r>
              <a:rPr lang="en-US" dirty="0" smtClean="0"/>
              <a:t>In your groups, discuss and jot down answers to questions 1-4. Be ready to share your thoughts!</a:t>
            </a: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It’s Time to Jigsaw!</a:t>
            </a:r>
            <a:endParaRPr lang="en-US" dirty="0"/>
          </a:p>
        </p:txBody>
      </p:sp>
      <p:sp>
        <p:nvSpPr>
          <p:cNvPr id="3" name="Content Placeholder 2"/>
          <p:cNvSpPr>
            <a:spLocks noGrp="1"/>
          </p:cNvSpPr>
          <p:nvPr>
            <p:ph idx="1"/>
          </p:nvPr>
        </p:nvSpPr>
        <p:spPr/>
        <p:txBody>
          <a:bodyPr>
            <a:normAutofit/>
          </a:bodyPr>
          <a:lstStyle/>
          <a:p>
            <a:r>
              <a:rPr lang="en-US" sz="3600" b="1" dirty="0" smtClean="0"/>
              <a:t>You are sitting in your home-base group. These are the people who will be responsible for teaching you. </a:t>
            </a:r>
          </a:p>
          <a:p>
            <a:r>
              <a:rPr lang="en-US" sz="3600" b="1" dirty="0" smtClean="0"/>
              <a:t>Now, number yourselves off from 1-5. </a:t>
            </a:r>
          </a:p>
          <a:p>
            <a:r>
              <a:rPr lang="en-US" sz="3600" b="1" dirty="0" smtClean="0"/>
              <a:t>Now move to the assigned location based on your number. </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Time to View</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We are now going to re-watch a segment of the film. </a:t>
            </a:r>
          </a:p>
          <a:p>
            <a:pPr>
              <a:buNone/>
            </a:pPr>
            <a:endParaRPr lang="en-US" dirty="0" smtClean="0"/>
          </a:p>
          <a:p>
            <a:r>
              <a:rPr lang="en-US" dirty="0" smtClean="0"/>
              <a:t>Each numbered group will be responsible for analyzing that segment for a specific cinematic technique. Take a moment and review your assigned techniques using your flipchart.</a:t>
            </a:r>
          </a:p>
          <a:p>
            <a:pPr lvl="1"/>
            <a:r>
              <a:rPr lang="en-US" dirty="0" smtClean="0"/>
              <a:t> 1’s…Framing/Angles</a:t>
            </a:r>
          </a:p>
          <a:p>
            <a:pPr lvl="1"/>
            <a:r>
              <a:rPr lang="en-US" dirty="0" smtClean="0"/>
              <a:t>2’s…Lighting</a:t>
            </a:r>
          </a:p>
          <a:p>
            <a:pPr lvl="1"/>
            <a:r>
              <a:rPr lang="en-US" dirty="0" smtClean="0"/>
              <a:t>3’s…Camera Movement</a:t>
            </a:r>
          </a:p>
          <a:p>
            <a:pPr lvl="1"/>
            <a:r>
              <a:rPr lang="en-US" dirty="0" smtClean="0"/>
              <a:t>4’s…Music/Sound</a:t>
            </a:r>
          </a:p>
          <a:p>
            <a:pPr lvl="1"/>
            <a:r>
              <a:rPr lang="en-US" dirty="0" smtClean="0"/>
              <a:t>5’s…Editing</a:t>
            </a:r>
          </a:p>
          <a:p>
            <a:endParaRPr lang="en-US" dirty="0" smtClean="0"/>
          </a:p>
          <a:p>
            <a:r>
              <a:rPr lang="en-US" dirty="0" smtClean="0"/>
              <a:t>As we watch the film, record your notes on you’re </a:t>
            </a:r>
            <a:r>
              <a:rPr lang="en-US" b="1" u="sng" dirty="0" smtClean="0"/>
              <a:t>my notes sheet</a:t>
            </a:r>
            <a:r>
              <a:rPr lang="en-US" dirty="0" smtClean="0"/>
              <a:t> for your assigned technique.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Group Discussion</a:t>
            </a:r>
            <a:br>
              <a:rPr lang="en-US" dirty="0" smtClean="0"/>
            </a:br>
            <a:r>
              <a:rPr lang="en-US" dirty="0" smtClean="0"/>
              <a:t>5 minutes</a:t>
            </a:r>
            <a:endParaRPr lang="en-US" dirty="0"/>
          </a:p>
        </p:txBody>
      </p:sp>
      <p:sp>
        <p:nvSpPr>
          <p:cNvPr id="3" name="Content Placeholder 2"/>
          <p:cNvSpPr>
            <a:spLocks noGrp="1"/>
          </p:cNvSpPr>
          <p:nvPr>
            <p:ph idx="1"/>
          </p:nvPr>
        </p:nvSpPr>
        <p:spPr/>
        <p:txBody>
          <a:bodyPr/>
          <a:lstStyle/>
          <a:p>
            <a:r>
              <a:rPr lang="en-US" dirty="0" smtClean="0"/>
              <a:t>In your expert groups, discuss your observations and come to a consensus about what you observed. </a:t>
            </a:r>
          </a:p>
          <a:p>
            <a:r>
              <a:rPr lang="en-US" dirty="0" smtClean="0"/>
              <a:t>Document your agreed upon ideas in the chart on page 166.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Return to Home-Base</a:t>
            </a:r>
            <a:br>
              <a:rPr lang="en-US" dirty="0" smtClean="0"/>
            </a:br>
            <a:r>
              <a:rPr lang="en-US" dirty="0" smtClean="0"/>
              <a:t>10 minutes</a:t>
            </a:r>
            <a:endParaRPr lang="en-US" dirty="0"/>
          </a:p>
        </p:txBody>
      </p:sp>
      <p:sp>
        <p:nvSpPr>
          <p:cNvPr id="3" name="Content Placeholder 2"/>
          <p:cNvSpPr>
            <a:spLocks noGrp="1"/>
          </p:cNvSpPr>
          <p:nvPr>
            <p:ph idx="1"/>
          </p:nvPr>
        </p:nvSpPr>
        <p:spPr/>
        <p:txBody>
          <a:bodyPr>
            <a:normAutofit/>
          </a:bodyPr>
          <a:lstStyle/>
          <a:p>
            <a:r>
              <a:rPr lang="en-US" sz="3600" b="1" dirty="0" smtClean="0"/>
              <a:t>Now return to home-base and teach each other what your groups observed, completing all of the columns on page 166. </a:t>
            </a:r>
            <a:endParaRPr lang="en-US" sz="32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Adding the Reflective Commentary</a:t>
            </a:r>
            <a:endParaRPr lang="en-US" dirty="0"/>
          </a:p>
        </p:txBody>
      </p:sp>
      <p:sp>
        <p:nvSpPr>
          <p:cNvPr id="3" name="Content Placeholder 2"/>
          <p:cNvSpPr>
            <a:spLocks noGrp="1"/>
          </p:cNvSpPr>
          <p:nvPr>
            <p:ph idx="1"/>
          </p:nvPr>
        </p:nvSpPr>
        <p:spPr>
          <a:xfrm>
            <a:off x="457200" y="1600200"/>
            <a:ext cx="7924800" cy="4709160"/>
          </a:xfrm>
        </p:spPr>
        <p:txBody>
          <a:bodyPr>
            <a:normAutofit/>
          </a:bodyPr>
          <a:lstStyle/>
          <a:p>
            <a:r>
              <a:rPr lang="en-US" dirty="0" smtClean="0"/>
              <a:t>We are now going to add the reflective commentary to your analytic statements. This is the elaboration/explanation element of your analytic statement. </a:t>
            </a:r>
          </a:p>
          <a:p>
            <a:r>
              <a:rPr lang="en-US" dirty="0" smtClean="0"/>
              <a:t>If the evidence is the WHAT, the reflective commentary is the SO WHAT?</a:t>
            </a:r>
          </a:p>
          <a:p>
            <a:pPr>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152400" y="2819400"/>
            <a:ext cx="8686800" cy="1828800"/>
          </a:xfrm>
          <a:prstGeom prst="rect">
            <a:avLst/>
          </a:prstGeom>
        </p:spPr>
        <p:style>
          <a:lnRef idx="2">
            <a:schemeClr val="accent3"/>
          </a:lnRef>
          <a:fillRef idx="1">
            <a:schemeClr val="lt1"/>
          </a:fillRef>
          <a:effectRef idx="0">
            <a:schemeClr val="accent3"/>
          </a:effectRef>
          <a:fontRef idx="minor">
            <a:schemeClr val="dk1"/>
          </a:fontRef>
        </p:style>
        <p:txBody>
          <a:bodyPr rtlCol="0" anchor="ctr">
            <a:normAutofit fontScale="70000" lnSpcReduction="20000"/>
          </a:bodyPr>
          <a:lstStyle/>
          <a:p>
            <a:pPr algn="ctr"/>
            <a:r>
              <a:rPr lang="en-US" b="1" dirty="0" smtClean="0"/>
              <a:t>Writing an Analytical Statement: </a:t>
            </a:r>
          </a:p>
          <a:p>
            <a:pPr algn="ctr"/>
            <a:endParaRPr lang="en-US" b="1" dirty="0"/>
          </a:p>
          <a:p>
            <a:pPr algn="ctr"/>
            <a:r>
              <a:rPr lang="en-US" b="1" dirty="0" smtClean="0"/>
              <a:t>Tim Burton, in </a:t>
            </a:r>
            <a:r>
              <a:rPr lang="en-US" b="1" i="1" dirty="0" smtClean="0"/>
              <a:t>Edward </a:t>
            </a:r>
            <a:r>
              <a:rPr lang="en-US" b="1" i="1" dirty="0" err="1" smtClean="0"/>
              <a:t>Scissorhands</a:t>
            </a:r>
            <a:r>
              <a:rPr lang="en-US" b="1" dirty="0" smtClean="0"/>
              <a:t>, uses a long shot in order to show the vulnerability of characters. For example, when Peg is upstairs in the castle, the long shot makes her look small so that the viewer worries about her safety. </a:t>
            </a:r>
            <a:endParaRPr lang="en-US" b="1" dirty="0"/>
          </a:p>
        </p:txBody>
      </p:sp>
      <p:sp>
        <p:nvSpPr>
          <p:cNvPr id="5" name="Rectangle 4"/>
          <p:cNvSpPr/>
          <p:nvPr/>
        </p:nvSpPr>
        <p:spPr>
          <a:xfrm>
            <a:off x="152400" y="0"/>
            <a:ext cx="8686800" cy="2743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smtClean="0"/>
              <a:t>Writing an Analytical Statement with Reflective Commentary: </a:t>
            </a:r>
          </a:p>
          <a:p>
            <a:pPr algn="ctr"/>
            <a:endParaRPr lang="en-US" b="1" dirty="0"/>
          </a:p>
          <a:p>
            <a:pPr algn="ctr"/>
            <a:r>
              <a:rPr lang="en-US" b="1" dirty="0" smtClean="0"/>
              <a:t>Tim Burton, in </a:t>
            </a:r>
            <a:r>
              <a:rPr lang="en-US" b="1" i="1" dirty="0" smtClean="0"/>
              <a:t>Edward </a:t>
            </a:r>
            <a:r>
              <a:rPr lang="en-US" b="1" i="1" dirty="0" err="1" smtClean="0"/>
              <a:t>Scissorhands</a:t>
            </a:r>
            <a:r>
              <a:rPr lang="en-US" b="1" dirty="0" smtClean="0"/>
              <a:t>, uses ____________ (cinematic element) in order to _______________ (achieve what purpose). For example, ____________________ (evidence and effect combined). </a:t>
            </a:r>
          </a:p>
          <a:p>
            <a:pPr algn="ctr"/>
            <a:r>
              <a:rPr lang="en-US" b="1" dirty="0" smtClean="0"/>
              <a:t>_________________________________ ) reflective commentary</a:t>
            </a:r>
            <a:endParaRPr lang="en-US" b="1" dirty="0"/>
          </a:p>
        </p:txBody>
      </p:sp>
      <p:sp>
        <p:nvSpPr>
          <p:cNvPr id="6" name="Content Placeholder 3"/>
          <p:cNvSpPr txBox="1">
            <a:spLocks/>
          </p:cNvSpPr>
          <p:nvPr/>
        </p:nvSpPr>
        <p:spPr>
          <a:xfrm>
            <a:off x="152400" y="4800600"/>
            <a:ext cx="8686800" cy="1828800"/>
          </a:xfrm>
          <a:prstGeom prst="rect">
            <a:avLst/>
          </a:prstGeom>
        </p:spPr>
        <p:style>
          <a:lnRef idx="2">
            <a:schemeClr val="accent3"/>
          </a:lnRef>
          <a:fillRef idx="1">
            <a:schemeClr val="lt1"/>
          </a:fillRef>
          <a:effectRef idx="0">
            <a:schemeClr val="accent3"/>
          </a:effectRef>
          <a:fontRef idx="minor">
            <a:schemeClr val="dk1"/>
          </a:fontRef>
        </p:style>
        <p:txBody>
          <a:bodyPr vert="horz" rtlCol="0" anchor="ctr">
            <a:normAutofit/>
          </a:bodyPr>
          <a:lstStyle/>
          <a:p>
            <a:pPr marL="548640" marR="0" lvl="0" indent="-411480" algn="ctr" defTabSz="914400" rtl="0" eaLnBrk="1" fontAlgn="auto" latinLnBrk="0" hangingPunct="1">
              <a:lnSpc>
                <a:spcPct val="100000"/>
              </a:lnSpc>
              <a:spcBef>
                <a:spcPct val="20000"/>
              </a:spcBef>
              <a:spcAft>
                <a:spcPts val="0"/>
              </a:spcAft>
              <a:buClr>
                <a:schemeClr val="tx1">
                  <a:shade val="95000"/>
                </a:schemeClr>
              </a:buClr>
              <a:buSzPct val="65000"/>
              <a:buFont typeface="Wingdings 2"/>
              <a:buChar char=""/>
              <a:tabLst/>
              <a:defRPr/>
            </a:pPr>
            <a:r>
              <a:rPr kumimoji="0" lang="en-US" sz="2000" b="1" i="0" u="none" strike="noStrike" kern="1200" cap="none" spc="0" normalizeH="0" baseline="0" noProof="0" dirty="0" smtClean="0">
                <a:ln>
                  <a:noFill/>
                </a:ln>
                <a:solidFill>
                  <a:srgbClr val="FF0000"/>
                </a:solidFill>
                <a:effectLst/>
                <a:uLnTx/>
                <a:uFillTx/>
                <a:latin typeface="+mn-lt"/>
                <a:ea typeface="+mn-ea"/>
                <a:cs typeface="+mn-cs"/>
              </a:rPr>
              <a:t>Reflective Commentary: </a:t>
            </a:r>
          </a:p>
          <a:p>
            <a:pPr marL="548640" marR="0" lvl="0" indent="-411480" algn="ctr" defTabSz="914400" rtl="0" eaLnBrk="1" fontAlgn="auto" latinLnBrk="0" hangingPunct="1">
              <a:lnSpc>
                <a:spcPct val="100000"/>
              </a:lnSpc>
              <a:spcBef>
                <a:spcPct val="20000"/>
              </a:spcBef>
              <a:spcAft>
                <a:spcPts val="0"/>
              </a:spcAft>
              <a:buClr>
                <a:schemeClr val="tx1">
                  <a:shade val="95000"/>
                </a:schemeClr>
              </a:buClr>
              <a:buSzPct val="65000"/>
              <a:buFont typeface="Wingdings 2"/>
              <a:buChar char=""/>
              <a:tabLst/>
              <a:defRPr/>
            </a:pPr>
            <a:r>
              <a:rPr lang="en-US" sz="2000" b="1" dirty="0" smtClean="0">
                <a:solidFill>
                  <a:srgbClr val="FF0000"/>
                </a:solidFill>
              </a:rPr>
              <a:t>By making viewers worry about Peg’s safety, Burton is setting up Edward as a potential villain, even though it quickly shifts to showing him as an awkward loner.</a:t>
            </a:r>
            <a:endParaRPr kumimoji="0" lang="en-US" sz="2000" b="1" i="0" u="none" strike="noStrike" kern="1200" cap="none" spc="0" normalizeH="0" baseline="0" noProof="0" dirty="0" smtClean="0">
              <a:ln>
                <a:noFill/>
              </a:ln>
              <a:solidFill>
                <a:srgbClr val="FF0000"/>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
                                        <p:tgtEl>
                                          <p:spTgt spid="5"/>
                                        </p:tgtEl>
                                      </p:cBhvr>
                                    </p:animEffect>
                                    <p:anim calcmode="lin" valueType="num">
                                      <p:cBhvr>
                                        <p:cTn id="8" dur="400" fill="hold"/>
                                        <p:tgtEl>
                                          <p:spTgt spid="5"/>
                                        </p:tgtEl>
                                        <p:attrNameLst>
                                          <p:attrName>ppt_x</p:attrName>
                                        </p:attrNameLst>
                                      </p:cBhvr>
                                      <p:tavLst>
                                        <p:tav tm="0">
                                          <p:val>
                                            <p:strVal val="#ppt_x"/>
                                          </p:val>
                                        </p:tav>
                                        <p:tav tm="100000">
                                          <p:val>
                                            <p:strVal val="#ppt_x"/>
                                          </p:val>
                                        </p:tav>
                                      </p:tavLst>
                                    </p:anim>
                                    <p:anim calcmode="lin" valueType="num">
                                      <p:cBhvr>
                                        <p:cTn id="9" dur="400" fill="hold"/>
                                        <p:tgtEl>
                                          <p:spTgt spid="5"/>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70" decel="100000"/>
                                        <p:tgtEl>
                                          <p:spTgt spid="4"/>
                                        </p:tgtEl>
                                      </p:cBhvr>
                                    </p:animEffect>
                                    <p:animScale>
                                      <p:cBhvr>
                                        <p:cTn id="17" dur="770" decel="100000"/>
                                        <p:tgtEl>
                                          <p:spTgt spid="4"/>
                                        </p:tgtEl>
                                      </p:cBhvr>
                                      <p:from x="10000" y="10000"/>
                                      <p:to x="200000" y="450000"/>
                                    </p:animScale>
                                    <p:animScale>
                                      <p:cBhvr>
                                        <p:cTn id="18" dur="1230" accel="100000" fill="hold">
                                          <p:stCondLst>
                                            <p:cond delay="770"/>
                                          </p:stCondLst>
                                        </p:cTn>
                                        <p:tgtEl>
                                          <p:spTgt spid="4"/>
                                        </p:tgtEl>
                                      </p:cBhvr>
                                      <p:from x="200000" y="450000"/>
                                      <p:to x="100000" y="100000"/>
                                    </p:animScale>
                                    <p:set>
                                      <p:cBhvr>
                                        <p:cTn id="19" dur="770" fill="hold"/>
                                        <p:tgtEl>
                                          <p:spTgt spid="4"/>
                                        </p:tgtEl>
                                        <p:attrNameLst>
                                          <p:attrName>ppt_x</p:attrName>
                                        </p:attrNameLst>
                                      </p:cBhvr>
                                      <p:to>
                                        <p:strVal val="(0.5)"/>
                                      </p:to>
                                    </p:set>
                                    <p:anim from="(0.5)" to="(#ppt_x)" calcmode="lin" valueType="num">
                                      <p:cBhvr>
                                        <p:cTn id="20" dur="1230" accel="100000" fill="hold">
                                          <p:stCondLst>
                                            <p:cond delay="770"/>
                                          </p:stCondLst>
                                        </p:cTn>
                                        <p:tgtEl>
                                          <p:spTgt spid="4"/>
                                        </p:tgtEl>
                                        <p:attrNameLst>
                                          <p:attrName>ppt_x</p:attrName>
                                        </p:attrNameLst>
                                      </p:cBhvr>
                                    </p:anim>
                                    <p:set>
                                      <p:cBhvr>
                                        <p:cTn id="21" dur="770" fill="hold"/>
                                        <p:tgtEl>
                                          <p:spTgt spid="4"/>
                                        </p:tgtEl>
                                        <p:attrNameLst>
                                          <p:attrName>ppt_y</p:attrName>
                                        </p:attrNameLst>
                                      </p:cBhvr>
                                      <p:to>
                                        <p:strVal val="(#ppt_y+0.4)"/>
                                      </p:to>
                                    </p:set>
                                    <p:anim from="(#ppt_y+0.4)" to="(#ppt_y)" calcmode="lin" valueType="num">
                                      <p:cBhvr>
                                        <p:cTn id="22" dur="1230" accel="100000" fill="hold">
                                          <p:stCondLst>
                                            <p:cond delay="770"/>
                                          </p:stCondLst>
                                        </p:cTn>
                                        <p:tgtEl>
                                          <p:spTgt spid="4"/>
                                        </p:tgtEl>
                                        <p:attrNameLst>
                                          <p:attrName>ppt_y</p:attrName>
                                        </p:attrNameLst>
                                      </p:cBhvr>
                                    </p:anim>
                                  </p:childTnLst>
                                </p:cTn>
                              </p:par>
                            </p:childTnLst>
                          </p:cTn>
                        </p:par>
                      </p:childTnLst>
                    </p:cTn>
                  </p:par>
                  <p:par>
                    <p:cTn id="23" fill="hold">
                      <p:stCondLst>
                        <p:cond delay="indefinite"/>
                      </p:stCondLst>
                      <p:childTnLst>
                        <p:par>
                          <p:cTn id="24" fill="hold">
                            <p:stCondLst>
                              <p:cond delay="0"/>
                            </p:stCondLst>
                            <p:childTnLst>
                              <p:par>
                                <p:cTn id="25" presetID="5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770" decel="100000"/>
                                        <p:tgtEl>
                                          <p:spTgt spid="6"/>
                                        </p:tgtEl>
                                      </p:cBhvr>
                                    </p:animEffect>
                                    <p:animScale>
                                      <p:cBhvr>
                                        <p:cTn id="28" dur="770" decel="100000"/>
                                        <p:tgtEl>
                                          <p:spTgt spid="6"/>
                                        </p:tgtEl>
                                      </p:cBhvr>
                                      <p:from x="10000" y="10000"/>
                                      <p:to x="200000" y="450000"/>
                                    </p:animScale>
                                    <p:animScale>
                                      <p:cBhvr>
                                        <p:cTn id="29" dur="1230" accel="100000" fill="hold">
                                          <p:stCondLst>
                                            <p:cond delay="770"/>
                                          </p:stCondLst>
                                        </p:cTn>
                                        <p:tgtEl>
                                          <p:spTgt spid="6"/>
                                        </p:tgtEl>
                                      </p:cBhvr>
                                      <p:from x="200000" y="450000"/>
                                      <p:to x="100000" y="100000"/>
                                    </p:animScale>
                                    <p:set>
                                      <p:cBhvr>
                                        <p:cTn id="30" dur="770" fill="hold"/>
                                        <p:tgtEl>
                                          <p:spTgt spid="6"/>
                                        </p:tgtEl>
                                        <p:attrNameLst>
                                          <p:attrName>ppt_x</p:attrName>
                                        </p:attrNameLst>
                                      </p:cBhvr>
                                      <p:to>
                                        <p:strVal val="(0.5)"/>
                                      </p:to>
                                    </p:set>
                                    <p:anim from="(0.5)" to="(#ppt_x)" calcmode="lin" valueType="num">
                                      <p:cBhvr>
                                        <p:cTn id="31" dur="1230" accel="100000" fill="hold">
                                          <p:stCondLst>
                                            <p:cond delay="770"/>
                                          </p:stCondLst>
                                        </p:cTn>
                                        <p:tgtEl>
                                          <p:spTgt spid="6"/>
                                        </p:tgtEl>
                                        <p:attrNameLst>
                                          <p:attrName>ppt_x</p:attrName>
                                        </p:attrNameLst>
                                      </p:cBhvr>
                                    </p:anim>
                                    <p:set>
                                      <p:cBhvr>
                                        <p:cTn id="32" dur="770" fill="hold"/>
                                        <p:tgtEl>
                                          <p:spTgt spid="6"/>
                                        </p:tgtEl>
                                        <p:attrNameLst>
                                          <p:attrName>ppt_y</p:attrName>
                                        </p:attrNameLst>
                                      </p:cBhvr>
                                      <p:to>
                                        <p:strVal val="(#ppt_y+0.4)"/>
                                      </p:to>
                                    </p:set>
                                    <p:anim from="(#ppt_y+0.4)" to="(#ppt_y)" calcmode="lin" valueType="num">
                                      <p:cBhvr>
                                        <p:cTn id="33" dur="1230" accel="100000" fill="hold">
                                          <p:stCondLst>
                                            <p:cond delay="770"/>
                                          </p:stCondLst>
                                        </p:cTn>
                                        <p:tgtEl>
                                          <p:spTgt spid="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With your team:</a:t>
            </a:r>
            <a:endParaRPr lang="en-US" dirty="0"/>
          </a:p>
        </p:txBody>
      </p:sp>
      <p:sp>
        <p:nvSpPr>
          <p:cNvPr id="3" name="Content Placeholder 2"/>
          <p:cNvSpPr>
            <a:spLocks noGrp="1"/>
          </p:cNvSpPr>
          <p:nvPr>
            <p:ph idx="1"/>
          </p:nvPr>
        </p:nvSpPr>
        <p:spPr/>
        <p:txBody>
          <a:bodyPr/>
          <a:lstStyle/>
          <a:p>
            <a:r>
              <a:rPr lang="en-US" dirty="0" smtClean="0"/>
              <a:t>Write an analytic “statement” with reflective commentary (three sentences minimum) for one of your selected cinematic elements.</a:t>
            </a:r>
            <a:endParaRPr lang="en-US" dirty="0"/>
          </a:p>
        </p:txBody>
      </p:sp>
      <p:sp>
        <p:nvSpPr>
          <p:cNvPr id="4" name="Rectangle 3"/>
          <p:cNvSpPr/>
          <p:nvPr/>
        </p:nvSpPr>
        <p:spPr>
          <a:xfrm>
            <a:off x="2133600" y="3886200"/>
            <a:ext cx="4800600" cy="25146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smtClean="0"/>
              <a:t>Writing an Analytical Statement: </a:t>
            </a:r>
          </a:p>
          <a:p>
            <a:pPr algn="ctr"/>
            <a:endParaRPr lang="en-US" b="1" dirty="0"/>
          </a:p>
          <a:p>
            <a:r>
              <a:rPr lang="en-US" b="1" dirty="0" smtClean="0"/>
              <a:t>Tim Burton, in </a:t>
            </a:r>
            <a:r>
              <a:rPr lang="en-US" b="1" i="1" dirty="0" smtClean="0"/>
              <a:t>Edward </a:t>
            </a:r>
            <a:r>
              <a:rPr lang="en-US" b="1" i="1" dirty="0" err="1" smtClean="0"/>
              <a:t>Scissorhands</a:t>
            </a:r>
            <a:r>
              <a:rPr lang="en-US" b="1" dirty="0" smtClean="0"/>
              <a:t>, uses ____________ (cinematic element) in order to _______________ (achieve what purpose). For example, ____________________ (evidence and effect combined). ______________________________ (reflective commentary)</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
                                        <p:tgtEl>
                                          <p:spTgt spid="4"/>
                                        </p:tgtEl>
                                      </p:cBhvr>
                                    </p:animEffect>
                                    <p:anim calcmode="lin" valueType="num">
                                      <p:cBhvr>
                                        <p:cTn id="8" dur="400" fill="hold"/>
                                        <p:tgtEl>
                                          <p:spTgt spid="4"/>
                                        </p:tgtEl>
                                        <p:attrNameLst>
                                          <p:attrName>ppt_x</p:attrName>
                                        </p:attrNameLst>
                                      </p:cBhvr>
                                      <p:tavLst>
                                        <p:tav tm="0">
                                          <p:val>
                                            <p:strVal val="#ppt_x"/>
                                          </p:val>
                                        </p:tav>
                                        <p:tav tm="100000">
                                          <p:val>
                                            <p:strVal val="#ppt_x"/>
                                          </p:val>
                                        </p:tav>
                                      </p:tavLst>
                                    </p:anim>
                                    <p:anim calcmode="lin" valueType="num">
                                      <p:cBhvr>
                                        <p:cTn id="9" dur="400" fill="hold"/>
                                        <p:tgtEl>
                                          <p:spTgt spid="4"/>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Day C Add-On</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005017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152400" y="228600"/>
            <a:ext cx="8686800" cy="1828800"/>
          </a:xfrm>
          <a:prstGeom prst="rect">
            <a:avLst/>
          </a:prstGeom>
        </p:spPr>
        <p:style>
          <a:lnRef idx="2">
            <a:schemeClr val="accent3"/>
          </a:lnRef>
          <a:fillRef idx="1">
            <a:schemeClr val="lt1"/>
          </a:fillRef>
          <a:effectRef idx="0">
            <a:schemeClr val="accent3"/>
          </a:effectRef>
          <a:fontRef idx="minor">
            <a:schemeClr val="dk1"/>
          </a:fontRef>
        </p:style>
        <p:txBody>
          <a:bodyPr rtlCol="0" anchor="ctr">
            <a:normAutofit fontScale="70000" lnSpcReduction="20000"/>
          </a:bodyPr>
          <a:lstStyle/>
          <a:p>
            <a:pPr algn="ctr"/>
            <a:r>
              <a:rPr lang="en-US" b="1" dirty="0" smtClean="0"/>
              <a:t>Writing an Analytical Statement: </a:t>
            </a:r>
          </a:p>
          <a:p>
            <a:pPr algn="ctr"/>
            <a:endParaRPr lang="en-US" b="1" dirty="0"/>
          </a:p>
          <a:p>
            <a:pPr algn="ctr"/>
            <a:r>
              <a:rPr lang="en-US" b="1" dirty="0" smtClean="0"/>
              <a:t>Tim Burton, in </a:t>
            </a:r>
            <a:r>
              <a:rPr lang="en-US" b="1" i="1" dirty="0" smtClean="0"/>
              <a:t>Edward </a:t>
            </a:r>
            <a:r>
              <a:rPr lang="en-US" b="1" i="1" dirty="0" err="1" smtClean="0"/>
              <a:t>Scissorhands</a:t>
            </a:r>
            <a:r>
              <a:rPr lang="en-US" b="1" dirty="0" smtClean="0"/>
              <a:t>, uses a long shot in order to show the vulnerability of characters. For example, when Peg is upstairs in the castle, the long shot makes her look small so that the viewer worries about her safety. </a:t>
            </a:r>
            <a:endParaRPr lang="en-US" b="1" dirty="0"/>
          </a:p>
        </p:txBody>
      </p:sp>
      <p:sp>
        <p:nvSpPr>
          <p:cNvPr id="6" name="Content Placeholder 3"/>
          <p:cNvSpPr txBox="1">
            <a:spLocks/>
          </p:cNvSpPr>
          <p:nvPr/>
        </p:nvSpPr>
        <p:spPr>
          <a:xfrm>
            <a:off x="152400" y="2286000"/>
            <a:ext cx="8686800" cy="1828800"/>
          </a:xfrm>
          <a:prstGeom prst="rect">
            <a:avLst/>
          </a:prstGeom>
        </p:spPr>
        <p:style>
          <a:lnRef idx="2">
            <a:schemeClr val="accent3"/>
          </a:lnRef>
          <a:fillRef idx="1">
            <a:schemeClr val="lt1"/>
          </a:fillRef>
          <a:effectRef idx="0">
            <a:schemeClr val="accent3"/>
          </a:effectRef>
          <a:fontRef idx="minor">
            <a:schemeClr val="dk1"/>
          </a:fontRef>
        </p:style>
        <p:txBody>
          <a:bodyPr vert="horz" rtlCol="0" anchor="ctr">
            <a:normAutofit/>
          </a:bodyPr>
          <a:lstStyle/>
          <a:p>
            <a:pPr marL="548640" marR="0" lvl="0" indent="-411480" algn="ctr" defTabSz="914400" rtl="0" eaLnBrk="1" fontAlgn="auto" latinLnBrk="0" hangingPunct="1">
              <a:lnSpc>
                <a:spcPct val="100000"/>
              </a:lnSpc>
              <a:spcBef>
                <a:spcPct val="20000"/>
              </a:spcBef>
              <a:spcAft>
                <a:spcPts val="0"/>
              </a:spcAft>
              <a:buClr>
                <a:schemeClr val="tx1">
                  <a:shade val="95000"/>
                </a:schemeClr>
              </a:buClr>
              <a:buSzPct val="65000"/>
              <a:buFont typeface="Wingdings 2"/>
              <a:buChar char=""/>
              <a:tabLst/>
              <a:defRPr/>
            </a:pPr>
            <a:r>
              <a:rPr kumimoji="0" lang="en-US" sz="2000" b="1" i="0" u="none" strike="noStrike" kern="1200" cap="none" spc="0" normalizeH="0" baseline="0" noProof="0" dirty="0" smtClean="0">
                <a:ln>
                  <a:noFill/>
                </a:ln>
                <a:solidFill>
                  <a:srgbClr val="FF0000"/>
                </a:solidFill>
                <a:effectLst/>
                <a:uLnTx/>
                <a:uFillTx/>
                <a:latin typeface="+mn-lt"/>
                <a:ea typeface="+mn-ea"/>
                <a:cs typeface="+mn-cs"/>
              </a:rPr>
              <a:t>Reflective Commentary: </a:t>
            </a:r>
          </a:p>
          <a:p>
            <a:pPr marL="548640" marR="0" lvl="0" indent="-411480" algn="ctr" defTabSz="914400" rtl="0" eaLnBrk="1" fontAlgn="auto" latinLnBrk="0" hangingPunct="1">
              <a:lnSpc>
                <a:spcPct val="100000"/>
              </a:lnSpc>
              <a:spcBef>
                <a:spcPct val="20000"/>
              </a:spcBef>
              <a:spcAft>
                <a:spcPts val="0"/>
              </a:spcAft>
              <a:buClr>
                <a:schemeClr val="tx1">
                  <a:shade val="95000"/>
                </a:schemeClr>
              </a:buClr>
              <a:buSzPct val="65000"/>
              <a:buFont typeface="Wingdings 2"/>
              <a:buChar char=""/>
              <a:tabLst/>
              <a:defRPr/>
            </a:pPr>
            <a:r>
              <a:rPr lang="en-US" sz="2000" b="1" dirty="0" smtClean="0">
                <a:solidFill>
                  <a:srgbClr val="FF0000"/>
                </a:solidFill>
              </a:rPr>
              <a:t>By making viewers worry about Peg’s safety, Burton is setting up Edward as a potential villain, even though it quickly shifts to showing him as an awkward loner.</a:t>
            </a:r>
            <a:endParaRPr kumimoji="0" lang="en-US" sz="2000" b="1" i="0" u="none" strike="noStrike" kern="1200" cap="none" spc="0" normalizeH="0" baseline="0" noProof="0" dirty="0" smtClean="0">
              <a:ln>
                <a:noFill/>
              </a:ln>
              <a:solidFill>
                <a:srgbClr val="FF0000"/>
              </a:solidFill>
              <a:effectLst/>
              <a:uLnTx/>
              <a:uFillTx/>
              <a:latin typeface="+mn-lt"/>
              <a:ea typeface="+mn-ea"/>
              <a:cs typeface="+mn-cs"/>
            </a:endParaRPr>
          </a:p>
        </p:txBody>
      </p:sp>
      <p:sp>
        <p:nvSpPr>
          <p:cNvPr id="7" name="Content Placeholder 3"/>
          <p:cNvSpPr txBox="1">
            <a:spLocks/>
          </p:cNvSpPr>
          <p:nvPr/>
        </p:nvSpPr>
        <p:spPr>
          <a:xfrm>
            <a:off x="152400" y="4343400"/>
            <a:ext cx="8686800" cy="1828800"/>
          </a:xfrm>
          <a:prstGeom prst="rect">
            <a:avLst/>
          </a:prstGeom>
        </p:spPr>
        <p:style>
          <a:lnRef idx="2">
            <a:schemeClr val="accent3"/>
          </a:lnRef>
          <a:fillRef idx="1">
            <a:schemeClr val="lt1"/>
          </a:fillRef>
          <a:effectRef idx="0">
            <a:schemeClr val="accent3"/>
          </a:effectRef>
          <a:fontRef idx="minor">
            <a:schemeClr val="dk1"/>
          </a:fontRef>
        </p:style>
        <p:txBody>
          <a:bodyPr vert="horz" rtlCol="0" anchor="ctr">
            <a:normAutofit/>
          </a:bodyPr>
          <a:lstStyle/>
          <a:p>
            <a:pPr marL="548640" marR="0" lvl="0" indent="-411480" algn="ctr" defTabSz="914400" rtl="0" eaLnBrk="1" fontAlgn="auto" latinLnBrk="0" hangingPunct="1">
              <a:lnSpc>
                <a:spcPct val="100000"/>
              </a:lnSpc>
              <a:spcBef>
                <a:spcPct val="20000"/>
              </a:spcBef>
              <a:spcAft>
                <a:spcPts val="0"/>
              </a:spcAft>
              <a:buClr>
                <a:schemeClr val="tx1">
                  <a:shade val="95000"/>
                </a:schemeClr>
              </a:buClr>
              <a:buSzPct val="65000"/>
              <a:buFont typeface="Wingdings 2"/>
              <a:buChar char=""/>
              <a:tabLst/>
              <a:defRPr/>
            </a:pPr>
            <a:r>
              <a:rPr kumimoji="0" lang="en-US" sz="2000" b="1" i="0" u="none" strike="noStrike" kern="1200" cap="none" spc="0" normalizeH="0" baseline="0" noProof="0" dirty="0" smtClean="0">
                <a:ln>
                  <a:noFill/>
                </a:ln>
                <a:solidFill>
                  <a:schemeClr val="accent5">
                    <a:lumMod val="50000"/>
                  </a:schemeClr>
                </a:solidFill>
                <a:effectLst/>
                <a:uLnTx/>
                <a:uFillTx/>
                <a:latin typeface="+mn-lt"/>
                <a:ea typeface="+mn-ea"/>
                <a:cs typeface="+mn-cs"/>
              </a:rPr>
              <a:t>Statement of Closure: </a:t>
            </a:r>
            <a:endParaRPr kumimoji="0" lang="en-US" sz="2000" b="1" i="0" u="none" strike="noStrike" kern="1200" cap="none" spc="0" normalizeH="0" baseline="0" noProof="0" dirty="0" smtClean="0">
              <a:ln>
                <a:noFill/>
              </a:ln>
              <a:solidFill>
                <a:schemeClr val="accent5">
                  <a:lumMod val="50000"/>
                </a:schemeClr>
              </a:solidFill>
              <a:effectLst/>
              <a:uLnTx/>
              <a:uFillTx/>
              <a:latin typeface="+mn-lt"/>
              <a:ea typeface="+mn-ea"/>
              <a:cs typeface="+mn-cs"/>
            </a:endParaRPr>
          </a:p>
          <a:p>
            <a:pPr marL="548640" marR="0" lvl="0" indent="-411480" algn="ctr" defTabSz="914400" rtl="0" eaLnBrk="1" fontAlgn="auto" latinLnBrk="0" hangingPunct="1">
              <a:lnSpc>
                <a:spcPct val="100000"/>
              </a:lnSpc>
              <a:spcBef>
                <a:spcPct val="20000"/>
              </a:spcBef>
              <a:spcAft>
                <a:spcPts val="0"/>
              </a:spcAft>
              <a:buClr>
                <a:schemeClr val="tx1">
                  <a:shade val="95000"/>
                </a:schemeClr>
              </a:buClr>
              <a:buSzPct val="65000"/>
              <a:buFont typeface="Wingdings 2"/>
              <a:buChar char=""/>
              <a:tabLst/>
              <a:defRPr/>
            </a:pPr>
            <a:r>
              <a:rPr lang="en-US" sz="2000" b="1" dirty="0" smtClean="0">
                <a:solidFill>
                  <a:schemeClr val="accent5">
                    <a:lumMod val="50000"/>
                  </a:schemeClr>
                </a:solidFill>
              </a:rPr>
              <a:t>Therefore, Burton is able to portray Edward as the anti-hero through the use of long shot which made him seem lonely and non-threatening.</a:t>
            </a:r>
            <a:endParaRPr kumimoji="0" lang="en-US" sz="2000" b="1" i="0" u="none" strike="noStrike" kern="1200" cap="none" spc="0" normalizeH="0" baseline="0" noProof="0" dirty="0" smtClean="0">
              <a:ln>
                <a:noFill/>
              </a:ln>
              <a:solidFill>
                <a:schemeClr val="accent5">
                  <a:lumMod val="50000"/>
                </a:schemeClr>
              </a:solidFill>
              <a:effectLst/>
              <a:uLnTx/>
              <a:uFillTx/>
            </a:endParaRPr>
          </a:p>
        </p:txBody>
      </p:sp>
    </p:spTree>
    <p:extLst>
      <p:ext uri="{BB962C8B-B14F-4D97-AF65-F5344CB8AC3E}">
        <p14:creationId xmlns:p14="http://schemas.microsoft.com/office/powerpoint/2010/main" val="159850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770" decel="100000"/>
                                        <p:tgtEl>
                                          <p:spTgt spid="6"/>
                                        </p:tgtEl>
                                      </p:cBhvr>
                                    </p:animEffect>
                                    <p:animScale>
                                      <p:cBhvr>
                                        <p:cTn id="19" dur="770" decel="100000"/>
                                        <p:tgtEl>
                                          <p:spTgt spid="6"/>
                                        </p:tgtEl>
                                      </p:cBhvr>
                                      <p:from x="10000" y="10000"/>
                                      <p:to x="200000" y="450000"/>
                                    </p:animScale>
                                    <p:animScale>
                                      <p:cBhvr>
                                        <p:cTn id="20" dur="1230" accel="100000" fill="hold">
                                          <p:stCondLst>
                                            <p:cond delay="770"/>
                                          </p:stCondLst>
                                        </p:cTn>
                                        <p:tgtEl>
                                          <p:spTgt spid="6"/>
                                        </p:tgtEl>
                                      </p:cBhvr>
                                      <p:from x="200000" y="450000"/>
                                      <p:to x="100000" y="100000"/>
                                    </p:animScale>
                                    <p:set>
                                      <p:cBhvr>
                                        <p:cTn id="21" dur="770" fill="hold"/>
                                        <p:tgtEl>
                                          <p:spTgt spid="6"/>
                                        </p:tgtEl>
                                        <p:attrNameLst>
                                          <p:attrName>ppt_x</p:attrName>
                                        </p:attrNameLst>
                                      </p:cBhvr>
                                      <p:to>
                                        <p:strVal val="(0.5)"/>
                                      </p:to>
                                    </p:set>
                                    <p:anim from="(0.5)" to="(#ppt_x)" calcmode="lin" valueType="num">
                                      <p:cBhvr>
                                        <p:cTn id="22" dur="1230" accel="100000" fill="hold">
                                          <p:stCondLst>
                                            <p:cond delay="770"/>
                                          </p:stCondLst>
                                        </p:cTn>
                                        <p:tgtEl>
                                          <p:spTgt spid="6"/>
                                        </p:tgtEl>
                                        <p:attrNameLst>
                                          <p:attrName>ppt_x</p:attrName>
                                        </p:attrNameLst>
                                      </p:cBhvr>
                                    </p:anim>
                                    <p:set>
                                      <p:cBhvr>
                                        <p:cTn id="23" dur="770" fill="hold"/>
                                        <p:tgtEl>
                                          <p:spTgt spid="6"/>
                                        </p:tgtEl>
                                        <p:attrNameLst>
                                          <p:attrName>ppt_y</p:attrName>
                                        </p:attrNameLst>
                                      </p:cBhvr>
                                      <p:to>
                                        <p:strVal val="(#ppt_y+0.4)"/>
                                      </p:to>
                                    </p:set>
                                    <p:anim from="(#ppt_y+0.4)" to="(#ppt_y)" calcmode="lin" valueType="num">
                                      <p:cBhvr>
                                        <p:cTn id="24" dur="1230" accel="100000" fill="hold">
                                          <p:stCondLst>
                                            <p:cond delay="770"/>
                                          </p:stCondLst>
                                        </p:cTn>
                                        <p:tgtEl>
                                          <p:spTgt spid="6"/>
                                        </p:tgtEl>
                                        <p:attrNameLst>
                                          <p:attrName>ppt_y</p:attrName>
                                        </p:attrNameLst>
                                      </p:cBhvr>
                                    </p:anim>
                                  </p:childTnLst>
                                </p:cTn>
                              </p:par>
                            </p:childTnLst>
                          </p:cTn>
                        </p:par>
                      </p:childTnLst>
                    </p:cTn>
                  </p:par>
                  <p:par>
                    <p:cTn id="25" fill="hold">
                      <p:stCondLst>
                        <p:cond delay="indefinite"/>
                      </p:stCondLst>
                      <p:childTnLst>
                        <p:par>
                          <p:cTn id="26" fill="hold">
                            <p:stCondLst>
                              <p:cond delay="0"/>
                            </p:stCondLst>
                            <p:childTnLst>
                              <p:par>
                                <p:cTn id="27" presetID="5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770" decel="100000"/>
                                        <p:tgtEl>
                                          <p:spTgt spid="7"/>
                                        </p:tgtEl>
                                      </p:cBhvr>
                                    </p:animEffect>
                                    <p:animScale>
                                      <p:cBhvr>
                                        <p:cTn id="30" dur="770" decel="100000"/>
                                        <p:tgtEl>
                                          <p:spTgt spid="7"/>
                                        </p:tgtEl>
                                      </p:cBhvr>
                                      <p:from x="10000" y="10000"/>
                                      <p:to x="200000" y="450000"/>
                                    </p:animScale>
                                    <p:animScale>
                                      <p:cBhvr>
                                        <p:cTn id="31" dur="1230" accel="100000" fill="hold">
                                          <p:stCondLst>
                                            <p:cond delay="770"/>
                                          </p:stCondLst>
                                        </p:cTn>
                                        <p:tgtEl>
                                          <p:spTgt spid="7"/>
                                        </p:tgtEl>
                                      </p:cBhvr>
                                      <p:from x="200000" y="450000"/>
                                      <p:to x="100000" y="100000"/>
                                    </p:animScale>
                                    <p:set>
                                      <p:cBhvr>
                                        <p:cTn id="32" dur="770" fill="hold"/>
                                        <p:tgtEl>
                                          <p:spTgt spid="7"/>
                                        </p:tgtEl>
                                        <p:attrNameLst>
                                          <p:attrName>ppt_x</p:attrName>
                                        </p:attrNameLst>
                                      </p:cBhvr>
                                      <p:to>
                                        <p:strVal val="(0.5)"/>
                                      </p:to>
                                    </p:set>
                                    <p:anim from="(0.5)" to="(#ppt_x)" calcmode="lin" valueType="num">
                                      <p:cBhvr>
                                        <p:cTn id="33" dur="1230" accel="100000" fill="hold">
                                          <p:stCondLst>
                                            <p:cond delay="770"/>
                                          </p:stCondLst>
                                        </p:cTn>
                                        <p:tgtEl>
                                          <p:spTgt spid="7"/>
                                        </p:tgtEl>
                                        <p:attrNameLst>
                                          <p:attrName>ppt_x</p:attrName>
                                        </p:attrNameLst>
                                      </p:cBhvr>
                                    </p:anim>
                                    <p:set>
                                      <p:cBhvr>
                                        <p:cTn id="34" dur="770" fill="hold"/>
                                        <p:tgtEl>
                                          <p:spTgt spid="7"/>
                                        </p:tgtEl>
                                        <p:attrNameLst>
                                          <p:attrName>ppt_y</p:attrName>
                                        </p:attrNameLst>
                                      </p:cBhvr>
                                      <p:to>
                                        <p:strVal val="(#ppt_y+0.4)"/>
                                      </p:to>
                                    </p:set>
                                    <p:anim from="(#ppt_y+0.4)" to="(#ppt_y)" calcmode="lin" valueType="num">
                                      <p:cBhvr>
                                        <p:cTn id="35" dur="1230" accel="100000" fill="hold">
                                          <p:stCondLst>
                                            <p:cond delay="770"/>
                                          </p:stCondLst>
                                        </p:cTn>
                                        <p:tgtEl>
                                          <p:spTgt spid="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152400" y="228600"/>
            <a:ext cx="8686800" cy="1828800"/>
          </a:xfrm>
          <a:prstGeom prst="rect">
            <a:avLst/>
          </a:prstGeom>
        </p:spPr>
        <p:style>
          <a:lnRef idx="2">
            <a:schemeClr val="accent3"/>
          </a:lnRef>
          <a:fillRef idx="1">
            <a:schemeClr val="lt1"/>
          </a:fillRef>
          <a:effectRef idx="0">
            <a:schemeClr val="accent3"/>
          </a:effectRef>
          <a:fontRef idx="minor">
            <a:schemeClr val="dk1"/>
          </a:fontRef>
        </p:style>
        <p:txBody>
          <a:bodyPr rtlCol="0" anchor="ctr">
            <a:normAutofit fontScale="70000" lnSpcReduction="20000"/>
          </a:bodyPr>
          <a:lstStyle/>
          <a:p>
            <a:pPr algn="ctr"/>
            <a:r>
              <a:rPr lang="en-US" b="1" dirty="0" smtClean="0"/>
              <a:t>Writing an Analytical Statement: </a:t>
            </a:r>
          </a:p>
          <a:p>
            <a:pPr algn="ctr"/>
            <a:endParaRPr lang="en-US" b="1" dirty="0"/>
          </a:p>
          <a:p>
            <a:pPr algn="ctr"/>
            <a:r>
              <a:rPr lang="en-US" b="1" dirty="0" smtClean="0"/>
              <a:t>Tim Burton, in </a:t>
            </a:r>
            <a:r>
              <a:rPr lang="en-US" b="1" i="1" dirty="0" smtClean="0"/>
              <a:t>Edward </a:t>
            </a:r>
            <a:r>
              <a:rPr lang="en-US" b="1" i="1" dirty="0" err="1" smtClean="0"/>
              <a:t>Scissorhands</a:t>
            </a:r>
            <a:r>
              <a:rPr lang="en-US" b="1" dirty="0" smtClean="0"/>
              <a:t>, uses a long shot in order to show the vulnerability of characters. For example, when Peg is upstairs in the castle, the long shot makes her look small so that the viewer worries about her safety. </a:t>
            </a:r>
            <a:endParaRPr lang="en-US" b="1" dirty="0"/>
          </a:p>
        </p:txBody>
      </p:sp>
      <p:sp>
        <p:nvSpPr>
          <p:cNvPr id="6" name="Content Placeholder 3"/>
          <p:cNvSpPr txBox="1">
            <a:spLocks/>
          </p:cNvSpPr>
          <p:nvPr/>
        </p:nvSpPr>
        <p:spPr>
          <a:xfrm>
            <a:off x="152400" y="2286000"/>
            <a:ext cx="8686800" cy="1828800"/>
          </a:xfrm>
          <a:prstGeom prst="rect">
            <a:avLst/>
          </a:prstGeom>
        </p:spPr>
        <p:style>
          <a:lnRef idx="2">
            <a:schemeClr val="accent3"/>
          </a:lnRef>
          <a:fillRef idx="1">
            <a:schemeClr val="lt1"/>
          </a:fillRef>
          <a:effectRef idx="0">
            <a:schemeClr val="accent3"/>
          </a:effectRef>
          <a:fontRef idx="minor">
            <a:schemeClr val="dk1"/>
          </a:fontRef>
        </p:style>
        <p:txBody>
          <a:bodyPr vert="horz" rtlCol="0" anchor="ctr">
            <a:normAutofit/>
          </a:bodyPr>
          <a:lstStyle/>
          <a:p>
            <a:pPr marL="548640" marR="0" lvl="0" indent="-411480" algn="ctr" defTabSz="914400" rtl="0" eaLnBrk="1" fontAlgn="auto" latinLnBrk="0" hangingPunct="1">
              <a:lnSpc>
                <a:spcPct val="100000"/>
              </a:lnSpc>
              <a:spcBef>
                <a:spcPct val="20000"/>
              </a:spcBef>
              <a:spcAft>
                <a:spcPts val="0"/>
              </a:spcAft>
              <a:buClr>
                <a:schemeClr val="tx1">
                  <a:shade val="95000"/>
                </a:schemeClr>
              </a:buClr>
              <a:buSzPct val="65000"/>
              <a:buFont typeface="Wingdings 2"/>
              <a:buChar char=""/>
              <a:tabLst/>
              <a:defRPr/>
            </a:pPr>
            <a:r>
              <a:rPr kumimoji="0" lang="en-US" sz="2000" b="1" i="0" u="none" strike="noStrike" kern="1200" cap="none" spc="0" normalizeH="0" baseline="0" noProof="0" dirty="0" smtClean="0">
                <a:ln>
                  <a:noFill/>
                </a:ln>
                <a:solidFill>
                  <a:srgbClr val="FF0000"/>
                </a:solidFill>
                <a:effectLst/>
                <a:uLnTx/>
                <a:uFillTx/>
                <a:latin typeface="+mn-lt"/>
                <a:ea typeface="+mn-ea"/>
                <a:cs typeface="+mn-cs"/>
              </a:rPr>
              <a:t>Reflective Commentary: </a:t>
            </a:r>
          </a:p>
          <a:p>
            <a:pPr marL="548640" marR="0" lvl="0" indent="-411480" algn="ctr" defTabSz="914400" rtl="0" eaLnBrk="1" fontAlgn="auto" latinLnBrk="0" hangingPunct="1">
              <a:lnSpc>
                <a:spcPct val="100000"/>
              </a:lnSpc>
              <a:spcBef>
                <a:spcPct val="20000"/>
              </a:spcBef>
              <a:spcAft>
                <a:spcPts val="0"/>
              </a:spcAft>
              <a:buClr>
                <a:schemeClr val="tx1">
                  <a:shade val="95000"/>
                </a:schemeClr>
              </a:buClr>
              <a:buSzPct val="65000"/>
              <a:buFont typeface="Wingdings 2"/>
              <a:buChar char=""/>
              <a:tabLst/>
              <a:defRPr/>
            </a:pPr>
            <a:r>
              <a:rPr lang="en-US" sz="2000" b="1" dirty="0" smtClean="0">
                <a:solidFill>
                  <a:srgbClr val="FF0000"/>
                </a:solidFill>
              </a:rPr>
              <a:t>By making viewers worry about Peg’s safety, Burton is setting up Edward as a potential villain, even though it quickly shifts to showing him as an awkward loner.</a:t>
            </a:r>
            <a:endParaRPr kumimoji="0" lang="en-US" sz="2000" b="1" i="0" u="none" strike="noStrike" kern="1200" cap="none" spc="0" normalizeH="0" baseline="0" noProof="0" dirty="0" smtClean="0">
              <a:ln>
                <a:noFill/>
              </a:ln>
              <a:solidFill>
                <a:srgbClr val="FF0000"/>
              </a:solidFill>
              <a:effectLst/>
              <a:uLnTx/>
              <a:uFillTx/>
              <a:latin typeface="+mn-lt"/>
              <a:ea typeface="+mn-ea"/>
              <a:cs typeface="+mn-cs"/>
            </a:endParaRPr>
          </a:p>
        </p:txBody>
      </p:sp>
      <p:sp>
        <p:nvSpPr>
          <p:cNvPr id="7" name="Content Placeholder 3"/>
          <p:cNvSpPr txBox="1">
            <a:spLocks/>
          </p:cNvSpPr>
          <p:nvPr/>
        </p:nvSpPr>
        <p:spPr>
          <a:xfrm>
            <a:off x="152400" y="4343400"/>
            <a:ext cx="8686800" cy="1828800"/>
          </a:xfrm>
          <a:prstGeom prst="rect">
            <a:avLst/>
          </a:prstGeom>
        </p:spPr>
        <p:style>
          <a:lnRef idx="2">
            <a:schemeClr val="accent3"/>
          </a:lnRef>
          <a:fillRef idx="1">
            <a:schemeClr val="lt1"/>
          </a:fillRef>
          <a:effectRef idx="0">
            <a:schemeClr val="accent3"/>
          </a:effectRef>
          <a:fontRef idx="minor">
            <a:schemeClr val="dk1"/>
          </a:fontRef>
        </p:style>
        <p:txBody>
          <a:bodyPr vert="horz" rtlCol="0" anchor="ctr">
            <a:normAutofit/>
          </a:bodyPr>
          <a:lstStyle/>
          <a:p>
            <a:pPr marL="548640" marR="0" lvl="0" indent="-411480" algn="ctr" defTabSz="914400" rtl="0" eaLnBrk="1" fontAlgn="auto" latinLnBrk="0" hangingPunct="1">
              <a:lnSpc>
                <a:spcPct val="100000"/>
              </a:lnSpc>
              <a:spcBef>
                <a:spcPct val="20000"/>
              </a:spcBef>
              <a:spcAft>
                <a:spcPts val="0"/>
              </a:spcAft>
              <a:buClr>
                <a:schemeClr val="tx1">
                  <a:shade val="95000"/>
                </a:schemeClr>
              </a:buClr>
              <a:buSzPct val="65000"/>
              <a:buFont typeface="Wingdings 2"/>
              <a:buChar char=""/>
              <a:tabLst/>
              <a:defRPr/>
            </a:pPr>
            <a:r>
              <a:rPr kumimoji="0" lang="en-US" sz="2000" b="1" i="0" u="none" strike="noStrike" kern="1200" cap="none" spc="0" normalizeH="0" baseline="0" noProof="0" dirty="0" smtClean="0">
                <a:ln>
                  <a:noFill/>
                </a:ln>
                <a:solidFill>
                  <a:schemeClr val="accent5">
                    <a:lumMod val="50000"/>
                  </a:schemeClr>
                </a:solidFill>
                <a:effectLst/>
                <a:uLnTx/>
                <a:uFillTx/>
                <a:latin typeface="+mn-lt"/>
                <a:ea typeface="+mn-ea"/>
                <a:cs typeface="+mn-cs"/>
              </a:rPr>
              <a:t>Statement of Closure: </a:t>
            </a:r>
            <a:endParaRPr kumimoji="0" lang="en-US" sz="2000" b="1" i="0" u="none" strike="noStrike" kern="1200" cap="none" spc="0" normalizeH="0" baseline="0" noProof="0" dirty="0" smtClean="0">
              <a:ln>
                <a:noFill/>
              </a:ln>
              <a:solidFill>
                <a:schemeClr val="accent5">
                  <a:lumMod val="50000"/>
                </a:schemeClr>
              </a:solidFill>
              <a:effectLst/>
              <a:uLnTx/>
              <a:uFillTx/>
              <a:latin typeface="+mn-lt"/>
              <a:ea typeface="+mn-ea"/>
              <a:cs typeface="+mn-cs"/>
            </a:endParaRPr>
          </a:p>
          <a:p>
            <a:pPr marL="548640" marR="0" lvl="0" indent="-411480" algn="ctr" defTabSz="914400" rtl="0" eaLnBrk="1" fontAlgn="auto" latinLnBrk="0" hangingPunct="1">
              <a:lnSpc>
                <a:spcPct val="100000"/>
              </a:lnSpc>
              <a:spcBef>
                <a:spcPct val="20000"/>
              </a:spcBef>
              <a:spcAft>
                <a:spcPts val="0"/>
              </a:spcAft>
              <a:buClr>
                <a:schemeClr val="tx1">
                  <a:shade val="95000"/>
                </a:schemeClr>
              </a:buClr>
              <a:buSzPct val="65000"/>
              <a:buFont typeface="Wingdings 2"/>
              <a:buChar char=""/>
              <a:tabLst/>
              <a:defRPr/>
            </a:pPr>
            <a:r>
              <a:rPr lang="en-US" sz="2000" b="1" dirty="0" smtClean="0">
                <a:solidFill>
                  <a:schemeClr val="accent5">
                    <a:lumMod val="50000"/>
                  </a:schemeClr>
                </a:solidFill>
              </a:rPr>
              <a:t>Therefore, Burton is able to portray Edward as the anti-hero through the use of long shot which made him seem lonely and non-threatening.</a:t>
            </a:r>
            <a:endParaRPr kumimoji="0" lang="en-US" sz="2000" b="1" i="0" u="none" strike="noStrike" kern="1200" cap="none" spc="0" normalizeH="0" baseline="0" noProof="0" dirty="0" smtClean="0">
              <a:ln>
                <a:noFill/>
              </a:ln>
              <a:solidFill>
                <a:schemeClr val="accent5">
                  <a:lumMod val="50000"/>
                </a:schemeClr>
              </a:solidFill>
              <a:effectLst/>
              <a:uLnTx/>
              <a:uFillTx/>
            </a:endParaRPr>
          </a:p>
        </p:txBody>
      </p:sp>
      <p:sp>
        <p:nvSpPr>
          <p:cNvPr id="2" name="5-Point Star 1"/>
          <p:cNvSpPr/>
          <p:nvPr/>
        </p:nvSpPr>
        <p:spPr>
          <a:xfrm>
            <a:off x="6477000" y="685800"/>
            <a:ext cx="457200" cy="304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miley Face 2"/>
          <p:cNvSpPr/>
          <p:nvPr/>
        </p:nvSpPr>
        <p:spPr>
          <a:xfrm>
            <a:off x="609600" y="1371600"/>
            <a:ext cx="304800" cy="3810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eart 4"/>
          <p:cNvSpPr/>
          <p:nvPr/>
        </p:nvSpPr>
        <p:spPr>
          <a:xfrm>
            <a:off x="6324600" y="2413379"/>
            <a:ext cx="304800" cy="4572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loud 7"/>
          <p:cNvSpPr/>
          <p:nvPr/>
        </p:nvSpPr>
        <p:spPr>
          <a:xfrm>
            <a:off x="6096000" y="4572000"/>
            <a:ext cx="609600" cy="457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miley Face 8"/>
          <p:cNvSpPr/>
          <p:nvPr/>
        </p:nvSpPr>
        <p:spPr>
          <a:xfrm>
            <a:off x="6705600" y="1676400"/>
            <a:ext cx="304800" cy="3810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0882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770" decel="100000"/>
                                        <p:tgtEl>
                                          <p:spTgt spid="6"/>
                                        </p:tgtEl>
                                      </p:cBhvr>
                                    </p:animEffect>
                                    <p:animScale>
                                      <p:cBhvr>
                                        <p:cTn id="19" dur="770" decel="100000"/>
                                        <p:tgtEl>
                                          <p:spTgt spid="6"/>
                                        </p:tgtEl>
                                      </p:cBhvr>
                                      <p:from x="10000" y="10000"/>
                                      <p:to x="200000" y="450000"/>
                                    </p:animScale>
                                    <p:animScale>
                                      <p:cBhvr>
                                        <p:cTn id="20" dur="1230" accel="100000" fill="hold">
                                          <p:stCondLst>
                                            <p:cond delay="770"/>
                                          </p:stCondLst>
                                        </p:cTn>
                                        <p:tgtEl>
                                          <p:spTgt spid="6"/>
                                        </p:tgtEl>
                                      </p:cBhvr>
                                      <p:from x="200000" y="450000"/>
                                      <p:to x="100000" y="100000"/>
                                    </p:animScale>
                                    <p:set>
                                      <p:cBhvr>
                                        <p:cTn id="21" dur="770" fill="hold"/>
                                        <p:tgtEl>
                                          <p:spTgt spid="6"/>
                                        </p:tgtEl>
                                        <p:attrNameLst>
                                          <p:attrName>ppt_x</p:attrName>
                                        </p:attrNameLst>
                                      </p:cBhvr>
                                      <p:to>
                                        <p:strVal val="(0.5)"/>
                                      </p:to>
                                    </p:set>
                                    <p:anim from="(0.5)" to="(#ppt_x)" calcmode="lin" valueType="num">
                                      <p:cBhvr>
                                        <p:cTn id="22" dur="1230" accel="100000" fill="hold">
                                          <p:stCondLst>
                                            <p:cond delay="770"/>
                                          </p:stCondLst>
                                        </p:cTn>
                                        <p:tgtEl>
                                          <p:spTgt spid="6"/>
                                        </p:tgtEl>
                                        <p:attrNameLst>
                                          <p:attrName>ppt_x</p:attrName>
                                        </p:attrNameLst>
                                      </p:cBhvr>
                                    </p:anim>
                                    <p:set>
                                      <p:cBhvr>
                                        <p:cTn id="23" dur="770" fill="hold"/>
                                        <p:tgtEl>
                                          <p:spTgt spid="6"/>
                                        </p:tgtEl>
                                        <p:attrNameLst>
                                          <p:attrName>ppt_y</p:attrName>
                                        </p:attrNameLst>
                                      </p:cBhvr>
                                      <p:to>
                                        <p:strVal val="(#ppt_y+0.4)"/>
                                      </p:to>
                                    </p:set>
                                    <p:anim from="(#ppt_y+0.4)" to="(#ppt_y)" calcmode="lin" valueType="num">
                                      <p:cBhvr>
                                        <p:cTn id="24" dur="1230" accel="100000" fill="hold">
                                          <p:stCondLst>
                                            <p:cond delay="770"/>
                                          </p:stCondLst>
                                        </p:cTn>
                                        <p:tgtEl>
                                          <p:spTgt spid="6"/>
                                        </p:tgtEl>
                                        <p:attrNameLst>
                                          <p:attrName>ppt_y</p:attrName>
                                        </p:attrNameLst>
                                      </p:cBhvr>
                                    </p:anim>
                                  </p:childTnLst>
                                </p:cTn>
                              </p:par>
                            </p:childTnLst>
                          </p:cTn>
                        </p:par>
                      </p:childTnLst>
                    </p:cTn>
                  </p:par>
                  <p:par>
                    <p:cTn id="25" fill="hold">
                      <p:stCondLst>
                        <p:cond delay="indefinite"/>
                      </p:stCondLst>
                      <p:childTnLst>
                        <p:par>
                          <p:cTn id="26" fill="hold">
                            <p:stCondLst>
                              <p:cond delay="0"/>
                            </p:stCondLst>
                            <p:childTnLst>
                              <p:par>
                                <p:cTn id="27" presetID="5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770" decel="100000"/>
                                        <p:tgtEl>
                                          <p:spTgt spid="7"/>
                                        </p:tgtEl>
                                      </p:cBhvr>
                                    </p:animEffect>
                                    <p:animScale>
                                      <p:cBhvr>
                                        <p:cTn id="30" dur="770" decel="100000"/>
                                        <p:tgtEl>
                                          <p:spTgt spid="7"/>
                                        </p:tgtEl>
                                      </p:cBhvr>
                                      <p:from x="10000" y="10000"/>
                                      <p:to x="200000" y="450000"/>
                                    </p:animScale>
                                    <p:animScale>
                                      <p:cBhvr>
                                        <p:cTn id="31" dur="1230" accel="100000" fill="hold">
                                          <p:stCondLst>
                                            <p:cond delay="770"/>
                                          </p:stCondLst>
                                        </p:cTn>
                                        <p:tgtEl>
                                          <p:spTgt spid="7"/>
                                        </p:tgtEl>
                                      </p:cBhvr>
                                      <p:from x="200000" y="450000"/>
                                      <p:to x="100000" y="100000"/>
                                    </p:animScale>
                                    <p:set>
                                      <p:cBhvr>
                                        <p:cTn id="32" dur="770" fill="hold"/>
                                        <p:tgtEl>
                                          <p:spTgt spid="7"/>
                                        </p:tgtEl>
                                        <p:attrNameLst>
                                          <p:attrName>ppt_x</p:attrName>
                                        </p:attrNameLst>
                                      </p:cBhvr>
                                      <p:to>
                                        <p:strVal val="(0.5)"/>
                                      </p:to>
                                    </p:set>
                                    <p:anim from="(0.5)" to="(#ppt_x)" calcmode="lin" valueType="num">
                                      <p:cBhvr>
                                        <p:cTn id="33" dur="1230" accel="100000" fill="hold">
                                          <p:stCondLst>
                                            <p:cond delay="770"/>
                                          </p:stCondLst>
                                        </p:cTn>
                                        <p:tgtEl>
                                          <p:spTgt spid="7"/>
                                        </p:tgtEl>
                                        <p:attrNameLst>
                                          <p:attrName>ppt_x</p:attrName>
                                        </p:attrNameLst>
                                      </p:cBhvr>
                                    </p:anim>
                                    <p:set>
                                      <p:cBhvr>
                                        <p:cTn id="34" dur="770" fill="hold"/>
                                        <p:tgtEl>
                                          <p:spTgt spid="7"/>
                                        </p:tgtEl>
                                        <p:attrNameLst>
                                          <p:attrName>ppt_y</p:attrName>
                                        </p:attrNameLst>
                                      </p:cBhvr>
                                      <p:to>
                                        <p:strVal val="(#ppt_y+0.4)"/>
                                      </p:to>
                                    </p:set>
                                    <p:anim from="(#ppt_y+0.4)" to="(#ppt_y)" calcmode="lin" valueType="num">
                                      <p:cBhvr>
                                        <p:cTn id="35" dur="1230" accel="100000" fill="hold">
                                          <p:stCondLst>
                                            <p:cond delay="770"/>
                                          </p:stCondLst>
                                        </p:cTn>
                                        <p:tgtEl>
                                          <p:spTgt spid="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290</TotalTime>
  <Words>767</Words>
  <Application>Microsoft Office PowerPoint</Application>
  <PresentationFormat>On-screen Show (4:3)</PresentationFormat>
  <Paragraphs>60</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Book Antiqua</vt:lpstr>
      <vt:lpstr>Lucida Sans</vt:lpstr>
      <vt:lpstr>Wingdings</vt:lpstr>
      <vt:lpstr>Wingdings 2</vt:lpstr>
      <vt:lpstr>Wingdings 3</vt:lpstr>
      <vt:lpstr>Apex</vt:lpstr>
      <vt:lpstr>Edward Scissorhands</vt:lpstr>
      <vt:lpstr>Screening Activity B Pages 166-167</vt:lpstr>
      <vt:lpstr>Group Discussion 10 Minutes</vt:lpstr>
      <vt:lpstr>It’s Time to Jigsaw!</vt:lpstr>
      <vt:lpstr>It’s Time to View</vt:lpstr>
      <vt:lpstr>Group Discussion 5 minutes</vt:lpstr>
      <vt:lpstr>Return to Home-Base 10 minutes</vt:lpstr>
      <vt:lpstr>Adding the Reflective Commentary</vt:lpstr>
      <vt:lpstr>PowerPoint Presentation</vt:lpstr>
      <vt:lpstr>With your team:</vt:lpstr>
      <vt:lpstr>Day C Add-On</vt:lpstr>
      <vt:lpstr>PowerPoint Presentation</vt:lpstr>
      <vt:lpstr>PowerPoint Presentation</vt:lpstr>
    </vt:vector>
  </TitlesOfParts>
  <Company>Gilbert Public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Edward Scissorhands</dc:title>
  <dc:creator>Technology Services</dc:creator>
  <cp:lastModifiedBy>Bingold, Brittany</cp:lastModifiedBy>
  <cp:revision>7</cp:revision>
  <dcterms:created xsi:type="dcterms:W3CDTF">2013-01-15T19:37:40Z</dcterms:created>
  <dcterms:modified xsi:type="dcterms:W3CDTF">2016-02-16T20:28:00Z</dcterms:modified>
</cp:coreProperties>
</file>