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54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096EB85-8642-4C77-B69B-5B9EC2B5D4D2}" type="datetimeFigureOut">
              <a:rPr lang="en-US" smtClean="0"/>
              <a:t>1/15/2013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8739595-ABAF-484C-BA92-232B3DAACB59}"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96EB85-8642-4C77-B69B-5B9EC2B5D4D2}" type="datetimeFigureOut">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8739595-ABAF-484C-BA92-232B3DAACB5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96EB85-8642-4C77-B69B-5B9EC2B5D4D2}" type="datetimeFigureOut">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096EB85-8642-4C77-B69B-5B9EC2B5D4D2}" type="datetimeFigureOut">
              <a:rPr lang="en-US" smtClean="0"/>
              <a:t>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96EB85-8642-4C77-B69B-5B9EC2B5D4D2}" type="datetimeFigureOut">
              <a:rPr lang="en-US" smtClean="0"/>
              <a:t>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6EB85-8642-4C77-B69B-5B9EC2B5D4D2}" type="datetimeFigureOut">
              <a:rPr lang="en-US" smtClean="0"/>
              <a:t>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96EB85-8642-4C77-B69B-5B9EC2B5D4D2}" type="datetimeFigureOut">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096EB85-8642-4C77-B69B-5B9EC2B5D4D2}" type="datetimeFigureOut">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096EB85-8642-4C77-B69B-5B9EC2B5D4D2}" type="datetimeFigureOut">
              <a:rPr lang="en-US" smtClean="0"/>
              <a:t>1/15/2013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8739595-ABAF-484C-BA92-232B3DAACB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Edward </a:t>
            </a:r>
            <a:r>
              <a:rPr lang="en-US" i="1" dirty="0" err="1" smtClean="0"/>
              <a:t>Scissorhands</a:t>
            </a:r>
            <a:endParaRPr lang="en-US" i="1" dirty="0"/>
          </a:p>
        </p:txBody>
      </p:sp>
      <p:sp>
        <p:nvSpPr>
          <p:cNvPr id="3" name="Subtitle 2"/>
          <p:cNvSpPr>
            <a:spLocks noGrp="1"/>
          </p:cNvSpPr>
          <p:nvPr>
            <p:ph type="subTitle" idx="1"/>
          </p:nvPr>
        </p:nvSpPr>
        <p:spPr/>
        <p:txBody>
          <a:bodyPr/>
          <a:lstStyle/>
          <a:p>
            <a:r>
              <a:rPr lang="en-US" dirty="0" smtClean="0"/>
              <a:t>A Style Analysis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Opening Credits</a:t>
            </a:r>
            <a:br>
              <a:rPr lang="en-US" dirty="0" smtClean="0"/>
            </a:br>
            <a:r>
              <a:rPr lang="en-US" dirty="0" smtClean="0"/>
              <a:t>Pages 162-163</a:t>
            </a:r>
            <a:endParaRPr lang="en-US" dirty="0"/>
          </a:p>
        </p:txBody>
      </p:sp>
      <p:sp>
        <p:nvSpPr>
          <p:cNvPr id="3" name="Content Placeholder 2"/>
          <p:cNvSpPr>
            <a:spLocks noGrp="1"/>
          </p:cNvSpPr>
          <p:nvPr>
            <p:ph idx="1"/>
          </p:nvPr>
        </p:nvSpPr>
        <p:spPr/>
        <p:txBody>
          <a:bodyPr>
            <a:normAutofit/>
          </a:bodyPr>
          <a:lstStyle/>
          <a:p>
            <a:r>
              <a:rPr lang="en-US" sz="3200" dirty="0" smtClean="0"/>
              <a:t>We will begin by the opening credits of the film. </a:t>
            </a:r>
          </a:p>
          <a:p>
            <a:r>
              <a:rPr lang="en-US" sz="3200" dirty="0" smtClean="0"/>
              <a:t>As we view, record your observations in the chart on page 162 about what is happening in the scene, paying close attention </a:t>
            </a:r>
            <a:r>
              <a:rPr lang="en-US" sz="3200" dirty="0" smtClean="0">
                <a:solidFill>
                  <a:srgbClr val="FFFF00"/>
                </a:solidFill>
              </a:rPr>
              <a:t>to images, shapes, and music. </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5 minutes</a:t>
            </a:r>
            <a:endParaRPr lang="en-US" dirty="0"/>
          </a:p>
        </p:txBody>
      </p:sp>
      <p:sp>
        <p:nvSpPr>
          <p:cNvPr id="3" name="Content Placeholder 2"/>
          <p:cNvSpPr>
            <a:spLocks noGrp="1"/>
          </p:cNvSpPr>
          <p:nvPr>
            <p:ph idx="1"/>
          </p:nvPr>
        </p:nvSpPr>
        <p:spPr/>
        <p:txBody>
          <a:bodyPr>
            <a:normAutofit/>
          </a:bodyPr>
          <a:lstStyle/>
          <a:p>
            <a:r>
              <a:rPr lang="en-US" sz="3600" b="1" dirty="0" smtClean="0"/>
              <a:t>What can you infer or predict based on your observations?</a:t>
            </a:r>
            <a:endParaRPr lang="en-US" sz="36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Whole-Class Discussion Questions</a:t>
            </a:r>
            <a:endParaRPr lang="en-US" dirty="0"/>
          </a:p>
        </p:txBody>
      </p:sp>
      <p:sp>
        <p:nvSpPr>
          <p:cNvPr id="3" name="Content Placeholder 2"/>
          <p:cNvSpPr>
            <a:spLocks noGrp="1"/>
          </p:cNvSpPr>
          <p:nvPr>
            <p:ph idx="1"/>
          </p:nvPr>
        </p:nvSpPr>
        <p:spPr/>
        <p:txBody>
          <a:bodyPr>
            <a:normAutofit/>
          </a:bodyPr>
          <a:lstStyle/>
          <a:p>
            <a:r>
              <a:rPr lang="en-US" sz="3600" b="1" dirty="0" smtClean="0"/>
              <a:t>Hand-Up-Stand-Up-Pair-Up</a:t>
            </a:r>
          </a:p>
          <a:p>
            <a:r>
              <a:rPr lang="en-US" sz="3600" b="1" dirty="0" smtClean="0"/>
              <a:t>With your partner, briefly discuss the following questions: </a:t>
            </a:r>
          </a:p>
          <a:p>
            <a:pPr lvl="1"/>
            <a:r>
              <a:rPr lang="en-US" sz="3200" b="1" dirty="0" smtClean="0">
                <a:solidFill>
                  <a:srgbClr val="FFFF00"/>
                </a:solidFill>
              </a:rPr>
              <a:t>Describe the tone in the scene. What type of movie does it remind you of?</a:t>
            </a:r>
          </a:p>
          <a:p>
            <a:pPr lvl="1"/>
            <a:r>
              <a:rPr lang="en-US" sz="3200" b="1" dirty="0" smtClean="0">
                <a:solidFill>
                  <a:srgbClr val="FFFF00"/>
                </a:solidFill>
              </a:rPr>
              <a:t>How does the lighting help create the mood of this opening?</a:t>
            </a:r>
            <a:endParaRPr lang="en-US" sz="32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Opening Scene</a:t>
            </a:r>
            <a:endParaRPr lang="en-US" dirty="0"/>
          </a:p>
        </p:txBody>
      </p:sp>
      <p:sp>
        <p:nvSpPr>
          <p:cNvPr id="3" name="Content Placeholder 2"/>
          <p:cNvSpPr>
            <a:spLocks noGrp="1"/>
          </p:cNvSpPr>
          <p:nvPr>
            <p:ph idx="1"/>
          </p:nvPr>
        </p:nvSpPr>
        <p:spPr/>
        <p:txBody>
          <a:bodyPr>
            <a:normAutofit/>
          </a:bodyPr>
          <a:lstStyle/>
          <a:p>
            <a:r>
              <a:rPr lang="en-US" sz="3200" dirty="0" smtClean="0"/>
              <a:t>We will now view the opening scene. </a:t>
            </a:r>
          </a:p>
          <a:p>
            <a:r>
              <a:rPr lang="en-US" sz="3200" dirty="0" smtClean="0"/>
              <a:t>As we view, record your observations in the chart on page 162 about what is happening in the scene, paying close attention </a:t>
            </a:r>
            <a:r>
              <a:rPr lang="en-US" sz="3200" dirty="0" smtClean="0">
                <a:solidFill>
                  <a:srgbClr val="FFFF00"/>
                </a:solidFill>
              </a:rPr>
              <a:t>to the way the camera moves.</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5 minutes</a:t>
            </a:r>
            <a:endParaRPr lang="en-US" dirty="0"/>
          </a:p>
        </p:txBody>
      </p:sp>
      <p:sp>
        <p:nvSpPr>
          <p:cNvPr id="3" name="Content Placeholder 2"/>
          <p:cNvSpPr>
            <a:spLocks noGrp="1"/>
          </p:cNvSpPr>
          <p:nvPr>
            <p:ph idx="1"/>
          </p:nvPr>
        </p:nvSpPr>
        <p:spPr/>
        <p:txBody>
          <a:bodyPr>
            <a:normAutofit/>
          </a:bodyPr>
          <a:lstStyle/>
          <a:p>
            <a:r>
              <a:rPr lang="en-US" sz="3600" b="1" dirty="0" smtClean="0"/>
              <a:t>What can you infer or predict based on your observations?</a:t>
            </a:r>
            <a:endParaRPr lang="en-US" sz="36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Whole-Class Discussion Questions</a:t>
            </a:r>
            <a:endParaRPr lang="en-US" dirty="0"/>
          </a:p>
        </p:txBody>
      </p:sp>
      <p:sp>
        <p:nvSpPr>
          <p:cNvPr id="3" name="Content Placeholder 2"/>
          <p:cNvSpPr>
            <a:spLocks noGrp="1"/>
          </p:cNvSpPr>
          <p:nvPr>
            <p:ph idx="1"/>
          </p:nvPr>
        </p:nvSpPr>
        <p:spPr/>
        <p:txBody>
          <a:bodyPr>
            <a:normAutofit fontScale="92500" lnSpcReduction="20000"/>
          </a:bodyPr>
          <a:lstStyle/>
          <a:p>
            <a:r>
              <a:rPr lang="en-US" sz="3600" b="1" dirty="0" smtClean="0"/>
              <a:t>Hand-Up-Stand-Up-Pair-Up</a:t>
            </a:r>
          </a:p>
          <a:p>
            <a:r>
              <a:rPr lang="en-US" sz="3600" b="1" dirty="0" smtClean="0"/>
              <a:t>With your partner, briefly discuss the following questions: </a:t>
            </a:r>
          </a:p>
          <a:p>
            <a:pPr lvl="1"/>
            <a:r>
              <a:rPr lang="en-US" sz="3200" b="1" dirty="0" smtClean="0">
                <a:solidFill>
                  <a:srgbClr val="FFFF00"/>
                </a:solidFill>
              </a:rPr>
              <a:t>How has the music changed between the opening credits and this scene? Why?</a:t>
            </a:r>
          </a:p>
          <a:p>
            <a:pPr lvl="1"/>
            <a:r>
              <a:rPr lang="en-US" sz="3200" b="1" dirty="0" smtClean="0">
                <a:solidFill>
                  <a:srgbClr val="FFFF00"/>
                </a:solidFill>
              </a:rPr>
              <a:t>What does the camera do when it leaves the room where the story is being told?</a:t>
            </a:r>
            <a:r>
              <a:rPr lang="en-US" sz="3200" b="1" dirty="0" smtClean="0">
                <a:solidFill>
                  <a:srgbClr val="FFFF00"/>
                </a:solidFill>
              </a:rPr>
              <a:t> </a:t>
            </a:r>
            <a:r>
              <a:rPr lang="en-US" sz="3200" b="1" dirty="0" smtClean="0">
                <a:solidFill>
                  <a:srgbClr val="FFFF00"/>
                </a:solidFill>
              </a:rPr>
              <a:t>Why do you think the director does this?</a:t>
            </a:r>
          </a:p>
          <a:p>
            <a:pPr lvl="1"/>
            <a:r>
              <a:rPr lang="en-US" sz="3200" b="1" dirty="0" smtClean="0">
                <a:solidFill>
                  <a:srgbClr val="FFFF00"/>
                </a:solidFill>
              </a:rPr>
              <a:t>What do you think this film will be about? On what do you base your prediction?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Screening Activity A</a:t>
            </a:r>
            <a:br>
              <a:rPr lang="en-US" dirty="0" smtClean="0"/>
            </a:br>
            <a:r>
              <a:rPr lang="en-US" dirty="0" smtClean="0"/>
              <a:t>Pages 164-165</a:t>
            </a:r>
            <a:endParaRPr lang="en-US" dirty="0"/>
          </a:p>
        </p:txBody>
      </p:sp>
      <p:sp>
        <p:nvSpPr>
          <p:cNvPr id="3" name="Content Placeholder 2"/>
          <p:cNvSpPr>
            <a:spLocks noGrp="1"/>
          </p:cNvSpPr>
          <p:nvPr>
            <p:ph idx="1"/>
          </p:nvPr>
        </p:nvSpPr>
        <p:spPr/>
        <p:txBody>
          <a:bodyPr>
            <a:normAutofit fontScale="92500"/>
          </a:bodyPr>
          <a:lstStyle/>
          <a:p>
            <a:r>
              <a:rPr lang="en-US" dirty="0" smtClean="0"/>
              <a:t>Turn to your hard copy of a notes page titled “My </a:t>
            </a:r>
            <a:r>
              <a:rPr lang="en-US" i="1" dirty="0" smtClean="0"/>
              <a:t>Edward </a:t>
            </a:r>
            <a:r>
              <a:rPr lang="en-US" i="1" dirty="0" err="1" smtClean="0"/>
              <a:t>Scissorhands</a:t>
            </a:r>
            <a:r>
              <a:rPr lang="en-US" dirty="0" smtClean="0"/>
              <a:t>” viewing notes. </a:t>
            </a:r>
          </a:p>
          <a:p>
            <a:r>
              <a:rPr lang="en-US" dirty="0" smtClean="0"/>
              <a:t>While we watch the film, just jot down anything you notice. It can be a cinematic technique, it can be a question or thought that you have, or any general idea that pops into your mind to track your thoughts while you view. </a:t>
            </a:r>
          </a:p>
          <a:p>
            <a:r>
              <a:rPr lang="en-US" dirty="0" smtClean="0"/>
              <a:t>Remember that we are viewing for analysis, not for enjoyment, so you need to be actively engaged with your thoughts throughout the viewing.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10 Minutes</a:t>
            </a:r>
            <a:endParaRPr lang="en-US" dirty="0"/>
          </a:p>
        </p:txBody>
      </p:sp>
      <p:sp>
        <p:nvSpPr>
          <p:cNvPr id="3" name="Content Placeholder 2"/>
          <p:cNvSpPr>
            <a:spLocks noGrp="1"/>
          </p:cNvSpPr>
          <p:nvPr>
            <p:ph idx="1"/>
          </p:nvPr>
        </p:nvSpPr>
        <p:spPr/>
        <p:txBody>
          <a:bodyPr/>
          <a:lstStyle/>
          <a:p>
            <a:r>
              <a:rPr lang="en-US" dirty="0" smtClean="0"/>
              <a:t>In your groups, discuss and jot down answers to questions 1-4. Be ready to share your thoughts!</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It’s Time to Jigsaw!</a:t>
            </a:r>
            <a:endParaRPr lang="en-US" dirty="0"/>
          </a:p>
        </p:txBody>
      </p:sp>
      <p:sp>
        <p:nvSpPr>
          <p:cNvPr id="3" name="Content Placeholder 2"/>
          <p:cNvSpPr>
            <a:spLocks noGrp="1"/>
          </p:cNvSpPr>
          <p:nvPr>
            <p:ph idx="1"/>
          </p:nvPr>
        </p:nvSpPr>
        <p:spPr/>
        <p:txBody>
          <a:bodyPr>
            <a:normAutofit/>
          </a:bodyPr>
          <a:lstStyle/>
          <a:p>
            <a:r>
              <a:rPr lang="en-US" sz="3600" b="1" dirty="0" smtClean="0"/>
              <a:t>You are sitting in your home-base group. These are the people who will be responsible for teaching you. </a:t>
            </a:r>
          </a:p>
          <a:p>
            <a:r>
              <a:rPr lang="en-US" sz="3600" b="1" dirty="0" smtClean="0"/>
              <a:t>Now, number yourselves off from 1-5. </a:t>
            </a:r>
          </a:p>
          <a:p>
            <a:r>
              <a:rPr lang="en-US" sz="3600" b="1" dirty="0" smtClean="0"/>
              <a:t>Now move to the assigned location based on your number. </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Time to View</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are now going to re-watch a segment of the film. </a:t>
            </a:r>
          </a:p>
          <a:p>
            <a:pPr>
              <a:buNone/>
            </a:pPr>
            <a:endParaRPr lang="en-US" dirty="0" smtClean="0"/>
          </a:p>
          <a:p>
            <a:r>
              <a:rPr lang="en-US" dirty="0" smtClean="0"/>
              <a:t>Each numbered group will be responsible for analyzing that segment for a specific cinematic technique. Take a moment and review your assigned techniques using your flipchart.</a:t>
            </a:r>
          </a:p>
          <a:p>
            <a:pPr lvl="1"/>
            <a:r>
              <a:rPr lang="en-US" dirty="0" smtClean="0"/>
              <a:t> </a:t>
            </a:r>
            <a:r>
              <a:rPr lang="en-US" dirty="0" smtClean="0"/>
              <a:t>1’s…Framing/Angles</a:t>
            </a:r>
          </a:p>
          <a:p>
            <a:pPr lvl="1"/>
            <a:r>
              <a:rPr lang="en-US" dirty="0" smtClean="0"/>
              <a:t>2’s…Lighting</a:t>
            </a:r>
          </a:p>
          <a:p>
            <a:pPr lvl="1"/>
            <a:r>
              <a:rPr lang="en-US" dirty="0" smtClean="0"/>
              <a:t>3’s…Camera Movement</a:t>
            </a:r>
          </a:p>
          <a:p>
            <a:pPr lvl="1"/>
            <a:r>
              <a:rPr lang="en-US" dirty="0" smtClean="0"/>
              <a:t>4’s…Music/Sound</a:t>
            </a:r>
          </a:p>
          <a:p>
            <a:pPr lvl="1"/>
            <a:r>
              <a:rPr lang="en-US" dirty="0" smtClean="0"/>
              <a:t>5’s…Editing</a:t>
            </a:r>
          </a:p>
          <a:p>
            <a:endParaRPr lang="en-US" dirty="0" smtClean="0"/>
          </a:p>
          <a:p>
            <a:r>
              <a:rPr lang="en-US" dirty="0" smtClean="0"/>
              <a:t>As we watch the film, record your notes on you’re </a:t>
            </a:r>
            <a:r>
              <a:rPr lang="en-US" b="1" u="sng" dirty="0" smtClean="0"/>
              <a:t>my notes sheet</a:t>
            </a:r>
            <a:r>
              <a:rPr lang="en-US" dirty="0" smtClean="0"/>
              <a:t> for your assigned technique.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5 minutes</a:t>
            </a:r>
            <a:endParaRPr lang="en-US" dirty="0"/>
          </a:p>
        </p:txBody>
      </p:sp>
      <p:sp>
        <p:nvSpPr>
          <p:cNvPr id="3" name="Content Placeholder 2"/>
          <p:cNvSpPr>
            <a:spLocks noGrp="1"/>
          </p:cNvSpPr>
          <p:nvPr>
            <p:ph idx="1"/>
          </p:nvPr>
        </p:nvSpPr>
        <p:spPr/>
        <p:txBody>
          <a:bodyPr/>
          <a:lstStyle/>
          <a:p>
            <a:r>
              <a:rPr lang="en-US" dirty="0" smtClean="0"/>
              <a:t>In your expert groups, discuss your observations and come to a consensus about what you observed. </a:t>
            </a:r>
          </a:p>
          <a:p>
            <a:r>
              <a:rPr lang="en-US" dirty="0" smtClean="0"/>
              <a:t>Document your agreed upon ideas in the chart on page 164.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 to Home-Base</a:t>
            </a:r>
            <a:br>
              <a:rPr lang="en-US" dirty="0" smtClean="0"/>
            </a:br>
            <a:r>
              <a:rPr lang="en-US" dirty="0" smtClean="0"/>
              <a:t>10 minutes</a:t>
            </a:r>
            <a:endParaRPr lang="en-US" dirty="0"/>
          </a:p>
        </p:txBody>
      </p:sp>
      <p:sp>
        <p:nvSpPr>
          <p:cNvPr id="3" name="Content Placeholder 2"/>
          <p:cNvSpPr>
            <a:spLocks noGrp="1"/>
          </p:cNvSpPr>
          <p:nvPr>
            <p:ph idx="1"/>
          </p:nvPr>
        </p:nvSpPr>
        <p:spPr/>
        <p:txBody>
          <a:bodyPr>
            <a:normAutofit/>
          </a:bodyPr>
          <a:lstStyle/>
          <a:p>
            <a:r>
              <a:rPr lang="en-US" sz="3600" b="1" dirty="0" smtClean="0"/>
              <a:t>Now return to home-base and teach each other what your groups observed, completing all of the columns on page 164. </a:t>
            </a:r>
            <a:endParaRPr lang="en-US" sz="3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Understanding the Analytic Triangle</a:t>
            </a:r>
            <a:endParaRPr lang="en-US" dirty="0"/>
          </a:p>
        </p:txBody>
      </p:sp>
      <p:sp>
        <p:nvSpPr>
          <p:cNvPr id="4" name="Isosceles Triangle 3"/>
          <p:cNvSpPr/>
          <p:nvPr/>
        </p:nvSpPr>
        <p:spPr>
          <a:xfrm>
            <a:off x="2133600" y="2209800"/>
            <a:ext cx="4495800" cy="3810000"/>
          </a:xfrm>
          <a:prstGeom prs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TextBox 4"/>
          <p:cNvSpPr txBox="1"/>
          <p:nvPr/>
        </p:nvSpPr>
        <p:spPr>
          <a:xfrm>
            <a:off x="2819400" y="1676400"/>
            <a:ext cx="3657600" cy="646331"/>
          </a:xfrm>
          <a:prstGeom prst="rect">
            <a:avLst/>
          </a:prstGeom>
          <a:noFill/>
        </p:spPr>
        <p:txBody>
          <a:bodyPr wrap="square" rtlCol="0">
            <a:spAutoFit/>
          </a:bodyPr>
          <a:lstStyle/>
          <a:p>
            <a:r>
              <a:rPr lang="en-US" dirty="0" smtClean="0"/>
              <a:t>Purpose: What is the purpose of the cinematic element?</a:t>
            </a:r>
            <a:endParaRPr lang="en-US" dirty="0"/>
          </a:p>
        </p:txBody>
      </p:sp>
      <p:sp>
        <p:nvSpPr>
          <p:cNvPr id="6" name="TextBox 5"/>
          <p:cNvSpPr txBox="1"/>
          <p:nvPr/>
        </p:nvSpPr>
        <p:spPr>
          <a:xfrm>
            <a:off x="5334000" y="6019800"/>
            <a:ext cx="3657600" cy="646331"/>
          </a:xfrm>
          <a:prstGeom prst="rect">
            <a:avLst/>
          </a:prstGeom>
          <a:noFill/>
        </p:spPr>
        <p:txBody>
          <a:bodyPr wrap="square" rtlCol="0">
            <a:spAutoFit/>
          </a:bodyPr>
          <a:lstStyle/>
          <a:p>
            <a:r>
              <a:rPr lang="en-US" dirty="0" smtClean="0"/>
              <a:t>Effect: What is the effect(s) of this cinematic choice?</a:t>
            </a:r>
            <a:endParaRPr lang="en-US" dirty="0"/>
          </a:p>
        </p:txBody>
      </p:sp>
      <p:sp>
        <p:nvSpPr>
          <p:cNvPr id="7" name="TextBox 6"/>
          <p:cNvSpPr txBox="1"/>
          <p:nvPr/>
        </p:nvSpPr>
        <p:spPr>
          <a:xfrm>
            <a:off x="152400" y="6019800"/>
            <a:ext cx="3657600" cy="923330"/>
          </a:xfrm>
          <a:prstGeom prst="rect">
            <a:avLst/>
          </a:prstGeom>
          <a:noFill/>
        </p:spPr>
        <p:txBody>
          <a:bodyPr wrap="square" rtlCol="0">
            <a:spAutoFit/>
          </a:bodyPr>
          <a:lstStyle/>
          <a:p>
            <a:r>
              <a:rPr lang="en-US" dirty="0" smtClean="0"/>
              <a:t>Examples: What are examples of where this cinematic element is used?</a:t>
            </a:r>
            <a:endParaRPr lang="en-US" dirty="0"/>
          </a:p>
        </p:txBody>
      </p:sp>
      <p:sp>
        <p:nvSpPr>
          <p:cNvPr id="8" name="Rectangle 7"/>
          <p:cNvSpPr/>
          <p:nvPr/>
        </p:nvSpPr>
        <p:spPr>
          <a:xfrm>
            <a:off x="2209800" y="2971800"/>
            <a:ext cx="4800600" cy="2514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smtClean="0"/>
              <a:t>Writing an Analytical Statement: </a:t>
            </a:r>
          </a:p>
          <a:p>
            <a:pPr algn="ctr"/>
            <a:endParaRPr lang="en-US" b="1" dirty="0"/>
          </a:p>
          <a:p>
            <a:r>
              <a:rPr lang="en-US" b="1" dirty="0" smtClean="0"/>
              <a:t>Tim Burton, in </a:t>
            </a:r>
            <a:r>
              <a:rPr lang="en-US" b="1" i="1" dirty="0" smtClean="0"/>
              <a:t>Edward </a:t>
            </a:r>
            <a:r>
              <a:rPr lang="en-US" b="1" i="1" dirty="0" err="1" smtClean="0"/>
              <a:t>Scissorhands</a:t>
            </a:r>
            <a:r>
              <a:rPr lang="en-US" b="1" dirty="0" smtClean="0"/>
              <a:t>, uses ____________ (cinematic element) in order to _______________ (achieve what purpose). For example, ____________________ (evidence and effect combined). </a:t>
            </a:r>
            <a:endParaRPr lang="en-US" b="1" dirty="0"/>
          </a:p>
        </p:txBody>
      </p:sp>
      <p:sp>
        <p:nvSpPr>
          <p:cNvPr id="9" name="Folded Corner 8"/>
          <p:cNvSpPr/>
          <p:nvPr/>
        </p:nvSpPr>
        <p:spPr>
          <a:xfrm>
            <a:off x="6324600" y="1219200"/>
            <a:ext cx="1447800" cy="1447800"/>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dirty="0" smtClean="0"/>
          </a:p>
          <a:p>
            <a:pPr algn="ctr"/>
            <a:r>
              <a:rPr lang="en-US" sz="1400" u="sng" dirty="0" smtClean="0"/>
              <a:t>Example</a:t>
            </a:r>
            <a:r>
              <a:rPr lang="en-US" sz="1400" dirty="0" smtClean="0"/>
              <a:t>: A purpose of a long shot is to make characters look vulnerable .</a:t>
            </a:r>
            <a:endParaRPr lang="en-US" sz="1400" dirty="0"/>
          </a:p>
        </p:txBody>
      </p:sp>
      <p:sp>
        <p:nvSpPr>
          <p:cNvPr id="11" name="Folded Corner 10"/>
          <p:cNvSpPr/>
          <p:nvPr/>
        </p:nvSpPr>
        <p:spPr>
          <a:xfrm>
            <a:off x="7086600" y="4495800"/>
            <a:ext cx="1905000" cy="1447800"/>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dirty="0" smtClean="0"/>
          </a:p>
          <a:p>
            <a:pPr algn="ctr"/>
            <a:r>
              <a:rPr lang="en-US" sz="1400" u="sng" dirty="0" smtClean="0"/>
              <a:t>Example</a:t>
            </a:r>
            <a:r>
              <a:rPr lang="en-US" sz="1400" dirty="0" smtClean="0"/>
              <a:t>: Peg looks very small in that big room. The long shot builds suspense because the viewer is worried about Peg. </a:t>
            </a:r>
            <a:endParaRPr lang="en-US" sz="1400" dirty="0"/>
          </a:p>
        </p:txBody>
      </p:sp>
      <p:sp>
        <p:nvSpPr>
          <p:cNvPr id="12" name="Folded Corner 11"/>
          <p:cNvSpPr/>
          <p:nvPr/>
        </p:nvSpPr>
        <p:spPr>
          <a:xfrm>
            <a:off x="228600" y="4419600"/>
            <a:ext cx="1447800" cy="1447800"/>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dirty="0" smtClean="0"/>
          </a:p>
          <a:p>
            <a:pPr algn="ctr"/>
            <a:r>
              <a:rPr lang="en-US" sz="1400" u="sng" dirty="0" smtClean="0"/>
              <a:t>Example</a:t>
            </a:r>
            <a:r>
              <a:rPr lang="en-US" sz="1400" dirty="0" smtClean="0"/>
              <a:t>: When Peg is upstairs in the castle</a:t>
            </a:r>
            <a:endParaRPr lang="en-US" sz="1400" dirty="0"/>
          </a:p>
        </p:txBody>
      </p:sp>
      <p:sp>
        <p:nvSpPr>
          <p:cNvPr id="13" name="Rectangle 12"/>
          <p:cNvSpPr/>
          <p:nvPr/>
        </p:nvSpPr>
        <p:spPr>
          <a:xfrm>
            <a:off x="2209800" y="3048000"/>
            <a:ext cx="4800600" cy="2514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smtClean="0"/>
              <a:t>Writing an Analytical Statement: </a:t>
            </a:r>
          </a:p>
          <a:p>
            <a:pPr algn="ctr"/>
            <a:endParaRPr lang="en-US" b="1" dirty="0"/>
          </a:p>
          <a:p>
            <a:pPr algn="ctr"/>
            <a:r>
              <a:rPr lang="en-US" b="1" dirty="0" smtClean="0"/>
              <a:t>Tim Burton, in </a:t>
            </a:r>
            <a:r>
              <a:rPr lang="en-US" b="1" i="1" dirty="0" smtClean="0"/>
              <a:t>Edward </a:t>
            </a:r>
            <a:r>
              <a:rPr lang="en-US" b="1" i="1" dirty="0" err="1" smtClean="0"/>
              <a:t>Scissorhands</a:t>
            </a:r>
            <a:r>
              <a:rPr lang="en-US" b="1" dirty="0" smtClean="0"/>
              <a:t>, uses a long shot in order to show the vulnerability of characters. For example, when Peg is upstairs in the castle, the long shot makes her look small so that the viewer worries about her safety.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heckerboard(across)">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heckerboard(across)">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3"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
                                        <p:tgtEl>
                                          <p:spTgt spid="8"/>
                                        </p:tgtEl>
                                      </p:cBhvr>
                                    </p:animEffect>
                                    <p:anim calcmode="lin" valueType="num">
                                      <p:cBhvr>
                                        <p:cTn id="41" dur="400" fill="hold"/>
                                        <p:tgtEl>
                                          <p:spTgt spid="8"/>
                                        </p:tgtEl>
                                        <p:attrNameLst>
                                          <p:attrName>ppt_x</p:attrName>
                                        </p:attrNameLst>
                                      </p:cBhvr>
                                      <p:tavLst>
                                        <p:tav tm="0">
                                          <p:val>
                                            <p:strVal val="#ppt_x"/>
                                          </p:val>
                                        </p:tav>
                                        <p:tav tm="100000">
                                          <p:val>
                                            <p:strVal val="#ppt_x"/>
                                          </p:val>
                                        </p:tav>
                                      </p:tavLst>
                                    </p:anim>
                                    <p:anim calcmode="lin" valueType="num">
                                      <p:cBhvr>
                                        <p:cTn id="42" dur="400" fill="hold"/>
                                        <p:tgtEl>
                                          <p:spTgt spid="8"/>
                                        </p:tgtEl>
                                        <p:attrNameLst>
                                          <p:attrName>ppt_y</p:attrName>
                                        </p:attrNameLst>
                                      </p:cBhvr>
                                      <p:tavLst>
                                        <p:tav tm="0">
                                          <p:val>
                                            <p:strVal val="#ppt_y+0.31"/>
                                          </p:val>
                                        </p:tav>
                                        <p:tav tm="100000">
                                          <p:val>
                                            <p:strVal val="#ppt_y+0.31"/>
                                          </p:val>
                                        </p:tav>
                                      </p:tavLst>
                                    </p:anim>
                                    <p:anim calcmode="lin" valueType="num">
                                      <p:cBhvr>
                                        <p:cTn id="43"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4"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770" decel="100000"/>
                                        <p:tgtEl>
                                          <p:spTgt spid="13"/>
                                        </p:tgtEl>
                                      </p:cBhvr>
                                    </p:animEffect>
                                    <p:animScale>
                                      <p:cBhvr>
                                        <p:cTn id="50" dur="770" decel="100000"/>
                                        <p:tgtEl>
                                          <p:spTgt spid="13"/>
                                        </p:tgtEl>
                                      </p:cBhvr>
                                      <p:from x="10000" y="10000"/>
                                      <p:to x="200000" y="450000"/>
                                    </p:animScale>
                                    <p:animScale>
                                      <p:cBhvr>
                                        <p:cTn id="51" dur="1230" accel="100000" fill="hold">
                                          <p:stCondLst>
                                            <p:cond delay="770"/>
                                          </p:stCondLst>
                                        </p:cTn>
                                        <p:tgtEl>
                                          <p:spTgt spid="13"/>
                                        </p:tgtEl>
                                      </p:cBhvr>
                                      <p:from x="200000" y="450000"/>
                                      <p:to x="100000" y="100000"/>
                                    </p:animScale>
                                    <p:set>
                                      <p:cBhvr>
                                        <p:cTn id="52" dur="770" fill="hold"/>
                                        <p:tgtEl>
                                          <p:spTgt spid="13"/>
                                        </p:tgtEl>
                                        <p:attrNameLst>
                                          <p:attrName>ppt_x</p:attrName>
                                        </p:attrNameLst>
                                      </p:cBhvr>
                                      <p:to>
                                        <p:strVal val="(0.5)"/>
                                      </p:to>
                                    </p:set>
                                    <p:anim from="(0.5)" to="(#ppt_x)" calcmode="lin" valueType="num">
                                      <p:cBhvr>
                                        <p:cTn id="53" dur="1230" accel="100000" fill="hold">
                                          <p:stCondLst>
                                            <p:cond delay="770"/>
                                          </p:stCondLst>
                                        </p:cTn>
                                        <p:tgtEl>
                                          <p:spTgt spid="13"/>
                                        </p:tgtEl>
                                        <p:attrNameLst>
                                          <p:attrName>ppt_x</p:attrName>
                                        </p:attrNameLst>
                                      </p:cBhvr>
                                    </p:anim>
                                    <p:set>
                                      <p:cBhvr>
                                        <p:cTn id="54" dur="770" fill="hold"/>
                                        <p:tgtEl>
                                          <p:spTgt spid="13"/>
                                        </p:tgtEl>
                                        <p:attrNameLst>
                                          <p:attrName>ppt_y</p:attrName>
                                        </p:attrNameLst>
                                      </p:cBhvr>
                                      <p:to>
                                        <p:strVal val="(#ppt_y+0.4)"/>
                                      </p:to>
                                    </p:set>
                                    <p:anim from="(#ppt_y+0.4)" to="(#ppt_y)" calcmode="lin" valueType="num">
                                      <p:cBhvr>
                                        <p:cTn id="55" dur="1230" accel="100000" fill="hold">
                                          <p:stCondLst>
                                            <p:cond delay="770"/>
                                          </p:stCondLst>
                                        </p:cTn>
                                        <p:tgtEl>
                                          <p:spTgt spid="1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Tonight’s Homework</a:t>
            </a:r>
            <a:endParaRPr lang="en-US" dirty="0"/>
          </a:p>
        </p:txBody>
      </p:sp>
      <p:sp>
        <p:nvSpPr>
          <p:cNvPr id="3" name="Content Placeholder 2"/>
          <p:cNvSpPr>
            <a:spLocks noGrp="1"/>
          </p:cNvSpPr>
          <p:nvPr>
            <p:ph idx="1"/>
          </p:nvPr>
        </p:nvSpPr>
        <p:spPr/>
        <p:txBody>
          <a:bodyPr/>
          <a:lstStyle/>
          <a:p>
            <a:r>
              <a:rPr lang="en-US" dirty="0" smtClean="0"/>
              <a:t>Write an analytic “statement” (two sentences minimum) for one of your selected cinematic elements from your style analysis thesis statement on the piece of paper provided. </a:t>
            </a:r>
            <a:endParaRPr lang="en-US" dirty="0"/>
          </a:p>
        </p:txBody>
      </p:sp>
      <p:sp>
        <p:nvSpPr>
          <p:cNvPr id="4" name="Rectangle 3"/>
          <p:cNvSpPr/>
          <p:nvPr/>
        </p:nvSpPr>
        <p:spPr>
          <a:xfrm>
            <a:off x="2209800" y="3505200"/>
            <a:ext cx="4800600" cy="2514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smtClean="0"/>
              <a:t>Writing an Analytical Statement: </a:t>
            </a:r>
          </a:p>
          <a:p>
            <a:pPr algn="ctr"/>
            <a:endParaRPr lang="en-US" b="1" dirty="0"/>
          </a:p>
          <a:p>
            <a:r>
              <a:rPr lang="en-US" b="1" dirty="0" smtClean="0"/>
              <a:t>Tim Burton, in </a:t>
            </a:r>
            <a:r>
              <a:rPr lang="en-US" b="1" i="1" dirty="0" smtClean="0"/>
              <a:t>Edward </a:t>
            </a:r>
            <a:r>
              <a:rPr lang="en-US" b="1" i="1" dirty="0" err="1" smtClean="0"/>
              <a:t>Scissorhands</a:t>
            </a:r>
            <a:r>
              <a:rPr lang="en-US" b="1" dirty="0" smtClean="0"/>
              <a:t>, uses ____________ (cinematic element) in order to _______________ (achieve what purpose). For example, ____________________ (evidence and effect combined).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81</TotalTime>
  <Words>770</Words>
  <Application>Microsoft Office PowerPoint</Application>
  <PresentationFormat>On-screen Show (4:3)</PresentationFormat>
  <Paragraphs>70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Apex</vt:lpstr>
      <vt:lpstr>Edward Scissorhands</vt:lpstr>
      <vt:lpstr>The Opening Credits Pages 162-163</vt:lpstr>
      <vt:lpstr>Group Discussion 5 minutes</vt:lpstr>
      <vt:lpstr>Whole-Class Discussion Questions</vt:lpstr>
      <vt:lpstr>The Opening Scene</vt:lpstr>
      <vt:lpstr>Group Discussion 5 minutes</vt:lpstr>
      <vt:lpstr>Whole-Class Discussion Questions</vt:lpstr>
      <vt:lpstr>Screening Activity A Pages 164-165</vt:lpstr>
      <vt:lpstr>Group Discussion 10 Minutes</vt:lpstr>
      <vt:lpstr>It’s Time to Jigsaw!</vt:lpstr>
      <vt:lpstr>It’s Time to View</vt:lpstr>
      <vt:lpstr>Group Discussion 5 minutes</vt:lpstr>
      <vt:lpstr>Return to Home-Base 10 minutes</vt:lpstr>
      <vt:lpstr>Understanding the Analytic Triangle</vt:lpstr>
      <vt:lpstr>Tonight’s Homework</vt:lpstr>
    </vt:vector>
  </TitlesOfParts>
  <Company>Gilbert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Edward Scissorhands</dc:title>
  <dc:creator>Technology Services</dc:creator>
  <cp:lastModifiedBy>Technology Services</cp:lastModifiedBy>
  <cp:revision>1</cp:revision>
  <dcterms:created xsi:type="dcterms:W3CDTF">2013-01-15T19:37:40Z</dcterms:created>
  <dcterms:modified xsi:type="dcterms:W3CDTF">2013-01-15T20:58:49Z</dcterms:modified>
</cp:coreProperties>
</file>