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2" r:id="rId4"/>
    <p:sldId id="265" r:id="rId5"/>
    <p:sldId id="259" r:id="rId6"/>
    <p:sldId id="264" r:id="rId7"/>
    <p:sldId id="261" r:id="rId8"/>
    <p:sldId id="266" r:id="rId9"/>
    <p:sldId id="267" r:id="rId10"/>
    <p:sldId id="268" r:id="rId11"/>
    <p:sldId id="271" r:id="rId12"/>
    <p:sldId id="270" r:id="rId13"/>
    <p:sldId id="269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3" autoAdjust="0"/>
    <p:restoredTop sz="94660"/>
  </p:normalViewPr>
  <p:slideViewPr>
    <p:cSldViewPr snapToGrid="0">
      <p:cViewPr varScale="1">
        <p:scale>
          <a:sx n="42" d="100"/>
          <a:sy n="42" d="100"/>
        </p:scale>
        <p:origin x="4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35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English 1-2								</a:t>
            </a:r>
            <a:r>
              <a:rPr lang="en-US" sz="3200" b="1" dirty="0" smtClean="0">
                <a:solidFill>
                  <a:schemeClr val="bg1"/>
                </a:solidFill>
              </a:rPr>
              <a:t>Tuesday, Sept. 16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73" y="990600"/>
            <a:ext cx="2614127" cy="5079999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Go over Plot Diagram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Discuss Vocabulary Words/Quiz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Listen to audio of “The Most Dangerous Game”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41700" y="856357"/>
            <a:ext cx="84201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Bell Work</a:t>
            </a:r>
            <a:endParaRPr lang="en-US" sz="2400" b="1" dirty="0" smtClean="0"/>
          </a:p>
          <a:p>
            <a:pPr marL="342900" indent="-342900">
              <a:buAutoNum type="arabicPeriod"/>
            </a:pPr>
            <a:r>
              <a:rPr lang="en-US" sz="2400" b="1" dirty="0" smtClean="0"/>
              <a:t>Pick up an orange textbook </a:t>
            </a:r>
          </a:p>
          <a:p>
            <a:pPr marL="342900" indent="-342900">
              <a:buAutoNum type="arabicPeriod"/>
            </a:pPr>
            <a:r>
              <a:rPr lang="en-US" sz="2400" b="1" dirty="0" smtClean="0"/>
              <a:t>In your notebook, start a new page called: </a:t>
            </a:r>
          </a:p>
          <a:p>
            <a:r>
              <a:rPr lang="en-US" sz="2400" b="1" u="sng" dirty="0" smtClean="0"/>
              <a:t>“The Most Dangerous Game” VOCAB</a:t>
            </a:r>
          </a:p>
          <a:p>
            <a:r>
              <a:rPr lang="en-US" sz="2400" b="1" dirty="0" smtClean="0"/>
              <a:t>3. Copy down the following words, giving yourself space to write definitions:</a:t>
            </a:r>
          </a:p>
          <a:p>
            <a:endParaRPr lang="en-US" sz="2400" b="1" dirty="0" smtClean="0"/>
          </a:p>
          <a:p>
            <a:pPr lvl="2"/>
            <a:r>
              <a:rPr lang="en-US" sz="2800" b="1" dirty="0" smtClean="0"/>
              <a:t>CRAG						TANGIBLE	</a:t>
            </a:r>
            <a:endParaRPr lang="en-US" sz="2800" b="1" dirty="0"/>
          </a:p>
          <a:p>
            <a:pPr lvl="2"/>
            <a:r>
              <a:rPr lang="en-US" sz="2800" b="1" dirty="0" smtClean="0"/>
              <a:t>ZEALOUS</a:t>
            </a:r>
            <a:r>
              <a:rPr lang="en-US" sz="2800" b="1" dirty="0"/>
              <a:t> </a:t>
            </a:r>
            <a:r>
              <a:rPr lang="en-US" sz="2800" b="1" dirty="0" smtClean="0"/>
              <a:t>					</a:t>
            </a:r>
            <a:r>
              <a:rPr lang="en-US" sz="2800" b="1" dirty="0" smtClean="0">
                <a:solidFill>
                  <a:srgbClr val="00B0F0"/>
                </a:solidFill>
              </a:rPr>
              <a:t>RISING </a:t>
            </a:r>
            <a:r>
              <a:rPr lang="en-US" sz="2800" b="1" dirty="0">
                <a:solidFill>
                  <a:srgbClr val="00B0F0"/>
                </a:solidFill>
              </a:rPr>
              <a:t>ACTION</a:t>
            </a:r>
            <a:endParaRPr lang="en-US" sz="2800" b="1" dirty="0" smtClean="0">
              <a:solidFill>
                <a:srgbClr val="00B0F0"/>
              </a:solidFill>
            </a:endParaRPr>
          </a:p>
          <a:p>
            <a:pPr lvl="2"/>
            <a:r>
              <a:rPr lang="en-US" sz="2800" b="1" dirty="0" smtClean="0"/>
              <a:t>OPAQUE					QUARRY</a:t>
            </a:r>
          </a:p>
          <a:p>
            <a:pPr lvl="2"/>
            <a:r>
              <a:rPr lang="en-US" sz="2800" b="1" dirty="0" smtClean="0"/>
              <a:t>IMPERATIVE				CULTIVATED</a:t>
            </a:r>
          </a:p>
          <a:p>
            <a:pPr lvl="2"/>
            <a:r>
              <a:rPr lang="en-US" sz="2800" b="1" dirty="0" smtClean="0"/>
              <a:t>REASON (VERB)			</a:t>
            </a:r>
            <a:r>
              <a:rPr lang="en-US" sz="2800" b="1" dirty="0" smtClean="0">
                <a:solidFill>
                  <a:srgbClr val="00B0F0"/>
                </a:solidFill>
              </a:rPr>
              <a:t>FALLING ACTION</a:t>
            </a:r>
          </a:p>
          <a:p>
            <a:pPr lvl="2"/>
            <a:r>
              <a:rPr lang="en-US" sz="2800" b="1" dirty="0" smtClean="0"/>
              <a:t>REASON (NOUN)		ATTRIBUTES</a:t>
            </a:r>
          </a:p>
          <a:p>
            <a:pPr lvl="2"/>
            <a:r>
              <a:rPr lang="en-US" sz="2800" b="1" dirty="0" smtClean="0"/>
              <a:t>INEVITABLE				</a:t>
            </a:r>
            <a:r>
              <a:rPr lang="en-US" sz="2800" b="1" dirty="0" smtClean="0">
                <a:solidFill>
                  <a:srgbClr val="00B0F0"/>
                </a:solidFill>
              </a:rPr>
              <a:t>PLOT</a:t>
            </a:r>
          </a:p>
          <a:p>
            <a:pPr lvl="2"/>
            <a:r>
              <a:rPr lang="en-US" sz="2800" b="1" dirty="0" smtClean="0">
                <a:solidFill>
                  <a:srgbClr val="00B0F0"/>
                </a:solidFill>
              </a:rPr>
              <a:t>								CLIMAX</a:t>
            </a:r>
          </a:p>
        </p:txBody>
      </p:sp>
    </p:spTree>
    <p:extLst>
      <p:ext uri="{BB962C8B-B14F-4D97-AF65-F5344CB8AC3E}">
        <p14:creationId xmlns:p14="http://schemas.microsoft.com/office/powerpoint/2010/main" val="21497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3-4								</a:t>
            </a:r>
            <a:r>
              <a:rPr lang="en-US" sz="3200" b="1" dirty="0" smtClean="0">
                <a:solidFill>
                  <a:srgbClr val="00B0F0"/>
                </a:solidFill>
              </a:rPr>
              <a:t>Tuesday, Sept. 16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1" y="990600"/>
            <a:ext cx="2806700" cy="5079999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Go over ASOT Lit Term Review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Discuss Vocabulary Words/Quiz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Listen to audio of “A Sound of Thunder</a:t>
            </a:r>
            <a:r>
              <a:rPr lang="en-US" sz="2400" dirty="0" smtClean="0">
                <a:solidFill>
                  <a:srgbClr val="FFFF00"/>
                </a:solidFill>
              </a:rPr>
              <a:t>”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7033" y="733246"/>
            <a:ext cx="84201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Bell Work</a:t>
            </a:r>
            <a:endParaRPr lang="en-US" sz="2400" b="1" dirty="0" smtClean="0"/>
          </a:p>
          <a:p>
            <a:pPr marL="342900" indent="-342900">
              <a:buAutoNum type="arabicPeriod"/>
            </a:pPr>
            <a:r>
              <a:rPr lang="en-US" sz="2400" b="1" dirty="0" smtClean="0"/>
              <a:t>Pick up a blue textbook</a:t>
            </a:r>
          </a:p>
          <a:p>
            <a:pPr marL="342900" indent="-342900">
              <a:buAutoNum type="arabicPeriod"/>
            </a:pPr>
            <a:r>
              <a:rPr lang="en-US" sz="2400" b="1" dirty="0" smtClean="0"/>
              <a:t>In your notebook, start a new page called: </a:t>
            </a:r>
          </a:p>
          <a:p>
            <a:r>
              <a:rPr lang="en-US" sz="2400" b="1" u="sng" dirty="0" smtClean="0"/>
              <a:t>“A Sound of Thunder” VOCAB</a:t>
            </a:r>
          </a:p>
          <a:p>
            <a:r>
              <a:rPr lang="en-US" sz="2400" b="1" dirty="0" smtClean="0"/>
              <a:t>3. Copy down the following words, giving yourself space to write definitions:</a:t>
            </a:r>
          </a:p>
          <a:p>
            <a:endParaRPr lang="en-US" sz="2400" b="1" dirty="0" smtClean="0"/>
          </a:p>
          <a:p>
            <a:r>
              <a:rPr lang="en-US" sz="2800" b="1" dirty="0"/>
              <a:t>	</a:t>
            </a:r>
            <a:r>
              <a:rPr lang="en-US" sz="2800" b="1" dirty="0" smtClean="0">
                <a:solidFill>
                  <a:srgbClr val="00B0F0"/>
                </a:solidFill>
              </a:rPr>
              <a:t>GENRE				DICTION	</a:t>
            </a:r>
          </a:p>
          <a:p>
            <a:r>
              <a:rPr lang="en-US" sz="2800" b="1" dirty="0">
                <a:solidFill>
                  <a:srgbClr val="00B0F0"/>
                </a:solidFill>
              </a:rPr>
              <a:t>	</a:t>
            </a:r>
            <a:r>
              <a:rPr lang="en-US" sz="2800" b="1" dirty="0" smtClean="0">
                <a:solidFill>
                  <a:srgbClr val="00B0F0"/>
                </a:solidFill>
              </a:rPr>
              <a:t>HYPERBOLE</a:t>
            </a:r>
            <a:r>
              <a:rPr lang="en-US" sz="2800" b="1" dirty="0" smtClean="0"/>
              <a:t>		</a:t>
            </a:r>
            <a:r>
              <a:rPr lang="en-US" sz="2800" b="1" dirty="0" smtClean="0">
                <a:solidFill>
                  <a:srgbClr val="00B0F0"/>
                </a:solidFill>
              </a:rPr>
              <a:t>DENOTATION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ANNIHILATE		PRIMEVAL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EXPENDABLE		INFINITESIMALLY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REVOKE				UNDULATE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TAINT				SHEATHED	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SUBLIMINAL		CORRELATE</a:t>
            </a:r>
          </a:p>
          <a:p>
            <a:r>
              <a:rPr lang="en-US" sz="2800" b="1" dirty="0"/>
              <a:t>	</a:t>
            </a:r>
            <a:r>
              <a:rPr lang="en-US" sz="2800" b="1" dirty="0" smtClean="0"/>
              <a:t>				</a:t>
            </a:r>
            <a:r>
              <a:rPr lang="en-US" sz="2800" b="1" dirty="0" smtClean="0">
                <a:solidFill>
                  <a:srgbClr val="00B0F0"/>
                </a:solidFill>
              </a:rPr>
              <a:t>INTERNAL RHYME</a:t>
            </a:r>
          </a:p>
        </p:txBody>
      </p:sp>
    </p:spTree>
    <p:extLst>
      <p:ext uri="{BB962C8B-B14F-4D97-AF65-F5344CB8AC3E}">
        <p14:creationId xmlns:p14="http://schemas.microsoft.com/office/powerpoint/2010/main" val="150211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10024452" cy="677582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AVID	</a:t>
            </a:r>
            <a:r>
              <a:rPr lang="en-US" b="1" dirty="0" smtClean="0">
                <a:solidFill>
                  <a:schemeClr val="bg1"/>
                </a:solidFill>
              </a:rPr>
              <a:t>										</a:t>
            </a:r>
            <a:r>
              <a:rPr lang="en-US" sz="3200" b="1" dirty="0" smtClean="0">
                <a:solidFill>
                  <a:schemeClr val="bg1"/>
                </a:solidFill>
              </a:rPr>
              <a:t>Tuesday, Sept. 16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1" y="990600"/>
            <a:ext cx="2806700" cy="5498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Read and Annotate “3-Story House”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Discuss with table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Costa’s Levels of Questioning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Costa’s House PPT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Pledge Questions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87700" y="277147"/>
            <a:ext cx="84201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Bell Work</a:t>
            </a:r>
          </a:p>
          <a:p>
            <a:endParaRPr lang="en-US" sz="2800" b="1" u="sng" dirty="0"/>
          </a:p>
          <a:p>
            <a:pPr marL="457200" indent="-457200">
              <a:buAutoNum type="arabicPeriod"/>
            </a:pPr>
            <a:r>
              <a:rPr lang="en-US" sz="2800" b="1" dirty="0" smtClean="0"/>
              <a:t>Make sure you picked up one of each handout on the front table.</a:t>
            </a:r>
          </a:p>
          <a:p>
            <a:pPr marL="457200" indent="-457200">
              <a:buAutoNum type="arabicPeriod"/>
            </a:pPr>
            <a:r>
              <a:rPr lang="en-US" sz="2800" b="1" dirty="0" smtClean="0"/>
              <a:t>On your own, read and annotate “3-Story House”</a:t>
            </a:r>
          </a:p>
          <a:p>
            <a:pPr lvl="3" indent="-457200">
              <a:buFont typeface="Arial" panose="020B0604020202020204" pitchFamily="34" charset="0"/>
              <a:buChar char="•"/>
            </a:pPr>
            <a:r>
              <a:rPr lang="en-US" sz="2800" b="1" i="1" dirty="0"/>
              <a:t>Underline or highlight important parts, put a question make next to parts you don’t understand or have questions about</a:t>
            </a:r>
          </a:p>
          <a:p>
            <a:pPr marL="457200" indent="-457200">
              <a:buAutoNum type="arabicPeriod"/>
            </a:pPr>
            <a:endParaRPr lang="en-US" sz="2800" b="1" dirty="0" smtClean="0"/>
          </a:p>
          <a:p>
            <a:pPr marL="457200" indent="-457200">
              <a:buAutoNum type="arabicPeriod"/>
            </a:pPr>
            <a:r>
              <a:rPr lang="en-US" sz="2800" b="1" dirty="0" smtClean="0"/>
              <a:t>At the bottom of the poem (or on the back), write a brief summary of the poem AND what you think it means. How might it relate to AVID?</a:t>
            </a:r>
          </a:p>
          <a:p>
            <a:pPr lvl="1"/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258611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3-4							      	</a:t>
            </a:r>
            <a:r>
              <a:rPr lang="en-US" sz="3200" b="1" dirty="0" smtClean="0">
                <a:solidFill>
                  <a:srgbClr val="00B0F0"/>
                </a:solidFill>
              </a:rPr>
              <a:t>Wed., Sept. 17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1" y="990600"/>
            <a:ext cx="2806700" cy="5079999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Use vocab words in sentences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Define “correlate”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Finish listening to “A Sound of Thunder</a:t>
            </a:r>
            <a:r>
              <a:rPr lang="en-US" sz="2800" dirty="0" smtClean="0">
                <a:solidFill>
                  <a:srgbClr val="FFFF00"/>
                </a:solidFill>
              </a:rPr>
              <a:t>”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53835" y="968961"/>
            <a:ext cx="949536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Bell Work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Pick up a blue textbook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Write complete sentences using the following vocab words</a:t>
            </a:r>
            <a:r>
              <a:rPr lang="en-US" sz="4000" b="1" dirty="0" smtClean="0"/>
              <a:t>: ANNIHILATE, EXPENDABLE, and INFINITESIMALLY</a:t>
            </a:r>
          </a:p>
          <a:p>
            <a:endParaRPr lang="en-US" sz="40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Look up the </a:t>
            </a:r>
            <a:r>
              <a:rPr lang="en-US" sz="4000" b="1" dirty="0" smtClean="0"/>
              <a:t>denotation</a:t>
            </a:r>
            <a:r>
              <a:rPr lang="en-US" sz="3200" b="1" dirty="0" smtClean="0"/>
              <a:t> of the word </a:t>
            </a:r>
            <a:r>
              <a:rPr lang="en-US" sz="4000" b="1" dirty="0" smtClean="0"/>
              <a:t>“correlate,” </a:t>
            </a:r>
            <a:r>
              <a:rPr lang="en-US" sz="3200" b="1" dirty="0" smtClean="0"/>
              <a:t>then use it in a sentence.</a:t>
            </a:r>
          </a:p>
          <a:p>
            <a:endParaRPr lang="en-US" sz="2400" b="1" dirty="0" smtClean="0"/>
          </a:p>
          <a:p>
            <a:r>
              <a:rPr lang="en-US" sz="2800" b="1" dirty="0"/>
              <a:t>	</a:t>
            </a:r>
            <a:endParaRPr lang="en-US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3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1-2							      	</a:t>
            </a:r>
            <a:r>
              <a:rPr lang="en-US" sz="3200" b="1" dirty="0" smtClean="0">
                <a:solidFill>
                  <a:srgbClr val="00B0F0"/>
                </a:solidFill>
              </a:rPr>
              <a:t>Wed., Sept. 17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34" y="1544694"/>
            <a:ext cx="2294466" cy="5079999"/>
          </a:xfrm>
        </p:spPr>
        <p:txBody>
          <a:bodyPr/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rgbClr val="00B0F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Use vocab words in sentences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Listen to audio of TMDG</a:t>
            </a:r>
            <a:endParaRPr lang="en-US" sz="2800" dirty="0" smtClean="0">
              <a:solidFill>
                <a:srgbClr val="00B0F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34369" y="1392294"/>
            <a:ext cx="722629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Bell Work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Pick up an orange textbook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Use each of the following vocab words in a sentence: </a:t>
            </a:r>
            <a:r>
              <a:rPr lang="en-US" sz="4400" b="1" dirty="0" smtClean="0"/>
              <a:t>OPAQUE, </a:t>
            </a:r>
            <a:r>
              <a:rPr lang="en-US" sz="4800" b="1" dirty="0" smtClean="0"/>
              <a:t>TANGIBLE, QUARRY</a:t>
            </a:r>
            <a:r>
              <a:rPr lang="en-US" sz="4000" b="1" dirty="0" smtClean="0"/>
              <a:t>.</a:t>
            </a:r>
          </a:p>
          <a:p>
            <a:endParaRPr lang="en-US" sz="2400" b="1" dirty="0" smtClean="0"/>
          </a:p>
          <a:p>
            <a:r>
              <a:rPr lang="en-US" sz="2800" b="1" dirty="0"/>
              <a:t>	</a:t>
            </a:r>
            <a:endParaRPr lang="en-US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0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6391"/>
            <a:ext cx="10024452" cy="677582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  AVID	</a:t>
            </a:r>
            <a:r>
              <a:rPr lang="en-US" b="1" dirty="0" smtClean="0">
                <a:solidFill>
                  <a:schemeClr val="bg1"/>
                </a:solidFill>
              </a:rPr>
              <a:t>								</a:t>
            </a:r>
            <a:r>
              <a:rPr lang="en-US" sz="3200" b="1" dirty="0" smtClean="0">
                <a:solidFill>
                  <a:schemeClr val="bg1"/>
                </a:solidFill>
              </a:rPr>
              <a:t>Wednesday, Sept. 17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84" y="1515533"/>
            <a:ext cx="2396066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Bell Work: Creating Questions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Share out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Learning Logs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Binder Check on Friday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Homework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1174964"/>
            <a:ext cx="9296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Bell Work</a:t>
            </a:r>
          </a:p>
          <a:p>
            <a:r>
              <a:rPr lang="en-US" sz="2400" b="1" i="1" dirty="0" smtClean="0"/>
              <a:t>Please make sure you grabbed handouts from the front table!</a:t>
            </a:r>
          </a:p>
          <a:p>
            <a:endParaRPr lang="en-US" sz="2800" b="1" u="sng" dirty="0"/>
          </a:p>
          <a:p>
            <a:pPr marL="457200" indent="-457200">
              <a:buAutoNum type="arabicPeriod"/>
            </a:pPr>
            <a:r>
              <a:rPr lang="en-US" sz="3200" b="1" dirty="0" smtClean="0"/>
              <a:t>Write 3 questions (one of each level) about something you are learning in one of your classes.</a:t>
            </a:r>
          </a:p>
          <a:p>
            <a:pPr marL="457200" indent="-457200">
              <a:buAutoNum type="arabicPeriod"/>
            </a:pPr>
            <a:r>
              <a:rPr lang="en-US" sz="3200" b="1" dirty="0" smtClean="0"/>
              <a:t>Make sure you are using the appropriate terms from yesterday’s COSTA’S LEVELS OF QUESTIONING handout.</a:t>
            </a:r>
          </a:p>
          <a:p>
            <a:pPr marL="457200" indent="-457200">
              <a:buAutoNum type="arabicPeriod"/>
            </a:pPr>
            <a:r>
              <a:rPr lang="en-US" sz="3200" b="1" dirty="0" smtClean="0"/>
              <a:t>Be prepared to share them with the class!</a:t>
            </a:r>
          </a:p>
        </p:txBody>
      </p:sp>
    </p:spTree>
    <p:extLst>
      <p:ext uri="{BB962C8B-B14F-4D97-AF65-F5344CB8AC3E}">
        <p14:creationId xmlns:p14="http://schemas.microsoft.com/office/powerpoint/2010/main" val="68529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3-4							      	</a:t>
            </a:r>
            <a:r>
              <a:rPr lang="en-US" sz="3200" b="1" dirty="0" smtClean="0">
                <a:solidFill>
                  <a:srgbClr val="00B0F0"/>
                </a:solidFill>
              </a:rPr>
              <a:t>Thurs., Sept. 18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1" y="990600"/>
            <a:ext cx="2806700" cy="5740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Finish “A Sound of Thunder</a:t>
            </a:r>
            <a:r>
              <a:rPr lang="en-US" sz="2800" dirty="0" smtClean="0">
                <a:solidFill>
                  <a:srgbClr val="FFFF00"/>
                </a:solidFill>
              </a:rPr>
              <a:t>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Complete ASOT handout questions with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Alternate ending assignment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FRIDAY: VOCAB QUIZ</a:t>
            </a:r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15835" y="1807161"/>
            <a:ext cx="753956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Bell Work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Pick up a blue textbook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If you haven’t already, make sure you have definitions written down for all 15 vocab words. Remember—first vocab quiz tomorrow.</a:t>
            </a:r>
            <a:endParaRPr lang="en-US" sz="4000" b="1" dirty="0" smtClean="0"/>
          </a:p>
          <a:p>
            <a:endParaRPr lang="en-US" sz="4000" b="1" dirty="0" smtClean="0"/>
          </a:p>
          <a:p>
            <a:endParaRPr lang="en-US" sz="2400" b="1" dirty="0" smtClean="0"/>
          </a:p>
          <a:p>
            <a:r>
              <a:rPr lang="en-US" sz="2800" b="1" dirty="0"/>
              <a:t>	</a:t>
            </a:r>
            <a:endParaRPr lang="en-US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3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1-2							      	</a:t>
            </a:r>
            <a:r>
              <a:rPr lang="en-US" sz="3200" b="1" dirty="0" smtClean="0">
                <a:solidFill>
                  <a:srgbClr val="00B0F0"/>
                </a:solidFill>
              </a:rPr>
              <a:t>Thurs., Sept. 18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34" y="1544694"/>
            <a:ext cx="2294466" cy="5079999"/>
          </a:xfrm>
        </p:spPr>
        <p:txBody>
          <a:bodyPr/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rgbClr val="00B0F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Bell work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Listen to audio of TMDG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Fill in Plot Diagram and vocab definitions</a:t>
            </a:r>
            <a:endParaRPr lang="en-US" sz="2800" dirty="0" smtClean="0">
              <a:solidFill>
                <a:srgbClr val="00B0F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54400" y="1114649"/>
            <a:ext cx="76665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Bell Work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Pick up an orange textbook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Write 3-4 sentences responding to the following prompt: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i="1" dirty="0"/>
          </a:p>
          <a:p>
            <a:r>
              <a:rPr lang="en-US" sz="3200" b="1" i="1" dirty="0" smtClean="0"/>
              <a:t>On pg. 48, </a:t>
            </a:r>
            <a:r>
              <a:rPr lang="en-US" sz="3200" b="1" i="1" dirty="0" err="1" smtClean="0"/>
              <a:t>Zaroff</a:t>
            </a:r>
            <a:r>
              <a:rPr lang="en-US" sz="3200" b="1" i="1" dirty="0" smtClean="0"/>
              <a:t> says, “Instinct is no match for reason.” What do you think is a more valuable attribute (trait or characteristic)—instinct or reason? Why?</a:t>
            </a:r>
            <a:endParaRPr lang="en-US" sz="2400" b="1" dirty="0" smtClean="0"/>
          </a:p>
          <a:p>
            <a:r>
              <a:rPr lang="en-US" sz="2800" b="1" dirty="0"/>
              <a:t>	</a:t>
            </a:r>
            <a:endParaRPr lang="en-US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6391"/>
            <a:ext cx="10024452" cy="677582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  AVID	</a:t>
            </a:r>
            <a:r>
              <a:rPr lang="en-US" b="1" dirty="0" smtClean="0">
                <a:solidFill>
                  <a:schemeClr val="bg1"/>
                </a:solidFill>
              </a:rPr>
              <a:t>								</a:t>
            </a:r>
            <a:r>
              <a:rPr lang="en-US" sz="3200" b="1" dirty="0" smtClean="0">
                <a:solidFill>
                  <a:schemeClr val="bg1"/>
                </a:solidFill>
              </a:rPr>
              <a:t>Thursday, Sept. 18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84" y="1515533"/>
            <a:ext cx="2396066" cy="4504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Bell Work: writing response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Share out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Learning Logs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Binder Check on Friday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1174964"/>
            <a:ext cx="90043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8-10 minute writing response</a:t>
            </a:r>
          </a:p>
          <a:p>
            <a:endParaRPr lang="en-US" sz="2800" b="1" u="sng" dirty="0"/>
          </a:p>
          <a:p>
            <a:r>
              <a:rPr lang="en-US" sz="2800" b="1" dirty="0" smtClean="0"/>
              <a:t>What are some valuable things you’ve learned or experienced so far this year? Think about the following categories: academics, sports, social life, home life, responsibility and organization. Remember…not all learning experiences are enjoyable! </a:t>
            </a:r>
          </a:p>
          <a:p>
            <a:endParaRPr lang="en-US" sz="2800" b="1" dirty="0"/>
          </a:p>
          <a:p>
            <a:r>
              <a:rPr lang="en-US" sz="2800" b="1" dirty="0" smtClean="0"/>
              <a:t>What else do you hope to learn or experience this year? Give reasons why. </a:t>
            </a:r>
            <a:endParaRPr lang="en-US" sz="2800" b="1" u="sng" dirty="0"/>
          </a:p>
          <a:p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35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3-4							      </a:t>
            </a:r>
            <a:r>
              <a:rPr lang="en-US" b="1" dirty="0" smtClean="0">
                <a:solidFill>
                  <a:srgbClr val="00B0F0"/>
                </a:solidFill>
              </a:rPr>
              <a:t>Fri</a:t>
            </a:r>
            <a:r>
              <a:rPr lang="en-US" sz="3200" b="1" dirty="0" smtClean="0">
                <a:solidFill>
                  <a:srgbClr val="00B0F0"/>
                </a:solidFill>
              </a:rPr>
              <a:t>., </a:t>
            </a:r>
            <a:r>
              <a:rPr lang="en-US" sz="3200" b="1" dirty="0" smtClean="0">
                <a:solidFill>
                  <a:srgbClr val="00B0F0"/>
                </a:solidFill>
              </a:rPr>
              <a:t>Sept. </a:t>
            </a:r>
            <a:r>
              <a:rPr lang="en-US" sz="3200" b="1" dirty="0" smtClean="0">
                <a:solidFill>
                  <a:srgbClr val="00B0F0"/>
                </a:solidFill>
              </a:rPr>
              <a:t>19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1" y="990600"/>
            <a:ext cx="2806700" cy="574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Writing assignment instructions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Vocab Quiz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</a:rPr>
              <a:t>Work on alternate ending / sequel writing assignment, DUE MONDAY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15835" y="1807161"/>
            <a:ext cx="75395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/>
              <a:t>Bell Work</a:t>
            </a:r>
            <a:endParaRPr lang="en-US" sz="4000" b="1" dirty="0" smtClean="0"/>
          </a:p>
          <a:p>
            <a:r>
              <a:rPr lang="en-US" sz="4000" b="1" dirty="0" smtClean="0"/>
              <a:t>Clear your desk of everything but something to write with AND something to cover your answers with, if you wish.</a:t>
            </a:r>
            <a:endParaRPr lang="en-US" sz="4000" b="1" dirty="0" smtClean="0"/>
          </a:p>
          <a:p>
            <a:endParaRPr lang="en-US" sz="2400" b="1" dirty="0" smtClean="0"/>
          </a:p>
          <a:p>
            <a:r>
              <a:rPr lang="en-US" sz="2800" b="1" dirty="0"/>
              <a:t>	</a:t>
            </a:r>
            <a:endParaRPr lang="en-US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73" y="0"/>
            <a:ext cx="9730280" cy="677582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English 1-2							      	</a:t>
            </a:r>
            <a:r>
              <a:rPr lang="en-US" sz="3200" b="1" dirty="0" smtClean="0">
                <a:solidFill>
                  <a:srgbClr val="00B0F0"/>
                </a:solidFill>
              </a:rPr>
              <a:t>Fri., </a:t>
            </a:r>
            <a:r>
              <a:rPr lang="en-US" sz="3200" b="1" dirty="0" smtClean="0">
                <a:solidFill>
                  <a:srgbClr val="00B0F0"/>
                </a:solidFill>
              </a:rPr>
              <a:t>Sept. </a:t>
            </a:r>
            <a:r>
              <a:rPr lang="en-US" sz="3200" b="1" dirty="0" smtClean="0">
                <a:solidFill>
                  <a:srgbClr val="00B0F0"/>
                </a:solidFill>
              </a:rPr>
              <a:t>19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73" y="1544694"/>
            <a:ext cx="2849295" cy="507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rgbClr val="00B0F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Listen to Mr. Coker’s presentation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Go to the library and work on assignment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REMINDER: Vocab quiz Monday!</a:t>
            </a: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54400" y="1114649"/>
            <a:ext cx="766656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Bell Work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/>
              <a:t>Please clear your table area of everything but a half-sheet of paper and something to write with.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/>
              <a:t>Be prepared to listen to our Student Librarian Mr. Coker (just kidding, you’re listening to Ms. McAllister!) and to jot down a few notes as he speaks.</a:t>
            </a:r>
            <a:r>
              <a:rPr lang="en-US" sz="3600" b="1" dirty="0"/>
              <a:t>	</a:t>
            </a:r>
            <a:endParaRPr lang="en-US" sz="36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71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6391"/>
            <a:ext cx="10024452" cy="677582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  AVID	</a:t>
            </a:r>
            <a:r>
              <a:rPr lang="en-US" b="1" dirty="0" smtClean="0">
                <a:solidFill>
                  <a:schemeClr val="bg1"/>
                </a:solidFill>
              </a:rPr>
              <a:t>							</a:t>
            </a:r>
            <a:r>
              <a:rPr lang="en-US" b="1" dirty="0" smtClean="0">
                <a:solidFill>
                  <a:schemeClr val="bg1"/>
                </a:solidFill>
              </a:rPr>
              <a:t>		</a:t>
            </a:r>
            <a:r>
              <a:rPr lang="en-US" b="1" dirty="0" smtClean="0">
                <a:solidFill>
                  <a:schemeClr val="bg1"/>
                </a:solidFill>
              </a:rPr>
              <a:t>	</a:t>
            </a:r>
            <a:r>
              <a:rPr lang="en-US" sz="3200" b="1" dirty="0" smtClean="0">
                <a:solidFill>
                  <a:schemeClr val="bg1"/>
                </a:solidFill>
              </a:rPr>
              <a:t>Friday</a:t>
            </a:r>
            <a:r>
              <a:rPr lang="en-US" sz="3200" b="1" dirty="0" smtClean="0">
                <a:solidFill>
                  <a:schemeClr val="bg1"/>
                </a:solidFill>
              </a:rPr>
              <a:t>, </a:t>
            </a:r>
            <a:r>
              <a:rPr lang="en-US" sz="3200" b="1" dirty="0" smtClean="0">
                <a:solidFill>
                  <a:schemeClr val="bg1"/>
                </a:solidFill>
              </a:rPr>
              <a:t>Sept. </a:t>
            </a:r>
            <a:r>
              <a:rPr lang="en-US" sz="3200" b="1" dirty="0" smtClean="0">
                <a:solidFill>
                  <a:schemeClr val="bg1"/>
                </a:solidFill>
              </a:rPr>
              <a:t>19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84" y="1515533"/>
            <a:ext cx="2396066" cy="4504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AGENDA: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Group photo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Binder checks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</a:rPr>
              <a:t>Getting to Know You Game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1174964"/>
            <a:ext cx="90043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Please have your binders and your binder-check rubrics in front of you. </a:t>
            </a:r>
          </a:p>
          <a:p>
            <a:endParaRPr lang="en-US" sz="4000" b="1" dirty="0"/>
          </a:p>
          <a:p>
            <a:r>
              <a:rPr lang="en-US" sz="4000" b="1" dirty="0" smtClean="0"/>
              <a:t>When you are sitting quietly with your supplies</a:t>
            </a:r>
            <a:r>
              <a:rPr lang="en-US" sz="4000" b="1" dirty="0" smtClean="0"/>
              <a:t>, I will know you are ready to quickly go outside for our group photo.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06180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222" y="315309"/>
            <a:ext cx="8947522" cy="1033441"/>
          </a:xfrm>
        </p:spPr>
        <p:txBody>
          <a:bodyPr/>
          <a:lstStyle/>
          <a:p>
            <a:r>
              <a:rPr lang="en-US" sz="3600" dirty="0" smtClean="0"/>
              <a:t>AVID: On the notecard I give you, write 3 things (but NOT your name). Your classmates will be reading these.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500109" cy="41954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 smtClean="0"/>
              <a:t>1. </a:t>
            </a:r>
            <a:r>
              <a:rPr lang="en-US" sz="4000" dirty="0" smtClean="0"/>
              <a:t>Somewhere that you’ve travelled</a:t>
            </a:r>
          </a:p>
          <a:p>
            <a:pPr>
              <a:lnSpc>
                <a:spcPct val="200000"/>
              </a:lnSpc>
            </a:pPr>
            <a:r>
              <a:rPr lang="en-US" sz="4000" dirty="0" smtClean="0"/>
              <a:t>2. Your favorite food to eat or cook</a:t>
            </a:r>
          </a:p>
          <a:p>
            <a:pPr>
              <a:lnSpc>
                <a:spcPct val="200000"/>
              </a:lnSpc>
            </a:pPr>
            <a:r>
              <a:rPr lang="en-US" sz="4000" dirty="0" smtClean="0"/>
              <a:t>3. Your favorite TV show, movie, or book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4338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4760</TotalTime>
  <Words>827</Words>
  <Application>Microsoft Office PowerPoint</Application>
  <PresentationFormat>Widescreen</PresentationFormat>
  <Paragraphs>154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Ion</vt:lpstr>
      <vt:lpstr>Week 3</vt:lpstr>
      <vt:lpstr>English 1-2        Tuesday, Sept. 16</vt:lpstr>
      <vt:lpstr>English 3-4        Tuesday, Sept. 16</vt:lpstr>
      <vt:lpstr>AVID           Tuesday, Sept. 16</vt:lpstr>
      <vt:lpstr>English 3-4              Wed., Sept. 17</vt:lpstr>
      <vt:lpstr>English 1-2              Wed., Sept. 17</vt:lpstr>
      <vt:lpstr>  AVID         Wednesday, Sept. 17</vt:lpstr>
      <vt:lpstr>English 3-4              Thurs., Sept. 18</vt:lpstr>
      <vt:lpstr>English 1-2              Thurs., Sept. 18</vt:lpstr>
      <vt:lpstr>  AVID         Thursday, Sept. 18</vt:lpstr>
      <vt:lpstr>English 3-4             Fri., Sept. 19</vt:lpstr>
      <vt:lpstr>English 1-2              Fri., Sept. 19</vt:lpstr>
      <vt:lpstr>  AVID           Friday, Sept. 19</vt:lpstr>
      <vt:lpstr>AVID: On the notecard I give you, write 3 things (but NOT your name). Your classmates will be reading these.</vt:lpstr>
    </vt:vector>
  </TitlesOfParts>
  <Company>North Thurston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</dc:title>
  <dc:creator>McAllister, Lori</dc:creator>
  <cp:lastModifiedBy>McAllister, Lori</cp:lastModifiedBy>
  <cp:revision>26</cp:revision>
  <dcterms:created xsi:type="dcterms:W3CDTF">2014-09-15T20:47:52Z</dcterms:created>
  <dcterms:modified xsi:type="dcterms:W3CDTF">2014-09-19T19:57:47Z</dcterms:modified>
</cp:coreProperties>
</file>