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47"/>
  </p:handoutMasterIdLst>
  <p:sldIdLst>
    <p:sldId id="256" r:id="rId2"/>
    <p:sldId id="257" r:id="rId3"/>
    <p:sldId id="258" r:id="rId4"/>
    <p:sldId id="259" r:id="rId5"/>
    <p:sldId id="260" r:id="rId6"/>
    <p:sldId id="291" r:id="rId7"/>
    <p:sldId id="261" r:id="rId8"/>
    <p:sldId id="292" r:id="rId9"/>
    <p:sldId id="262" r:id="rId10"/>
    <p:sldId id="293" r:id="rId11"/>
    <p:sldId id="263" r:id="rId12"/>
    <p:sldId id="294" r:id="rId13"/>
    <p:sldId id="264" r:id="rId14"/>
    <p:sldId id="265" r:id="rId15"/>
    <p:sldId id="266" r:id="rId16"/>
    <p:sldId id="267" r:id="rId17"/>
    <p:sldId id="268" r:id="rId18"/>
    <p:sldId id="295" r:id="rId19"/>
    <p:sldId id="269" r:id="rId20"/>
    <p:sldId id="270" r:id="rId21"/>
    <p:sldId id="271" r:id="rId22"/>
    <p:sldId id="272" r:id="rId23"/>
    <p:sldId id="289" r:id="rId24"/>
    <p:sldId id="273" r:id="rId25"/>
    <p:sldId id="296" r:id="rId26"/>
    <p:sldId id="274" r:id="rId27"/>
    <p:sldId id="275" r:id="rId28"/>
    <p:sldId id="297" r:id="rId29"/>
    <p:sldId id="276" r:id="rId30"/>
    <p:sldId id="298" r:id="rId31"/>
    <p:sldId id="277" r:id="rId32"/>
    <p:sldId id="290" r:id="rId33"/>
    <p:sldId id="278" r:id="rId34"/>
    <p:sldId id="299" r:id="rId35"/>
    <p:sldId id="279" r:id="rId36"/>
    <p:sldId id="280" r:id="rId37"/>
    <p:sldId id="281" r:id="rId38"/>
    <p:sldId id="282" r:id="rId39"/>
    <p:sldId id="283" r:id="rId40"/>
    <p:sldId id="284" r:id="rId41"/>
    <p:sldId id="285" r:id="rId42"/>
    <p:sldId id="286" r:id="rId43"/>
    <p:sldId id="287" r:id="rId44"/>
    <p:sldId id="300" r:id="rId45"/>
    <p:sldId id="288"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39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43B8842-D53F-4825-A220-570966F8B803}" type="datetimeFigureOut">
              <a:rPr lang="en-US" smtClean="0"/>
              <a:pPr/>
              <a:t>1/23/2015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93D76A6-3466-4CB4-A88A-B4DD91B68D48}"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FC6C48CF-E3B6-44B9-B6EB-938883FA2FF5}" type="datetimeFigureOut">
              <a:rPr lang="en-US" smtClean="0"/>
              <a:pPr/>
              <a:t>1/23/2015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953ECBEE-BA74-450C-9E73-42724C84D10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C6C48CF-E3B6-44B9-B6EB-938883FA2FF5}" type="datetimeFigureOut">
              <a:rPr lang="en-US" smtClean="0"/>
              <a:pPr/>
              <a:t>1/23/2015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53ECBEE-BA74-450C-9E73-42724C84D101}"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C6C48CF-E3B6-44B9-B6EB-938883FA2FF5}" type="datetimeFigureOut">
              <a:rPr lang="en-US" smtClean="0"/>
              <a:pPr/>
              <a:t>1/23/2015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53ECBEE-BA74-450C-9E73-42724C84D101}"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C6C48CF-E3B6-44B9-B6EB-938883FA2FF5}" type="datetimeFigureOut">
              <a:rPr lang="en-US" smtClean="0"/>
              <a:pPr/>
              <a:t>1/23/2015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53ECBEE-BA74-450C-9E73-42724C84D101}"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C6C48CF-E3B6-44B9-B6EB-938883FA2FF5}" type="datetimeFigureOut">
              <a:rPr lang="en-US" smtClean="0"/>
              <a:pPr/>
              <a:t>1/23/2015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953ECBEE-BA74-450C-9E73-42724C84D10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FC6C48CF-E3B6-44B9-B6EB-938883FA2FF5}" type="datetimeFigureOut">
              <a:rPr lang="en-US" smtClean="0"/>
              <a:pPr/>
              <a:t>1/23/2015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953ECBEE-BA74-450C-9E73-42724C84D101}"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FC6C48CF-E3B6-44B9-B6EB-938883FA2FF5}" type="datetimeFigureOut">
              <a:rPr lang="en-US" smtClean="0"/>
              <a:pPr/>
              <a:t>1/23/2015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953ECBEE-BA74-450C-9E73-42724C84D10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FC6C48CF-E3B6-44B9-B6EB-938883FA2FF5}" type="datetimeFigureOut">
              <a:rPr lang="en-US" smtClean="0"/>
              <a:pPr/>
              <a:t>1/23/2015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53ECBEE-BA74-450C-9E73-42724C84D10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FC6C48CF-E3B6-44B9-B6EB-938883FA2FF5}" type="datetimeFigureOut">
              <a:rPr lang="en-US" smtClean="0"/>
              <a:pPr/>
              <a:t>1/23/2015</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953ECBEE-BA74-450C-9E73-42724C84D101}"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C6C48CF-E3B6-44B9-B6EB-938883FA2FF5}" type="datetimeFigureOut">
              <a:rPr lang="en-US" smtClean="0"/>
              <a:pPr/>
              <a:t>1/23/2015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53ECBEE-BA74-450C-9E73-42724C84D10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C6C48CF-E3B6-44B9-B6EB-938883FA2FF5}" type="datetimeFigureOut">
              <a:rPr lang="en-US" smtClean="0"/>
              <a:pPr/>
              <a:t>1/23/2015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53ECBEE-BA74-450C-9E73-42724C84D10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FC6C48CF-E3B6-44B9-B6EB-938883FA2FF5}" type="datetimeFigureOut">
              <a:rPr lang="en-US" smtClean="0"/>
              <a:pPr/>
              <a:t>1/23/2015</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53ECBEE-BA74-450C-9E73-42724C84D10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8000" dirty="0" smtClean="0"/>
              <a:t>Chapter 2</a:t>
            </a:r>
            <a:endParaRPr lang="en-US" sz="8000" dirty="0"/>
          </a:p>
        </p:txBody>
      </p:sp>
      <p:sp>
        <p:nvSpPr>
          <p:cNvPr id="3" name="Subtitle 2"/>
          <p:cNvSpPr>
            <a:spLocks noGrp="1"/>
          </p:cNvSpPr>
          <p:nvPr>
            <p:ph type="subTitle" idx="1"/>
          </p:nvPr>
        </p:nvSpPr>
        <p:spPr/>
        <p:txBody>
          <a:bodyPr>
            <a:normAutofit fontScale="92500" lnSpcReduction="20000"/>
          </a:bodyPr>
          <a:lstStyle/>
          <a:p>
            <a:r>
              <a:rPr lang="en-US" sz="4800" dirty="0" smtClean="0"/>
              <a:t>Origins of American Government</a:t>
            </a:r>
            <a:endParaRPr lang="en-US" sz="4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8800" dirty="0" smtClean="0"/>
              <a:t>Chapter 2 Section 1</a:t>
            </a:r>
            <a:endParaRPr lang="en-US" sz="8800" dirty="0"/>
          </a:p>
        </p:txBody>
      </p:sp>
      <p:sp>
        <p:nvSpPr>
          <p:cNvPr id="3" name="Subtitle 2"/>
          <p:cNvSpPr>
            <a:spLocks noGrp="1"/>
          </p:cNvSpPr>
          <p:nvPr>
            <p:ph type="subTitle" idx="1"/>
          </p:nvPr>
        </p:nvSpPr>
        <p:spPr/>
        <p:txBody>
          <a:bodyPr>
            <a:normAutofit/>
          </a:bodyPr>
          <a:lstStyle/>
          <a:p>
            <a:r>
              <a:rPr lang="en-US" sz="4800" dirty="0" smtClean="0"/>
              <a:t>The Colonial Period</a:t>
            </a:r>
            <a:endParaRPr lang="en-US" sz="4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smtClean="0"/>
              <a:t>English colonists brought with them a heritage of freedom and principles of government that helped shape the development of the United States.</a:t>
            </a:r>
          </a:p>
          <a:p>
            <a:endParaRPr lang="en-US" dirty="0" smtClean="0"/>
          </a:p>
          <a:p>
            <a:r>
              <a:rPr lang="en-US" dirty="0" smtClean="0"/>
              <a:t>The American government was founded on five basic principles from English government.</a:t>
            </a:r>
          </a:p>
          <a:p>
            <a:pPr lvl="1"/>
            <a:r>
              <a:rPr lang="en-US" dirty="0" smtClean="0"/>
              <a:t>Limited Government</a:t>
            </a:r>
          </a:p>
          <a:p>
            <a:pPr lvl="1"/>
            <a:r>
              <a:rPr lang="en-US" dirty="0" smtClean="0"/>
              <a:t>Petition of Right</a:t>
            </a:r>
          </a:p>
          <a:p>
            <a:pPr lvl="1"/>
            <a:r>
              <a:rPr lang="en-US" dirty="0" smtClean="0"/>
              <a:t>English Bill of Rights</a:t>
            </a:r>
          </a:p>
          <a:p>
            <a:pPr lvl="1"/>
            <a:r>
              <a:rPr lang="en-US" dirty="0" smtClean="0"/>
              <a:t>Representative Government</a:t>
            </a:r>
          </a:p>
          <a:p>
            <a:pPr lvl="1"/>
            <a:r>
              <a:rPr lang="en-US" dirty="0" smtClean="0"/>
              <a:t>New Political Ideas</a:t>
            </a:r>
          </a:p>
          <a:p>
            <a:endParaRPr lang="en-US" dirty="0" smtClean="0"/>
          </a:p>
        </p:txBody>
      </p:sp>
      <p:sp>
        <p:nvSpPr>
          <p:cNvPr id="2" name="Title 1"/>
          <p:cNvSpPr>
            <a:spLocks noGrp="1"/>
          </p:cNvSpPr>
          <p:nvPr>
            <p:ph type="title"/>
          </p:nvPr>
        </p:nvSpPr>
        <p:spPr/>
        <p:txBody>
          <a:bodyPr/>
          <a:lstStyle/>
          <a:p>
            <a:r>
              <a:rPr lang="en-US" dirty="0" smtClean="0"/>
              <a:t>An English Political Heritage</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The concept of limited government, dating from the Magna </a:t>
            </a:r>
            <a:r>
              <a:rPr lang="en-US" dirty="0" err="1" smtClean="0"/>
              <a:t>Carta</a:t>
            </a:r>
            <a:r>
              <a:rPr lang="en-US" dirty="0" smtClean="0"/>
              <a:t> in 1215, was an accepted part of the English system.</a:t>
            </a:r>
          </a:p>
          <a:p>
            <a:pPr lvl="1"/>
            <a:r>
              <a:rPr lang="en-US" i="1" u="sng" dirty="0" smtClean="0"/>
              <a:t>Limited government</a:t>
            </a:r>
            <a:r>
              <a:rPr lang="en-US" dirty="0" smtClean="0"/>
              <a:t>: a system in which the power of the government is limited, not absolute</a:t>
            </a:r>
          </a:p>
          <a:p>
            <a:r>
              <a:rPr lang="en-US" dirty="0" smtClean="0"/>
              <a:t>The rights in the Magna </a:t>
            </a:r>
            <a:r>
              <a:rPr lang="en-US" dirty="0" err="1" smtClean="0"/>
              <a:t>Carta</a:t>
            </a:r>
            <a:r>
              <a:rPr lang="en-US" dirty="0" smtClean="0"/>
              <a:t> originally applied only to the nobility.</a:t>
            </a:r>
          </a:p>
          <a:p>
            <a:r>
              <a:rPr lang="en-US" dirty="0" smtClean="0"/>
              <a:t>Over time the document set a precedent for more political liberties and support for the idea of constitutional government.</a:t>
            </a:r>
          </a:p>
        </p:txBody>
      </p:sp>
      <p:sp>
        <p:nvSpPr>
          <p:cNvPr id="2" name="Title 1"/>
          <p:cNvSpPr>
            <a:spLocks noGrp="1"/>
          </p:cNvSpPr>
          <p:nvPr>
            <p:ph type="title"/>
          </p:nvPr>
        </p:nvSpPr>
        <p:spPr/>
        <p:txBody>
          <a:bodyPr/>
          <a:lstStyle/>
          <a:p>
            <a:r>
              <a:rPr lang="en-US" dirty="0" smtClean="0"/>
              <a:t>Limited Government</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In 1625 Charles I took the throne of England, dissolved Parliament, lodged troops in private homes, and placed some areas under martial law.</a:t>
            </a:r>
          </a:p>
          <a:p>
            <a:endParaRPr lang="en-US" dirty="0" smtClean="0"/>
          </a:p>
          <a:p>
            <a:r>
              <a:rPr lang="en-US" dirty="0" smtClean="0"/>
              <a:t>When Parliament was reinstated in 1628, they forced Charles to sign the Petition of Right which severely limited the power of the English monarch.</a:t>
            </a:r>
          </a:p>
          <a:p>
            <a:endParaRPr lang="en-US" dirty="0" smtClean="0"/>
          </a:p>
          <a:p>
            <a:endParaRPr lang="en-US" dirty="0"/>
          </a:p>
        </p:txBody>
      </p:sp>
      <p:sp>
        <p:nvSpPr>
          <p:cNvPr id="2" name="Title 1"/>
          <p:cNvSpPr>
            <a:spLocks noGrp="1"/>
          </p:cNvSpPr>
          <p:nvPr>
            <p:ph type="title"/>
          </p:nvPr>
        </p:nvSpPr>
        <p:spPr/>
        <p:txBody>
          <a:bodyPr/>
          <a:lstStyle/>
          <a:p>
            <a:r>
              <a:rPr lang="en-US" dirty="0" smtClean="0"/>
              <a:t>Petition of Right</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English monarch could not:</a:t>
            </a:r>
          </a:p>
          <a:p>
            <a:pPr lvl="1"/>
            <a:r>
              <a:rPr lang="en-US" dirty="0" smtClean="0"/>
              <a:t>collect taxes without Parliament’s consent,</a:t>
            </a:r>
          </a:p>
          <a:p>
            <a:pPr lvl="1"/>
            <a:endParaRPr lang="en-US" dirty="0" smtClean="0"/>
          </a:p>
          <a:p>
            <a:pPr lvl="1"/>
            <a:r>
              <a:rPr lang="en-US" dirty="0" smtClean="0"/>
              <a:t>imprison people without just cause, </a:t>
            </a:r>
          </a:p>
          <a:p>
            <a:pPr lvl="1"/>
            <a:endParaRPr lang="en-US" dirty="0" smtClean="0"/>
          </a:p>
          <a:p>
            <a:pPr lvl="1"/>
            <a:r>
              <a:rPr lang="en-US" dirty="0" smtClean="0"/>
              <a:t>house troops in private homes without owner permission, </a:t>
            </a:r>
          </a:p>
          <a:p>
            <a:pPr lvl="1"/>
            <a:endParaRPr lang="en-US" dirty="0" smtClean="0"/>
          </a:p>
          <a:p>
            <a:pPr lvl="1"/>
            <a:r>
              <a:rPr lang="en-US" dirty="0" smtClean="0"/>
              <a:t>or declare martial law unless the country was at war.</a:t>
            </a:r>
          </a:p>
          <a:p>
            <a:endParaRPr lang="en-US" dirty="0"/>
          </a:p>
        </p:txBody>
      </p:sp>
      <p:sp>
        <p:nvSpPr>
          <p:cNvPr id="3" name="Title 2"/>
          <p:cNvSpPr>
            <a:spLocks noGrp="1"/>
          </p:cNvSpPr>
          <p:nvPr>
            <p:ph type="title"/>
          </p:nvPr>
        </p:nvSpPr>
        <p:spPr/>
        <p:txBody>
          <a:bodyPr/>
          <a:lstStyle/>
          <a:p>
            <a:r>
              <a:rPr lang="en-US" dirty="0" smtClean="0"/>
              <a:t>Petition of Right</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The colonists believed in limits on the ruler’s power and the freedom protected in the English Bill of Rights, passed by Parliament in 1688</a:t>
            </a:r>
            <a:r>
              <a:rPr lang="en-US" dirty="0" smtClean="0"/>
              <a:t>.</a:t>
            </a:r>
          </a:p>
          <a:p>
            <a:endParaRPr lang="en-US" dirty="0" smtClean="0"/>
          </a:p>
          <a:p>
            <a:r>
              <a:rPr lang="en-US" dirty="0" smtClean="0"/>
              <a:t>The English Bill of Rights set clear limits on what a ruler could </a:t>
            </a:r>
            <a:r>
              <a:rPr lang="en-US" smtClean="0"/>
              <a:t>and could not do.</a:t>
            </a:r>
            <a:endParaRPr lang="en-US" dirty="0" smtClean="0"/>
          </a:p>
        </p:txBody>
      </p:sp>
      <p:sp>
        <p:nvSpPr>
          <p:cNvPr id="2" name="Title 1"/>
          <p:cNvSpPr>
            <a:spLocks noGrp="1"/>
          </p:cNvSpPr>
          <p:nvPr>
            <p:ph type="title"/>
          </p:nvPr>
        </p:nvSpPr>
        <p:spPr/>
        <p:txBody>
          <a:bodyPr/>
          <a:lstStyle/>
          <a:p>
            <a:r>
              <a:rPr lang="en-US" dirty="0" smtClean="0"/>
              <a:t>English Bill of Rights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Key ideas of the English bill of Rights:</a:t>
            </a:r>
          </a:p>
          <a:p>
            <a:pPr lvl="1"/>
            <a:r>
              <a:rPr lang="en-US" dirty="0" smtClean="0"/>
              <a:t>Monarch do not have absolute authority.</a:t>
            </a:r>
          </a:p>
          <a:p>
            <a:pPr lvl="1"/>
            <a:r>
              <a:rPr lang="en-US" dirty="0" smtClean="0"/>
              <a:t>The monarch must have Parliament’s consent to suspend laws, levy taxes, or maintain an army.</a:t>
            </a:r>
          </a:p>
          <a:p>
            <a:pPr lvl="1"/>
            <a:r>
              <a:rPr lang="en-US" dirty="0" smtClean="0"/>
              <a:t>The monarch cannot interfere with parliamentary elections and debates.</a:t>
            </a:r>
          </a:p>
          <a:p>
            <a:pPr lvl="1"/>
            <a:r>
              <a:rPr lang="en-US" dirty="0" smtClean="0"/>
              <a:t>The people have a right to petition the government and to have a fair and speedy trial by a jury of their peers.</a:t>
            </a:r>
          </a:p>
          <a:p>
            <a:pPr lvl="1"/>
            <a:r>
              <a:rPr lang="en-US" dirty="0" smtClean="0"/>
              <a:t>The people should not be subjected to cruel and unusual punishments or excessive fines and bails.</a:t>
            </a:r>
          </a:p>
          <a:p>
            <a:endParaRPr lang="en-US" dirty="0"/>
          </a:p>
        </p:txBody>
      </p:sp>
      <p:sp>
        <p:nvSpPr>
          <p:cNvPr id="3" name="Title 2"/>
          <p:cNvSpPr>
            <a:spLocks noGrp="1"/>
          </p:cNvSpPr>
          <p:nvPr>
            <p:ph type="title"/>
          </p:nvPr>
        </p:nvSpPr>
        <p:spPr/>
        <p:txBody>
          <a:bodyPr/>
          <a:lstStyle/>
          <a:p>
            <a:r>
              <a:rPr lang="en-US" dirty="0" smtClean="0"/>
              <a:t>English Bill of Rights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The colonists firmly believed in representative government, following the model of Parliament.</a:t>
            </a:r>
          </a:p>
          <a:p>
            <a:pPr lvl="1"/>
            <a:r>
              <a:rPr lang="en-US" i="1" u="sng" dirty="0" smtClean="0"/>
              <a:t>Representative government</a:t>
            </a:r>
            <a:r>
              <a:rPr lang="en-US" dirty="0" smtClean="0"/>
              <a:t>: a government in which people elect delegates to make laws and conduct government</a:t>
            </a:r>
          </a:p>
          <a:p>
            <a:endParaRPr lang="en-US" dirty="0" smtClean="0"/>
          </a:p>
          <a:p>
            <a:endParaRPr lang="en-US" dirty="0" smtClean="0"/>
          </a:p>
          <a:p>
            <a:endParaRPr lang="en-US" dirty="0"/>
          </a:p>
        </p:txBody>
      </p:sp>
      <p:sp>
        <p:nvSpPr>
          <p:cNvPr id="2" name="Title 1"/>
          <p:cNvSpPr>
            <a:spLocks noGrp="1"/>
          </p:cNvSpPr>
          <p:nvPr>
            <p:ph type="title"/>
          </p:nvPr>
        </p:nvSpPr>
        <p:spPr/>
        <p:txBody>
          <a:bodyPr/>
          <a:lstStyle/>
          <a:p>
            <a:r>
              <a:rPr lang="en-US" dirty="0" smtClean="0"/>
              <a:t>Representative Government</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English Parliament was a bicameral (two house) body.</a:t>
            </a:r>
          </a:p>
          <a:p>
            <a:pPr lvl="1"/>
            <a:r>
              <a:rPr lang="en-US" dirty="0" smtClean="0"/>
              <a:t>House of Lords included members of aristocracy appointed to their position.</a:t>
            </a:r>
          </a:p>
          <a:p>
            <a:pPr lvl="1"/>
            <a:r>
              <a:rPr lang="en-US" dirty="0" smtClean="0"/>
              <a:t>House of Commons included mostly merchants or property owners elected by other property owners.</a:t>
            </a:r>
          </a:p>
          <a:p>
            <a:endParaRPr lang="en-US" dirty="0"/>
          </a:p>
        </p:txBody>
      </p:sp>
      <p:sp>
        <p:nvSpPr>
          <p:cNvPr id="3" name="Title 2"/>
          <p:cNvSpPr>
            <a:spLocks noGrp="1"/>
          </p:cNvSpPr>
          <p:nvPr>
            <p:ph type="title"/>
          </p:nvPr>
        </p:nvSpPr>
        <p:spPr/>
        <p:txBody>
          <a:bodyPr/>
          <a:lstStyle/>
          <a:p>
            <a:r>
              <a:rPr lang="en-US" dirty="0" smtClean="0"/>
              <a:t>Representative Government</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The ideas of 17</a:t>
            </a:r>
            <a:r>
              <a:rPr lang="en-US" baseline="30000" dirty="0" smtClean="0"/>
              <a:t>th</a:t>
            </a:r>
            <a:r>
              <a:rPr lang="en-US" dirty="0" smtClean="0"/>
              <a:t> century English philosopher John Locke deeply influenced the American colonists.</a:t>
            </a:r>
          </a:p>
          <a:p>
            <a:endParaRPr lang="en-US" dirty="0" smtClean="0"/>
          </a:p>
          <a:p>
            <a:r>
              <a:rPr lang="en-US" dirty="0" smtClean="0"/>
              <a:t>Locke spelled out his ideas in </a:t>
            </a:r>
            <a:r>
              <a:rPr lang="en-US" i="1" dirty="0" smtClean="0"/>
              <a:t>Two Treatises of Government </a:t>
            </a:r>
            <a:r>
              <a:rPr lang="en-US" dirty="0" smtClean="0"/>
              <a:t>that was published in 1690.</a:t>
            </a:r>
          </a:p>
          <a:p>
            <a:endParaRPr lang="en-US" dirty="0"/>
          </a:p>
        </p:txBody>
      </p:sp>
      <p:sp>
        <p:nvSpPr>
          <p:cNvPr id="2" name="Title 1"/>
          <p:cNvSpPr>
            <a:spLocks noGrp="1"/>
          </p:cNvSpPr>
          <p:nvPr>
            <p:ph type="title"/>
          </p:nvPr>
        </p:nvSpPr>
        <p:spPr/>
        <p:txBody>
          <a:bodyPr/>
          <a:lstStyle/>
          <a:p>
            <a:r>
              <a:rPr lang="en-US" dirty="0" smtClean="0"/>
              <a:t>New Political Ideas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Locke’s writings were widely read and influenced American leaders such as Benjamin Franklin, Thomas Jefferson, and James Madison.</a:t>
            </a:r>
          </a:p>
          <a:p>
            <a:endParaRPr lang="en-US" dirty="0" smtClean="0"/>
          </a:p>
          <a:p>
            <a:r>
              <a:rPr lang="en-US" dirty="0" smtClean="0"/>
              <a:t>Locke insisted that government was legitimate only as long as people continued to consent to it.</a:t>
            </a:r>
          </a:p>
          <a:p>
            <a:endParaRPr lang="en-US" dirty="0"/>
          </a:p>
        </p:txBody>
      </p:sp>
      <p:sp>
        <p:nvSpPr>
          <p:cNvPr id="3" name="Title 2"/>
          <p:cNvSpPr>
            <a:spLocks noGrp="1"/>
          </p:cNvSpPr>
          <p:nvPr>
            <p:ph type="title"/>
          </p:nvPr>
        </p:nvSpPr>
        <p:spPr/>
        <p:txBody>
          <a:bodyPr/>
          <a:lstStyle/>
          <a:p>
            <a:r>
              <a:rPr lang="en-US" dirty="0" smtClean="0"/>
              <a:t>New Political Ideas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present system of American government evolved largely from colonial governments and their practices.</a:t>
            </a:r>
          </a:p>
          <a:p>
            <a:endParaRPr lang="en-US" dirty="0" smtClean="0"/>
          </a:p>
          <a:p>
            <a:r>
              <a:rPr lang="en-US" dirty="0" smtClean="0"/>
              <a:t>Chief among these practices were:</a:t>
            </a:r>
          </a:p>
          <a:p>
            <a:pPr lvl="1"/>
            <a:r>
              <a:rPr lang="en-US" dirty="0" smtClean="0"/>
              <a:t>A written constitution that guaranteed basic liberties and limited the power of government.</a:t>
            </a:r>
          </a:p>
          <a:p>
            <a:pPr lvl="1"/>
            <a:r>
              <a:rPr lang="en-US" dirty="0" smtClean="0"/>
              <a:t>A legislature of elected representatives</a:t>
            </a:r>
          </a:p>
          <a:p>
            <a:pPr lvl="1"/>
            <a:r>
              <a:rPr lang="en-US" dirty="0" smtClean="0"/>
              <a:t>The separation of powers between the governor (the chief executive) and the legislature.</a:t>
            </a:r>
            <a:endParaRPr lang="en-US" dirty="0"/>
          </a:p>
        </p:txBody>
      </p:sp>
      <p:sp>
        <p:nvSpPr>
          <p:cNvPr id="2" name="Title 1"/>
          <p:cNvSpPr>
            <a:spLocks noGrp="1"/>
          </p:cNvSpPr>
          <p:nvPr>
            <p:ph type="title"/>
          </p:nvPr>
        </p:nvSpPr>
        <p:spPr/>
        <p:txBody>
          <a:bodyPr/>
          <a:lstStyle/>
          <a:p>
            <a:r>
              <a:rPr lang="en-US" dirty="0" smtClean="0"/>
              <a:t>Government in the Colonies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Written plans of government were a key feature of the colonial period.</a:t>
            </a:r>
            <a:endParaRPr lang="en-US" b="1" dirty="0" smtClean="0"/>
          </a:p>
          <a:p>
            <a:endParaRPr lang="en-US" dirty="0" smtClean="0"/>
          </a:p>
          <a:p>
            <a:r>
              <a:rPr lang="en-US" dirty="0" smtClean="0"/>
              <a:t>The Mayflower Compact (1620)</a:t>
            </a:r>
          </a:p>
          <a:p>
            <a:pPr lvl="1"/>
            <a:r>
              <a:rPr lang="en-US" dirty="0" smtClean="0"/>
              <a:t>41 men (the heads of every family on board) met in the cabin of the Mayflower to lay out their government.</a:t>
            </a:r>
          </a:p>
          <a:p>
            <a:pPr lvl="1"/>
            <a:r>
              <a:rPr lang="en-US" dirty="0" smtClean="0"/>
              <a:t>The Pilgrims agreed to choose their own leaders and to make their own laws, which would be designed for their benefit.</a:t>
            </a:r>
          </a:p>
        </p:txBody>
      </p:sp>
      <p:sp>
        <p:nvSpPr>
          <p:cNvPr id="2" name="Title 1"/>
          <p:cNvSpPr>
            <a:spLocks noGrp="1"/>
          </p:cNvSpPr>
          <p:nvPr>
            <p:ph type="title"/>
          </p:nvPr>
        </p:nvSpPr>
        <p:spPr/>
        <p:txBody>
          <a:bodyPr/>
          <a:lstStyle/>
          <a:p>
            <a:r>
              <a:rPr lang="en-US" dirty="0" smtClean="0"/>
              <a:t>Written Constitutions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The Great Fundamentals (1629)</a:t>
            </a:r>
          </a:p>
          <a:p>
            <a:pPr lvl="1"/>
            <a:r>
              <a:rPr lang="en-US" dirty="0" smtClean="0"/>
              <a:t>After the Massachusetts Bay Colony added more towns, the settlers adopted the Great Fundamentals as the first basic system of laws in the English colonies.</a:t>
            </a:r>
          </a:p>
          <a:p>
            <a:endParaRPr lang="en-US" dirty="0" smtClean="0"/>
          </a:p>
          <a:p>
            <a:r>
              <a:rPr lang="en-US" dirty="0" smtClean="0"/>
              <a:t>Fundamentals Orders of Connecticut (1639)</a:t>
            </a:r>
          </a:p>
          <a:p>
            <a:pPr lvl="1"/>
            <a:r>
              <a:rPr lang="en-US" dirty="0" smtClean="0"/>
              <a:t>Puritans who had left the Massachusetts Bay colony to colonize Connecticut drew up America’s first formal constitution, or charter.</a:t>
            </a:r>
          </a:p>
          <a:p>
            <a:pPr lvl="1"/>
            <a:r>
              <a:rPr lang="en-US" dirty="0" smtClean="0"/>
              <a:t>Allowed citizens to elect the governor, judges, and representatives to make laws.</a:t>
            </a:r>
            <a:endParaRPr lang="en-US" dirty="0"/>
          </a:p>
        </p:txBody>
      </p:sp>
      <p:sp>
        <p:nvSpPr>
          <p:cNvPr id="2" name="Title 1"/>
          <p:cNvSpPr>
            <a:spLocks noGrp="1"/>
          </p:cNvSpPr>
          <p:nvPr>
            <p:ph type="title"/>
          </p:nvPr>
        </p:nvSpPr>
        <p:spPr/>
        <p:txBody>
          <a:bodyPr/>
          <a:lstStyle/>
          <a:p>
            <a:r>
              <a:rPr lang="en-US" dirty="0" smtClean="0"/>
              <a:t>Written Constitutions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Representative assemblies elected by the people helped establish the tradition of representative government in America.</a:t>
            </a:r>
          </a:p>
          <a:p>
            <a:endParaRPr lang="en-US" dirty="0" smtClean="0"/>
          </a:p>
          <a:p>
            <a:r>
              <a:rPr lang="en-US" dirty="0" smtClean="0"/>
              <a:t>The Virginia House of Burgesses (1619)</a:t>
            </a:r>
          </a:p>
          <a:p>
            <a:pPr lvl="1"/>
            <a:r>
              <a:rPr lang="en-US" dirty="0" smtClean="0"/>
              <a:t>The first legislature in America</a:t>
            </a:r>
          </a:p>
          <a:p>
            <a:endParaRPr lang="en-US" dirty="0" smtClean="0"/>
          </a:p>
          <a:p>
            <a:r>
              <a:rPr lang="en-US" dirty="0" smtClean="0"/>
              <a:t>Massachusetts General Court (1636)</a:t>
            </a:r>
          </a:p>
          <a:p>
            <a:pPr lvl="1"/>
            <a:r>
              <a:rPr lang="en-US" dirty="0" smtClean="0"/>
              <a:t>Massachusetts reorganized government so that each town elected two representatives to the colony’s legislative assembly, the General Court.</a:t>
            </a:r>
          </a:p>
        </p:txBody>
      </p:sp>
      <p:sp>
        <p:nvSpPr>
          <p:cNvPr id="2" name="Title 1"/>
          <p:cNvSpPr>
            <a:spLocks noGrp="1"/>
          </p:cNvSpPr>
          <p:nvPr>
            <p:ph type="title"/>
          </p:nvPr>
        </p:nvSpPr>
        <p:spPr/>
        <p:txBody>
          <a:bodyPr/>
          <a:lstStyle/>
          <a:p>
            <a:r>
              <a:rPr lang="en-US" dirty="0" smtClean="0"/>
              <a:t>Colonial Legislatures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The division of government powers among the governor, the colonial legislatures, and colonial courts helped establish the principle of the separation of powers.</a:t>
            </a:r>
          </a:p>
          <a:p>
            <a:pPr lvl="1"/>
            <a:r>
              <a:rPr lang="en-US" i="1" u="sng" dirty="0" smtClean="0"/>
              <a:t>Separation of Powers</a:t>
            </a:r>
            <a:r>
              <a:rPr lang="en-US" dirty="0" smtClean="0"/>
              <a:t>: the division of power among the legislative, executive, and judicial branches of government</a:t>
            </a:r>
            <a:endParaRPr lang="en-US" i="1" u="sng" dirty="0" smtClean="0"/>
          </a:p>
          <a:p>
            <a:endParaRPr lang="en-US" dirty="0" smtClean="0"/>
          </a:p>
          <a:p>
            <a:endParaRPr lang="en-US" dirty="0"/>
          </a:p>
        </p:txBody>
      </p:sp>
      <p:sp>
        <p:nvSpPr>
          <p:cNvPr id="2" name="Title 1"/>
          <p:cNvSpPr>
            <a:spLocks noGrp="1"/>
          </p:cNvSpPr>
          <p:nvPr>
            <p:ph type="title"/>
          </p:nvPr>
        </p:nvSpPr>
        <p:spPr/>
        <p:txBody>
          <a:bodyPr/>
          <a:lstStyle/>
          <a:p>
            <a:r>
              <a:rPr lang="en-US" dirty="0" smtClean="0"/>
              <a:t>Separation of Powers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Colonial governments were usually divided three ways-</a:t>
            </a:r>
          </a:p>
          <a:p>
            <a:pPr lvl="1"/>
            <a:r>
              <a:rPr lang="en-US" dirty="0" smtClean="0"/>
              <a:t>The governor was the king’s agent and held executive power.</a:t>
            </a:r>
          </a:p>
          <a:p>
            <a:pPr lvl="1"/>
            <a:r>
              <a:rPr lang="en-US" dirty="0" smtClean="0"/>
              <a:t>The legislatures were elected and had the power to pass laws</a:t>
            </a:r>
          </a:p>
          <a:p>
            <a:pPr lvl="1"/>
            <a:r>
              <a:rPr lang="en-US" dirty="0" smtClean="0"/>
              <a:t>The courts heard cases.</a:t>
            </a:r>
            <a:endParaRPr lang="en-US" dirty="0"/>
          </a:p>
        </p:txBody>
      </p:sp>
      <p:sp>
        <p:nvSpPr>
          <p:cNvPr id="3" name="Title 2"/>
          <p:cNvSpPr>
            <a:spLocks noGrp="1"/>
          </p:cNvSpPr>
          <p:nvPr>
            <p:ph type="title"/>
          </p:nvPr>
        </p:nvSpPr>
        <p:spPr/>
        <p:txBody>
          <a:bodyPr/>
          <a:lstStyle/>
          <a:p>
            <a:r>
              <a:rPr lang="en-US" dirty="0" smtClean="0"/>
              <a:t>Separation of Powers</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8800" dirty="0" smtClean="0"/>
              <a:t>Chapter 2 Section 2</a:t>
            </a:r>
            <a:endParaRPr lang="en-US" sz="8800" dirty="0"/>
          </a:p>
        </p:txBody>
      </p:sp>
      <p:sp>
        <p:nvSpPr>
          <p:cNvPr id="3" name="Subtitle 2"/>
          <p:cNvSpPr>
            <a:spLocks noGrp="1"/>
          </p:cNvSpPr>
          <p:nvPr>
            <p:ph type="subTitle" idx="1"/>
          </p:nvPr>
        </p:nvSpPr>
        <p:spPr/>
        <p:txBody>
          <a:bodyPr>
            <a:normAutofit/>
          </a:bodyPr>
          <a:lstStyle/>
          <a:p>
            <a:r>
              <a:rPr lang="en-US" sz="4000" dirty="0" smtClean="0"/>
              <a:t>Uniting for Independence</a:t>
            </a:r>
            <a:endParaRPr lang="en-US" sz="4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Although Britain regarded the American colonies largely as a source of economic benefits, it allowed them limited self-government.</a:t>
            </a:r>
          </a:p>
          <a:p>
            <a:r>
              <a:rPr lang="en-US" dirty="0" smtClean="0"/>
              <a:t>The British government tightened its control over the colonies after the French and Indian wars.</a:t>
            </a:r>
          </a:p>
          <a:p>
            <a:r>
              <a:rPr lang="en-US" dirty="0" smtClean="0"/>
              <a:t>King George III and his ministers had the colonies assist in paying for the war by levying new taxes on the colonists.</a:t>
            </a:r>
            <a:endParaRPr lang="en-US" dirty="0"/>
          </a:p>
        </p:txBody>
      </p:sp>
      <p:sp>
        <p:nvSpPr>
          <p:cNvPr id="2" name="Title 1"/>
          <p:cNvSpPr>
            <a:spLocks noGrp="1"/>
          </p:cNvSpPr>
          <p:nvPr>
            <p:ph type="title"/>
          </p:nvPr>
        </p:nvSpPr>
        <p:spPr/>
        <p:txBody>
          <a:bodyPr/>
          <a:lstStyle/>
          <a:p>
            <a:r>
              <a:rPr lang="en-US" dirty="0" smtClean="0"/>
              <a:t>The Colonies on Their Own</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Harsh British policies and taxes helped unite the colonies.</a:t>
            </a:r>
          </a:p>
          <a:p>
            <a:endParaRPr lang="en-US" dirty="0" smtClean="0"/>
          </a:p>
          <a:p>
            <a:r>
              <a:rPr lang="en-US" dirty="0" smtClean="0"/>
              <a:t>To protest British policies, the colonists sent petitions to the king and also organized committees of correspondence.</a:t>
            </a:r>
          </a:p>
          <a:p>
            <a:pPr lvl="1"/>
            <a:r>
              <a:rPr lang="en-US" dirty="0" smtClean="0"/>
              <a:t>The committees consisted of colonists who wanted to keep in touch with one another as events unfolded.</a:t>
            </a:r>
          </a:p>
        </p:txBody>
      </p:sp>
      <p:sp>
        <p:nvSpPr>
          <p:cNvPr id="2" name="Title 1"/>
          <p:cNvSpPr>
            <a:spLocks noGrp="1"/>
          </p:cNvSpPr>
          <p:nvPr>
            <p:ph type="title"/>
          </p:nvPr>
        </p:nvSpPr>
        <p:spPr/>
        <p:txBody>
          <a:bodyPr/>
          <a:lstStyle/>
          <a:p>
            <a:r>
              <a:rPr lang="en-US" dirty="0" smtClean="0"/>
              <a:t>Colonial Unity</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The First Continental Congress held in Philadelphia in 1774 debated what the colonies should do about their relationship with Britain.</a:t>
            </a:r>
          </a:p>
          <a:p>
            <a:pPr lvl="1"/>
            <a:r>
              <a:rPr lang="en-US" dirty="0" smtClean="0"/>
              <a:t>The congress imposed an embargo on Britain and agreed not to use British goods.</a:t>
            </a:r>
          </a:p>
          <a:p>
            <a:pPr lvl="1"/>
            <a:r>
              <a:rPr lang="en-US" i="1" u="sng" dirty="0" smtClean="0"/>
              <a:t>Embargo</a:t>
            </a:r>
            <a:r>
              <a:rPr lang="en-US" dirty="0" smtClean="0"/>
              <a:t>: an agreement prohibiting trade</a:t>
            </a:r>
          </a:p>
        </p:txBody>
      </p:sp>
      <p:sp>
        <p:nvSpPr>
          <p:cNvPr id="2" name="Title 1"/>
          <p:cNvSpPr>
            <a:spLocks noGrp="1"/>
          </p:cNvSpPr>
          <p:nvPr>
            <p:ph type="title"/>
          </p:nvPr>
        </p:nvSpPr>
        <p:spPr/>
        <p:txBody>
          <a:bodyPr/>
          <a:lstStyle/>
          <a:p>
            <a:r>
              <a:rPr lang="en-US" dirty="0" smtClean="0"/>
              <a:t>Colonial Unity</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Second Continental Congress convened after the fighting had begun and acted as a central government during the Revolution.</a:t>
            </a:r>
          </a:p>
          <a:p>
            <a:pPr lvl="1"/>
            <a:r>
              <a:rPr lang="en-US" dirty="0" smtClean="0"/>
              <a:t>The congress purchased supplies, negotiated treaties, and rallied support for the colonists cause.</a:t>
            </a:r>
          </a:p>
          <a:p>
            <a:endParaRPr lang="en-US" dirty="0"/>
          </a:p>
        </p:txBody>
      </p:sp>
      <p:sp>
        <p:nvSpPr>
          <p:cNvPr id="2" name="Title 1"/>
          <p:cNvSpPr>
            <a:spLocks noGrp="1"/>
          </p:cNvSpPr>
          <p:nvPr>
            <p:ph type="title"/>
          </p:nvPr>
        </p:nvSpPr>
        <p:spPr/>
        <p:txBody>
          <a:bodyPr/>
          <a:lstStyle/>
          <a:p>
            <a:r>
              <a:rPr lang="en-US" dirty="0" smtClean="0"/>
              <a:t>Colonial Unity</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Thomas Paine’s </a:t>
            </a:r>
            <a:r>
              <a:rPr lang="en-US" i="1" dirty="0" smtClean="0"/>
              <a:t>Common Sense</a:t>
            </a:r>
            <a:r>
              <a:rPr lang="en-US" dirty="0" smtClean="0"/>
              <a:t> strengthened the independence movement.</a:t>
            </a:r>
          </a:p>
          <a:p>
            <a:endParaRPr lang="en-US" dirty="0" smtClean="0"/>
          </a:p>
          <a:p>
            <a:r>
              <a:rPr lang="en-US" dirty="0" smtClean="0"/>
              <a:t>Paine argued that monarchy was a corrupt form of government and that George III was an enemy to liberty.</a:t>
            </a:r>
          </a:p>
          <a:p>
            <a:endParaRPr lang="en-US" dirty="0" smtClean="0"/>
          </a:p>
        </p:txBody>
      </p:sp>
      <p:sp>
        <p:nvSpPr>
          <p:cNvPr id="2" name="Title 1"/>
          <p:cNvSpPr>
            <a:spLocks noGrp="1"/>
          </p:cNvSpPr>
          <p:nvPr>
            <p:ph type="title"/>
          </p:nvPr>
        </p:nvSpPr>
        <p:spPr/>
        <p:txBody>
          <a:bodyPr/>
          <a:lstStyle/>
          <a:p>
            <a:r>
              <a:rPr lang="en-US" dirty="0" smtClean="0"/>
              <a:t>Independence</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 committee of delegates to the Philadelphia Congress, headed by Thomas Jefferson, drafted the Declaration of Independence in 1776.</a:t>
            </a:r>
          </a:p>
          <a:p>
            <a:endParaRPr lang="en-US" dirty="0" smtClean="0"/>
          </a:p>
          <a:p>
            <a:r>
              <a:rPr lang="en-US" dirty="0" smtClean="0"/>
              <a:t>By the end of 1776, 10 states had adopted written constitutions, which were based on consent of the governed, limited government, and the protection of individual rights.</a:t>
            </a:r>
          </a:p>
          <a:p>
            <a:endParaRPr lang="en-US" dirty="0"/>
          </a:p>
        </p:txBody>
      </p:sp>
      <p:sp>
        <p:nvSpPr>
          <p:cNvPr id="3" name="Title 2"/>
          <p:cNvSpPr>
            <a:spLocks noGrp="1"/>
          </p:cNvSpPr>
          <p:nvPr>
            <p:ph type="title"/>
          </p:nvPr>
        </p:nvSpPr>
        <p:spPr/>
        <p:txBody>
          <a:bodyPr/>
          <a:lstStyle/>
          <a:p>
            <a:r>
              <a:rPr lang="en-US" dirty="0" smtClean="0"/>
              <a:t>Independence</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8800" dirty="0" smtClean="0"/>
              <a:t>Chapter 2 Section 3</a:t>
            </a:r>
            <a:endParaRPr lang="en-US" sz="8800" dirty="0"/>
          </a:p>
        </p:txBody>
      </p:sp>
      <p:sp>
        <p:nvSpPr>
          <p:cNvPr id="3" name="Subtitle 2"/>
          <p:cNvSpPr>
            <a:spLocks noGrp="1"/>
          </p:cNvSpPr>
          <p:nvPr>
            <p:ph type="subTitle" idx="1"/>
          </p:nvPr>
        </p:nvSpPr>
        <p:spPr/>
        <p:txBody>
          <a:bodyPr>
            <a:normAutofit fontScale="92500"/>
          </a:bodyPr>
          <a:lstStyle/>
          <a:p>
            <a:r>
              <a:rPr lang="en-US" sz="4400" dirty="0" smtClean="0"/>
              <a:t>The Articles of Confederation</a:t>
            </a:r>
            <a:endParaRPr lang="en-US" sz="4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The Articles of Confederation were designed to continue the structure of government as established under the Second Continental Congress.</a:t>
            </a:r>
          </a:p>
          <a:p>
            <a:endParaRPr lang="en-US" dirty="0" smtClean="0"/>
          </a:p>
          <a:p>
            <a:r>
              <a:rPr lang="en-US" dirty="0" smtClean="0"/>
              <a:t>The Articles set up a “league of friendship” among the states with each state receiving one vote in congress.</a:t>
            </a:r>
          </a:p>
        </p:txBody>
      </p:sp>
      <p:sp>
        <p:nvSpPr>
          <p:cNvPr id="2" name="Title 1"/>
          <p:cNvSpPr>
            <a:spLocks noGrp="1"/>
          </p:cNvSpPr>
          <p:nvPr>
            <p:ph type="title"/>
          </p:nvPr>
        </p:nvSpPr>
        <p:spPr/>
        <p:txBody>
          <a:bodyPr/>
          <a:lstStyle/>
          <a:p>
            <a:r>
              <a:rPr lang="en-US" dirty="0" smtClean="0"/>
              <a:t>Government Under the Articles</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Congress had a single-chamber (unicameral) with limited powers.</a:t>
            </a:r>
          </a:p>
          <a:p>
            <a:endParaRPr lang="en-US" dirty="0" smtClean="0"/>
          </a:p>
          <a:p>
            <a:r>
              <a:rPr lang="en-US" dirty="0" smtClean="0"/>
              <a:t>The government had no executive branch or court system.</a:t>
            </a:r>
          </a:p>
          <a:p>
            <a:endParaRPr lang="en-US" dirty="0"/>
          </a:p>
        </p:txBody>
      </p:sp>
      <p:sp>
        <p:nvSpPr>
          <p:cNvPr id="3" name="Title 2"/>
          <p:cNvSpPr>
            <a:spLocks noGrp="1"/>
          </p:cNvSpPr>
          <p:nvPr>
            <p:ph type="title"/>
          </p:nvPr>
        </p:nvSpPr>
        <p:spPr/>
        <p:txBody>
          <a:bodyPr/>
          <a:lstStyle/>
          <a:p>
            <a:r>
              <a:rPr lang="en-US" dirty="0" smtClean="0"/>
              <a:t>Government Under the Articles</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The Congress had to depend on the states for money and had no power to collect taxes, regulate trade, or enforce the laws.</a:t>
            </a:r>
          </a:p>
          <a:p>
            <a:endParaRPr lang="en-US" dirty="0" smtClean="0"/>
          </a:p>
          <a:p>
            <a:r>
              <a:rPr lang="en-US" dirty="0" smtClean="0"/>
              <a:t>Amending the Articles required the approval of all states.</a:t>
            </a:r>
          </a:p>
        </p:txBody>
      </p:sp>
      <p:sp>
        <p:nvSpPr>
          <p:cNvPr id="2" name="Title 1"/>
          <p:cNvSpPr>
            <a:spLocks noGrp="1"/>
          </p:cNvSpPr>
          <p:nvPr>
            <p:ph type="title"/>
          </p:nvPr>
        </p:nvSpPr>
        <p:spPr/>
        <p:txBody>
          <a:bodyPr/>
          <a:lstStyle/>
          <a:p>
            <a:r>
              <a:rPr lang="en-US" dirty="0" smtClean="0"/>
              <a:t>Weaknesses of the Articles</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central government had no president or executive branch and carried out much of its work through congressional committees.</a:t>
            </a:r>
          </a:p>
          <a:p>
            <a:endParaRPr lang="en-US" dirty="0" smtClean="0"/>
          </a:p>
          <a:p>
            <a:r>
              <a:rPr lang="en-US" dirty="0" smtClean="0"/>
              <a:t>There was no system of national courts, instead state courts enforced and interpreted national laws.</a:t>
            </a:r>
          </a:p>
          <a:p>
            <a:endParaRPr lang="en-US" dirty="0"/>
          </a:p>
        </p:txBody>
      </p:sp>
      <p:sp>
        <p:nvSpPr>
          <p:cNvPr id="3" name="Title 2"/>
          <p:cNvSpPr>
            <a:spLocks noGrp="1"/>
          </p:cNvSpPr>
          <p:nvPr>
            <p:ph type="title"/>
          </p:nvPr>
        </p:nvSpPr>
        <p:spPr/>
        <p:txBody>
          <a:bodyPr/>
          <a:lstStyle/>
          <a:p>
            <a:r>
              <a:rPr lang="en-US" dirty="0" smtClean="0"/>
              <a:t>Weaknesses of the Articles</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Despite its weaknesses, the confederation government established a fair policy for developing western land.</a:t>
            </a:r>
          </a:p>
          <a:p>
            <a:pPr lvl="1"/>
            <a:r>
              <a:rPr lang="en-US" dirty="0" smtClean="0"/>
              <a:t>Congress enacted two land ordinances that provided for the organization of western territories.</a:t>
            </a:r>
          </a:p>
          <a:p>
            <a:endParaRPr lang="en-US" dirty="0" smtClean="0"/>
          </a:p>
          <a:p>
            <a:r>
              <a:rPr lang="en-US" dirty="0" smtClean="0"/>
              <a:t>The Confederation government signed the peace treaty with England.</a:t>
            </a:r>
          </a:p>
        </p:txBody>
      </p:sp>
      <p:sp>
        <p:nvSpPr>
          <p:cNvPr id="2" name="Title 1"/>
          <p:cNvSpPr>
            <a:spLocks noGrp="1"/>
          </p:cNvSpPr>
          <p:nvPr>
            <p:ph type="title"/>
          </p:nvPr>
        </p:nvSpPr>
        <p:spPr/>
        <p:txBody>
          <a:bodyPr/>
          <a:lstStyle/>
          <a:p>
            <a:r>
              <a:rPr lang="en-US" dirty="0" smtClean="0"/>
              <a:t>Achievements</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Confederation government set up several departments establishing the precedent for cabinet departments later mentioned in the Constitution.</a:t>
            </a:r>
          </a:p>
          <a:p>
            <a:pPr lvl="1"/>
            <a:r>
              <a:rPr lang="en-US" dirty="0" smtClean="0"/>
              <a:t>Congress set up departments for Foreign Affairs, War, Marine, and Treasury each under its own secretary.</a:t>
            </a:r>
          </a:p>
          <a:p>
            <a:endParaRPr lang="en-US" dirty="0"/>
          </a:p>
        </p:txBody>
      </p:sp>
      <p:sp>
        <p:nvSpPr>
          <p:cNvPr id="2" name="Title 1"/>
          <p:cNvSpPr>
            <a:spLocks noGrp="1"/>
          </p:cNvSpPr>
          <p:nvPr>
            <p:ph type="title"/>
          </p:nvPr>
        </p:nvSpPr>
        <p:spPr/>
        <p:txBody>
          <a:bodyPr/>
          <a:lstStyle/>
          <a:p>
            <a:r>
              <a:rPr lang="en-US" dirty="0" smtClean="0"/>
              <a:t>Achievements</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Soon after the war, disputes broke out among the states and the government’s debt left the soldiers unpaid.</a:t>
            </a:r>
          </a:p>
          <a:p>
            <a:endParaRPr lang="en-US" dirty="0" smtClean="0"/>
          </a:p>
          <a:p>
            <a:r>
              <a:rPr lang="en-US" dirty="0" smtClean="0"/>
              <a:t>Many were alarmed when an economic depression in 1786 led to </a:t>
            </a:r>
            <a:r>
              <a:rPr lang="en-US" dirty="0" err="1" smtClean="0"/>
              <a:t>Shays’s</a:t>
            </a:r>
            <a:r>
              <a:rPr lang="en-US" dirty="0" smtClean="0"/>
              <a:t> Rebellion, an armed uprising by Massachusetts farmers who could not pay their debts.</a:t>
            </a:r>
          </a:p>
        </p:txBody>
      </p:sp>
      <p:sp>
        <p:nvSpPr>
          <p:cNvPr id="2" name="Title 1"/>
          <p:cNvSpPr>
            <a:spLocks noGrp="1"/>
          </p:cNvSpPr>
          <p:nvPr>
            <p:ph type="title"/>
          </p:nvPr>
        </p:nvSpPr>
        <p:spPr/>
        <p:txBody>
          <a:bodyPr>
            <a:normAutofit fontScale="90000"/>
          </a:bodyPr>
          <a:lstStyle/>
          <a:p>
            <a:r>
              <a:rPr lang="en-US" dirty="0" smtClean="0"/>
              <a:t>The Need for Stronger Government</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Leaders who favored a stronger government failed to accomplish much at the 1786 Annapolis Convention, but persuaded the Confederation Congress to call a convention in Philadelphia to revise the Articles.</a:t>
            </a:r>
          </a:p>
          <a:p>
            <a:endParaRPr lang="en-US" dirty="0" smtClean="0"/>
          </a:p>
          <a:p>
            <a:r>
              <a:rPr lang="en-US" dirty="0" smtClean="0"/>
              <a:t>This convention would eventually reorder the American political system.</a:t>
            </a:r>
            <a:endParaRPr lang="en-US" dirty="0"/>
          </a:p>
        </p:txBody>
      </p:sp>
      <p:sp>
        <p:nvSpPr>
          <p:cNvPr id="3" name="Title 2"/>
          <p:cNvSpPr>
            <a:spLocks noGrp="1"/>
          </p:cNvSpPr>
          <p:nvPr>
            <p:ph type="title"/>
          </p:nvPr>
        </p:nvSpPr>
        <p:spPr/>
        <p:txBody>
          <a:bodyPr>
            <a:normAutofit fontScale="90000"/>
          </a:bodyPr>
          <a:lstStyle/>
          <a:p>
            <a:r>
              <a:rPr lang="en-US" dirty="0" smtClean="0"/>
              <a:t>The Need for Stronger Government</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8800" dirty="0" smtClean="0"/>
              <a:t>Chapter 2 Section 4</a:t>
            </a:r>
            <a:endParaRPr lang="en-US" sz="8800" dirty="0"/>
          </a:p>
        </p:txBody>
      </p:sp>
      <p:sp>
        <p:nvSpPr>
          <p:cNvPr id="3" name="Subtitle 2"/>
          <p:cNvSpPr>
            <a:spLocks noGrp="1"/>
          </p:cNvSpPr>
          <p:nvPr>
            <p:ph type="subTitle" idx="1"/>
          </p:nvPr>
        </p:nvSpPr>
        <p:spPr/>
        <p:txBody>
          <a:bodyPr>
            <a:normAutofit fontScale="92500" lnSpcReduction="20000"/>
          </a:bodyPr>
          <a:lstStyle/>
          <a:p>
            <a:r>
              <a:rPr lang="en-US" sz="4800" dirty="0" smtClean="0"/>
              <a:t>The Constitutional Convention</a:t>
            </a:r>
            <a:endParaRPr lang="en-US" sz="48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The delegates to the Constitutional Convention had great practical experience in politics and government and included many of the signers of the Declaration of Independence and the Articles of Confederation.</a:t>
            </a:r>
          </a:p>
          <a:p>
            <a:endParaRPr lang="en-US" dirty="0" smtClean="0"/>
          </a:p>
          <a:p>
            <a:r>
              <a:rPr lang="en-US" dirty="0" smtClean="0"/>
              <a:t>Organization</a:t>
            </a:r>
          </a:p>
          <a:p>
            <a:pPr lvl="1"/>
            <a:r>
              <a:rPr lang="en-US" dirty="0" smtClean="0"/>
              <a:t>The delegates held their meetings in secret, deciding each state would have one vote, all decisions would be by majority vote and a quorum of seven states was required for all meetings.</a:t>
            </a:r>
          </a:p>
        </p:txBody>
      </p:sp>
      <p:sp>
        <p:nvSpPr>
          <p:cNvPr id="2" name="Title 1"/>
          <p:cNvSpPr>
            <a:spLocks noGrp="1"/>
          </p:cNvSpPr>
          <p:nvPr>
            <p:ph type="title"/>
          </p:nvPr>
        </p:nvSpPr>
        <p:spPr/>
        <p:txBody>
          <a:bodyPr/>
          <a:lstStyle/>
          <a:p>
            <a:r>
              <a:rPr lang="en-US" dirty="0" smtClean="0"/>
              <a:t>The Convention Begins</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delegates decided to give up the idea of revising the Articles of Confederation and to draft a new plan of government.</a:t>
            </a:r>
          </a:p>
          <a:p>
            <a:endParaRPr lang="en-US" dirty="0" smtClean="0"/>
          </a:p>
          <a:p>
            <a:r>
              <a:rPr lang="en-US" dirty="0" smtClean="0"/>
              <a:t>The Virginia Plan</a:t>
            </a:r>
          </a:p>
          <a:p>
            <a:pPr lvl="1"/>
            <a:r>
              <a:rPr lang="en-US" dirty="0" smtClean="0"/>
              <a:t>Proposed a strong executive, a national judiciary, and a strong two-house legislature.</a:t>
            </a:r>
          </a:p>
          <a:p>
            <a:pPr lvl="1"/>
            <a:r>
              <a:rPr lang="en-US" dirty="0" smtClean="0"/>
              <a:t>The lower house would be chosen by citizens and the upper house would be chosen by the lower house.</a:t>
            </a:r>
          </a:p>
          <a:p>
            <a:pPr lvl="1"/>
            <a:r>
              <a:rPr lang="en-US" dirty="0" smtClean="0"/>
              <a:t>This plan favored the large, more populous states.</a:t>
            </a:r>
            <a:endParaRPr lang="en-US" dirty="0"/>
          </a:p>
        </p:txBody>
      </p:sp>
      <p:sp>
        <p:nvSpPr>
          <p:cNvPr id="2" name="Title 1"/>
          <p:cNvSpPr>
            <a:spLocks noGrp="1"/>
          </p:cNvSpPr>
          <p:nvPr>
            <p:ph type="title"/>
          </p:nvPr>
        </p:nvSpPr>
        <p:spPr/>
        <p:txBody>
          <a:bodyPr/>
          <a:lstStyle/>
          <a:p>
            <a:r>
              <a:rPr lang="en-US" dirty="0" smtClean="0"/>
              <a:t>Decisions and Compromises</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New Jersey Plan</a:t>
            </a:r>
          </a:p>
          <a:p>
            <a:pPr lvl="1"/>
            <a:r>
              <a:rPr lang="en-US" dirty="0" smtClean="0"/>
              <a:t>Proposed a weak executive of more than one person, a national judiciary with limited powers, and a one house legislature.</a:t>
            </a:r>
          </a:p>
          <a:p>
            <a:pPr lvl="1"/>
            <a:r>
              <a:rPr lang="en-US" dirty="0" smtClean="0"/>
              <a:t>The executive committee would be elected by congress.</a:t>
            </a:r>
          </a:p>
          <a:p>
            <a:pPr lvl="1"/>
            <a:r>
              <a:rPr lang="en-US" dirty="0" smtClean="0"/>
              <a:t>State’s legislative power would be the same with each state having one vote.</a:t>
            </a:r>
          </a:p>
          <a:p>
            <a:pPr lvl="1"/>
            <a:r>
              <a:rPr lang="en-US" dirty="0" smtClean="0"/>
              <a:t>This plan favored the small, less populous states.</a:t>
            </a:r>
            <a:endParaRPr lang="en-US" dirty="0"/>
          </a:p>
        </p:txBody>
      </p:sp>
      <p:sp>
        <p:nvSpPr>
          <p:cNvPr id="2" name="Title 1"/>
          <p:cNvSpPr>
            <a:spLocks noGrp="1"/>
          </p:cNvSpPr>
          <p:nvPr>
            <p:ph type="title"/>
          </p:nvPr>
        </p:nvSpPr>
        <p:spPr/>
        <p:txBody>
          <a:bodyPr/>
          <a:lstStyle/>
          <a:p>
            <a:r>
              <a:rPr lang="en-US" dirty="0" smtClean="0"/>
              <a:t>Decisions and Compromises</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Connecticut Compromise</a:t>
            </a:r>
          </a:p>
          <a:p>
            <a:pPr lvl="1"/>
            <a:r>
              <a:rPr lang="en-US" dirty="0" smtClean="0"/>
              <a:t>A special committee devised the Connecticut Compromise.</a:t>
            </a:r>
          </a:p>
          <a:p>
            <a:pPr lvl="1"/>
            <a:r>
              <a:rPr lang="en-US" dirty="0" smtClean="0"/>
              <a:t>Proposed a legislative branch with two parts- a House of Representatives with state representation based on population, and a Senate with two members from each state.</a:t>
            </a:r>
          </a:p>
          <a:p>
            <a:pPr lvl="1"/>
            <a:r>
              <a:rPr lang="en-US" dirty="0" smtClean="0"/>
              <a:t>This plan gave large states an advantage in the House and protected the smaller states in the Senate.</a:t>
            </a:r>
            <a:endParaRPr lang="en-US" dirty="0"/>
          </a:p>
        </p:txBody>
      </p:sp>
      <p:sp>
        <p:nvSpPr>
          <p:cNvPr id="2" name="Title 1"/>
          <p:cNvSpPr>
            <a:spLocks noGrp="1"/>
          </p:cNvSpPr>
          <p:nvPr>
            <p:ph type="title"/>
          </p:nvPr>
        </p:nvSpPr>
        <p:spPr/>
        <p:txBody>
          <a:bodyPr/>
          <a:lstStyle/>
          <a:p>
            <a:r>
              <a:rPr lang="en-US" dirty="0" smtClean="0"/>
              <a:t>Decisions and Compromises</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smtClean="0"/>
              <a:t>The Three-Fifths Compromise</a:t>
            </a:r>
          </a:p>
          <a:p>
            <a:pPr lvl="1"/>
            <a:r>
              <a:rPr lang="en-US" dirty="0" smtClean="0"/>
              <a:t>Settled a disagreement over how to determine how many delegates each state would have in the House of Representatives.</a:t>
            </a:r>
          </a:p>
          <a:p>
            <a:pPr lvl="1"/>
            <a:r>
              <a:rPr lang="en-US" dirty="0" smtClean="0"/>
              <a:t>Almost one-third of people in the South were slaves.</a:t>
            </a:r>
          </a:p>
          <a:p>
            <a:pPr lvl="2"/>
            <a:r>
              <a:rPr lang="en-US" dirty="0" smtClean="0"/>
              <a:t>Southern states wanted slaves to count toward their population for the purposes of representation but did not want slaves to count at all for the purpose of levying taxes since the north had a very small number of slaves.</a:t>
            </a:r>
          </a:p>
          <a:p>
            <a:pPr lvl="1"/>
            <a:r>
              <a:rPr lang="en-US" dirty="0" smtClean="0"/>
              <a:t>In the end, northern and southern states decided that slaves would count as 3/5 for both representation and taxes.</a:t>
            </a:r>
          </a:p>
          <a:p>
            <a:pPr lvl="1"/>
            <a:endParaRPr lang="en-US" dirty="0"/>
          </a:p>
        </p:txBody>
      </p:sp>
      <p:sp>
        <p:nvSpPr>
          <p:cNvPr id="2" name="Title 1"/>
          <p:cNvSpPr>
            <a:spLocks noGrp="1"/>
          </p:cNvSpPr>
          <p:nvPr>
            <p:ph type="title"/>
          </p:nvPr>
        </p:nvSpPr>
        <p:spPr/>
        <p:txBody>
          <a:bodyPr/>
          <a:lstStyle/>
          <a:p>
            <a:r>
              <a:rPr lang="en-US" dirty="0" smtClean="0"/>
              <a:t>Decisions and Compromises</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Compromise on Commerce and the Slave Trade</a:t>
            </a:r>
          </a:p>
          <a:p>
            <a:pPr lvl="1"/>
            <a:endParaRPr lang="en-US" dirty="0" smtClean="0"/>
          </a:p>
          <a:p>
            <a:pPr lvl="1"/>
            <a:r>
              <a:rPr lang="en-US" dirty="0" smtClean="0"/>
              <a:t>Allowed the slave trade to continue until 1808.</a:t>
            </a:r>
          </a:p>
          <a:p>
            <a:pPr lvl="1"/>
            <a:endParaRPr lang="en-US" dirty="0" smtClean="0"/>
          </a:p>
          <a:p>
            <a:pPr lvl="1"/>
            <a:r>
              <a:rPr lang="en-US" dirty="0" smtClean="0"/>
              <a:t>Congress was forbidden to tax exports.</a:t>
            </a:r>
          </a:p>
          <a:p>
            <a:pPr lvl="1"/>
            <a:endParaRPr lang="en-US" dirty="0" smtClean="0"/>
          </a:p>
          <a:p>
            <a:pPr lvl="1"/>
            <a:r>
              <a:rPr lang="en-US" dirty="0" smtClean="0"/>
              <a:t>Congress was granted power to regulate both interstate commerce and trade with other nations.</a:t>
            </a:r>
          </a:p>
        </p:txBody>
      </p:sp>
      <p:sp>
        <p:nvSpPr>
          <p:cNvPr id="2" name="Title 1"/>
          <p:cNvSpPr>
            <a:spLocks noGrp="1"/>
          </p:cNvSpPr>
          <p:nvPr>
            <p:ph type="title"/>
          </p:nvPr>
        </p:nvSpPr>
        <p:spPr/>
        <p:txBody>
          <a:bodyPr/>
          <a:lstStyle/>
          <a:p>
            <a:r>
              <a:rPr lang="en-US" dirty="0" smtClean="0"/>
              <a:t>Decisions and Compromises</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The Slavery Question</a:t>
            </a:r>
          </a:p>
          <a:p>
            <a:pPr lvl="1"/>
            <a:r>
              <a:rPr lang="en-US" dirty="0" smtClean="0"/>
              <a:t>Many northern delegates wanted to end slavery</a:t>
            </a:r>
          </a:p>
          <a:p>
            <a:pPr lvl="1"/>
            <a:r>
              <a:rPr lang="en-US" dirty="0" smtClean="0"/>
              <a:t>If they insisted on ending slavery, the southern states would not accept the Constitution and the nation would face an uncertain future.</a:t>
            </a:r>
          </a:p>
          <a:p>
            <a:pPr lvl="1"/>
            <a:r>
              <a:rPr lang="en-US" dirty="0" smtClean="0"/>
              <a:t>The founders compromised and refused to deal with slavery in the constitution.</a:t>
            </a:r>
          </a:p>
          <a:p>
            <a:endParaRPr lang="en-US" dirty="0" smtClean="0"/>
          </a:p>
          <a:p>
            <a:r>
              <a:rPr lang="en-US" dirty="0" smtClean="0"/>
              <a:t>The delegates agreed to other compromises as well, including a four year term for the president and an Electoral College rather than a direct election of the president.</a:t>
            </a:r>
          </a:p>
        </p:txBody>
      </p:sp>
      <p:sp>
        <p:nvSpPr>
          <p:cNvPr id="2" name="Title 1"/>
          <p:cNvSpPr>
            <a:spLocks noGrp="1"/>
          </p:cNvSpPr>
          <p:nvPr>
            <p:ph type="title"/>
          </p:nvPr>
        </p:nvSpPr>
        <p:spPr/>
        <p:txBody>
          <a:bodyPr/>
          <a:lstStyle/>
          <a:p>
            <a:r>
              <a:rPr lang="en-US" dirty="0" smtClean="0"/>
              <a:t>Decisions and Compromises</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Supporters and opponents of the Constitution began a great debate over whether to accept or reject it.</a:t>
            </a:r>
          </a:p>
          <a:p>
            <a:endParaRPr lang="en-US" dirty="0" smtClean="0"/>
          </a:p>
          <a:p>
            <a:r>
              <a:rPr lang="en-US" dirty="0" smtClean="0"/>
              <a:t>Federalists</a:t>
            </a:r>
          </a:p>
          <a:p>
            <a:pPr lvl="1"/>
            <a:r>
              <a:rPr lang="en-US" dirty="0" smtClean="0"/>
              <a:t>Supported ratification of the Constitution.</a:t>
            </a:r>
          </a:p>
          <a:p>
            <a:pPr lvl="1"/>
            <a:r>
              <a:rPr lang="en-US" dirty="0" smtClean="0"/>
              <a:t>Argued that a strong national government would help solve the nation’s problem with foreign affairs.</a:t>
            </a:r>
          </a:p>
        </p:txBody>
      </p:sp>
      <p:sp>
        <p:nvSpPr>
          <p:cNvPr id="2" name="Title 1"/>
          <p:cNvSpPr>
            <a:spLocks noGrp="1"/>
          </p:cNvSpPr>
          <p:nvPr>
            <p:ph type="title"/>
          </p:nvPr>
        </p:nvSpPr>
        <p:spPr/>
        <p:txBody>
          <a:bodyPr/>
          <a:lstStyle/>
          <a:p>
            <a:r>
              <a:rPr lang="en-US" dirty="0" smtClean="0"/>
              <a:t>Ratifying the Constitution</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Anti-Federalists</a:t>
            </a:r>
          </a:p>
          <a:p>
            <a:pPr lvl="1"/>
            <a:r>
              <a:rPr lang="en-US" dirty="0" smtClean="0"/>
              <a:t>Opposed ratification.</a:t>
            </a:r>
          </a:p>
          <a:p>
            <a:pPr lvl="1"/>
            <a:r>
              <a:rPr lang="en-US" dirty="0" smtClean="0"/>
              <a:t>Argued that the delegates had been given no power to replace the Articles making the Constitution an illegal document.</a:t>
            </a:r>
          </a:p>
          <a:p>
            <a:pPr lvl="1"/>
            <a:r>
              <a:rPr lang="en-US" dirty="0" smtClean="0"/>
              <a:t>Argued that the Constitution took important powers away from the states and lacked a bill of rights.</a:t>
            </a:r>
          </a:p>
          <a:p>
            <a:endParaRPr lang="en-US" dirty="0" smtClean="0"/>
          </a:p>
          <a:p>
            <a:r>
              <a:rPr lang="en-US" dirty="0" smtClean="0"/>
              <a:t>Federalists promised to add a Bill of Rights and small states learned more about the Connecticut Compromise.</a:t>
            </a:r>
          </a:p>
          <a:p>
            <a:endParaRPr lang="en-US" dirty="0"/>
          </a:p>
        </p:txBody>
      </p:sp>
      <p:sp>
        <p:nvSpPr>
          <p:cNvPr id="3" name="Title 2"/>
          <p:cNvSpPr>
            <a:spLocks noGrp="1"/>
          </p:cNvSpPr>
          <p:nvPr>
            <p:ph type="title"/>
          </p:nvPr>
        </p:nvSpPr>
        <p:spPr/>
        <p:txBody>
          <a:bodyPr/>
          <a:lstStyle/>
          <a:p>
            <a:r>
              <a:rPr lang="en-US" dirty="0" smtClean="0"/>
              <a:t>Ratifying the Constitution</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new national government was launched in March, 1789 when Congress met for the first time in New York City.</a:t>
            </a:r>
          </a:p>
          <a:p>
            <a:endParaRPr lang="en-US" dirty="0" smtClean="0"/>
          </a:p>
          <a:p>
            <a:r>
              <a:rPr lang="en-US" dirty="0" smtClean="0"/>
              <a:t>George Washington took the oath of office as president of the United States in April, 1789.</a:t>
            </a:r>
            <a:endParaRPr lang="en-US" dirty="0"/>
          </a:p>
        </p:txBody>
      </p:sp>
      <p:sp>
        <p:nvSpPr>
          <p:cNvPr id="2" name="Title 1"/>
          <p:cNvSpPr>
            <a:spLocks noGrp="1"/>
          </p:cNvSpPr>
          <p:nvPr>
            <p:ph type="title"/>
          </p:nvPr>
        </p:nvSpPr>
        <p:spPr/>
        <p:txBody>
          <a:bodyPr/>
          <a:lstStyle/>
          <a:p>
            <a:r>
              <a:rPr lang="en-US" dirty="0" smtClean="0"/>
              <a:t>Ratifying the Constitution</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661</TotalTime>
  <Words>2141</Words>
  <Application>Microsoft Office PowerPoint</Application>
  <PresentationFormat>On-screen Show (4:3)</PresentationFormat>
  <Paragraphs>217</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Concourse</vt:lpstr>
      <vt:lpstr>Chapter 2</vt:lpstr>
      <vt:lpstr>Chapter 2 Section 1</vt:lpstr>
      <vt:lpstr>An English Political Heritage</vt:lpstr>
      <vt:lpstr>Limited Government</vt:lpstr>
      <vt:lpstr>Petition of Right</vt:lpstr>
      <vt:lpstr>Petition of Right</vt:lpstr>
      <vt:lpstr>English Bill of Rights</vt:lpstr>
      <vt:lpstr>English Bill of Rights</vt:lpstr>
      <vt:lpstr>Representative Government</vt:lpstr>
      <vt:lpstr>Representative Government</vt:lpstr>
      <vt:lpstr>New Political Ideas</vt:lpstr>
      <vt:lpstr>New Political Ideas</vt:lpstr>
      <vt:lpstr>Government in the Colonies</vt:lpstr>
      <vt:lpstr>Written Constitutions</vt:lpstr>
      <vt:lpstr>Written Constitutions</vt:lpstr>
      <vt:lpstr>Colonial Legislatures</vt:lpstr>
      <vt:lpstr>Separation of Powers</vt:lpstr>
      <vt:lpstr>Separation of Powers</vt:lpstr>
      <vt:lpstr>Chapter 2 Section 2</vt:lpstr>
      <vt:lpstr>The Colonies on Their Own</vt:lpstr>
      <vt:lpstr>Colonial Unity</vt:lpstr>
      <vt:lpstr>Colonial Unity</vt:lpstr>
      <vt:lpstr>Colonial Unity</vt:lpstr>
      <vt:lpstr>Independence</vt:lpstr>
      <vt:lpstr>Independence</vt:lpstr>
      <vt:lpstr>Chapter 2 Section 3</vt:lpstr>
      <vt:lpstr>Government Under the Articles</vt:lpstr>
      <vt:lpstr>Government Under the Articles</vt:lpstr>
      <vt:lpstr>Weaknesses of the Articles</vt:lpstr>
      <vt:lpstr>Weaknesses of the Articles</vt:lpstr>
      <vt:lpstr>Achievements</vt:lpstr>
      <vt:lpstr>Achievements</vt:lpstr>
      <vt:lpstr>The Need for Stronger Government</vt:lpstr>
      <vt:lpstr>The Need for Stronger Government</vt:lpstr>
      <vt:lpstr>Chapter 2 Section 4</vt:lpstr>
      <vt:lpstr>The Convention Begins</vt:lpstr>
      <vt:lpstr>Decisions and Compromises</vt:lpstr>
      <vt:lpstr>Decisions and Compromises</vt:lpstr>
      <vt:lpstr>Decisions and Compromises</vt:lpstr>
      <vt:lpstr>Decisions and Compromises</vt:lpstr>
      <vt:lpstr>Decisions and Compromises</vt:lpstr>
      <vt:lpstr>Decisions and Compromises</vt:lpstr>
      <vt:lpstr>Ratifying the Constitution</vt:lpstr>
      <vt:lpstr>Ratifying the Constitution</vt:lpstr>
      <vt:lpstr>Ratifying the Constitution</vt:lpstr>
    </vt:vector>
  </TitlesOfParts>
  <Company>ASD1</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dc:title>
  <dc:creator>nimmers</dc:creator>
  <cp:lastModifiedBy>nimmers</cp:lastModifiedBy>
  <cp:revision>45</cp:revision>
  <dcterms:created xsi:type="dcterms:W3CDTF">2014-08-12T11:35:35Z</dcterms:created>
  <dcterms:modified xsi:type="dcterms:W3CDTF">2015-01-23T12:42:15Z</dcterms:modified>
</cp:coreProperties>
</file>