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09" autoAdjust="0"/>
    <p:restoredTop sz="94660"/>
  </p:normalViewPr>
  <p:slideViewPr>
    <p:cSldViewPr>
      <p:cViewPr varScale="1">
        <p:scale>
          <a:sx n="69" d="100"/>
          <a:sy n="69" d="100"/>
        </p:scale>
        <p:origin x="-140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B4D94F-D5DC-4B3B-8080-5821782E1740}" type="datetimeFigureOut">
              <a:rPr lang="en-US" smtClean="0"/>
              <a:t>1/15/2014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7C08EA-48CC-450A-B2E3-70F88D178A09}" type="slidenum">
              <a:rPr lang="en-US" smtClean="0"/>
              <a:t>‹#›</a:t>
            </a:fld>
            <a:endParaRPr lang="en-US"/>
          </a:p>
        </p:txBody>
      </p:sp>
    </p:spTree>
    <p:extLst>
      <p:ext uri="{BB962C8B-B14F-4D97-AF65-F5344CB8AC3E}">
        <p14:creationId xmlns:p14="http://schemas.microsoft.com/office/powerpoint/2010/main" val="2856844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Ohio country the size of</a:t>
            </a:r>
            <a:r>
              <a:rPr lang="en-US" baseline="0" dirty="0" smtClean="0"/>
              <a:t> France, empty and up for grabs </a:t>
            </a:r>
            <a:endParaRPr lang="en-US" dirty="0"/>
          </a:p>
        </p:txBody>
      </p:sp>
      <p:sp>
        <p:nvSpPr>
          <p:cNvPr id="4" name="Slide Number Placeholder 3"/>
          <p:cNvSpPr>
            <a:spLocks noGrp="1"/>
          </p:cNvSpPr>
          <p:nvPr>
            <p:ph type="sldNum" sz="quarter" idx="10"/>
          </p:nvPr>
        </p:nvSpPr>
        <p:spPr/>
        <p:txBody>
          <a:bodyPr/>
          <a:lstStyle/>
          <a:p>
            <a:fld id="{4E7C08EA-48CC-450A-B2E3-70F88D178A09}" type="slidenum">
              <a:rPr lang="en-US" smtClean="0"/>
              <a:t>2</a:t>
            </a:fld>
            <a:endParaRPr lang="en-US"/>
          </a:p>
        </p:txBody>
      </p:sp>
    </p:spTree>
    <p:extLst>
      <p:ext uri="{BB962C8B-B14F-4D97-AF65-F5344CB8AC3E}">
        <p14:creationId xmlns:p14="http://schemas.microsoft.com/office/powerpoint/2010/main" val="2980357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Washington responsible for treatment of </a:t>
            </a:r>
            <a:r>
              <a:rPr lang="en-US" dirty="0" err="1" smtClean="0"/>
              <a:t>Jumonville</a:t>
            </a:r>
            <a:r>
              <a:rPr lang="en-US" dirty="0" smtClean="0"/>
              <a:t>, but deep in the woods Indian law takes over </a:t>
            </a:r>
            <a:endParaRPr lang="en-US" dirty="0"/>
          </a:p>
        </p:txBody>
      </p:sp>
      <p:sp>
        <p:nvSpPr>
          <p:cNvPr id="4" name="Slide Number Placeholder 3"/>
          <p:cNvSpPr>
            <a:spLocks noGrp="1"/>
          </p:cNvSpPr>
          <p:nvPr>
            <p:ph type="sldNum" sz="quarter" idx="10"/>
          </p:nvPr>
        </p:nvSpPr>
        <p:spPr/>
        <p:txBody>
          <a:bodyPr/>
          <a:lstStyle/>
          <a:p>
            <a:fld id="{4E7C08EA-48CC-450A-B2E3-70F88D178A09}" type="slidenum">
              <a:rPr lang="en-US" smtClean="0"/>
              <a:t>3</a:t>
            </a:fld>
            <a:endParaRPr lang="en-US"/>
          </a:p>
        </p:txBody>
      </p:sp>
    </p:spTree>
    <p:extLst>
      <p:ext uri="{BB962C8B-B14F-4D97-AF65-F5344CB8AC3E}">
        <p14:creationId xmlns:p14="http://schemas.microsoft.com/office/powerpoint/2010/main" val="842033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Inability of English to fight off French makes it look like</a:t>
            </a:r>
            <a:r>
              <a:rPr lang="en-US" baseline="0" dirty="0" smtClean="0"/>
              <a:t> the Half King has backed the losing side </a:t>
            </a:r>
          </a:p>
          <a:p>
            <a:r>
              <a:rPr lang="en-US" baseline="0" dirty="0" smtClean="0"/>
              <a:t>“You are not dead yet, my father” – Half King to </a:t>
            </a:r>
            <a:r>
              <a:rPr lang="en-US" baseline="0" dirty="0" err="1" smtClean="0"/>
              <a:t>Jumonville</a:t>
            </a:r>
            <a:r>
              <a:rPr lang="en-US" baseline="0" dirty="0" smtClean="0"/>
              <a:t> </a:t>
            </a:r>
          </a:p>
          <a:p>
            <a:r>
              <a:rPr lang="en-US" baseline="0" dirty="0" smtClean="0"/>
              <a:t>Washington’s attack wouldn’t have triggered a larger war; cold blooded murder of an officer did</a:t>
            </a:r>
            <a:endParaRPr lang="en-US" dirty="0"/>
          </a:p>
        </p:txBody>
      </p:sp>
      <p:sp>
        <p:nvSpPr>
          <p:cNvPr id="4" name="Slide Number Placeholder 3"/>
          <p:cNvSpPr>
            <a:spLocks noGrp="1"/>
          </p:cNvSpPr>
          <p:nvPr>
            <p:ph type="sldNum" sz="quarter" idx="10"/>
          </p:nvPr>
        </p:nvSpPr>
        <p:spPr/>
        <p:txBody>
          <a:bodyPr/>
          <a:lstStyle/>
          <a:p>
            <a:fld id="{4E7C08EA-48CC-450A-B2E3-70F88D178A09}" type="slidenum">
              <a:rPr lang="en-US" smtClean="0"/>
              <a:t>4</a:t>
            </a:fld>
            <a:endParaRPr lang="en-US"/>
          </a:p>
        </p:txBody>
      </p:sp>
    </p:spTree>
    <p:extLst>
      <p:ext uri="{BB962C8B-B14F-4D97-AF65-F5344CB8AC3E}">
        <p14:creationId xmlns:p14="http://schemas.microsoft.com/office/powerpoint/2010/main" val="1124335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Braddock scorns natives and says they will have no impression on disciplined troops </a:t>
            </a:r>
            <a:endParaRPr lang="en-US" dirty="0"/>
          </a:p>
        </p:txBody>
      </p:sp>
      <p:sp>
        <p:nvSpPr>
          <p:cNvPr id="4" name="Slide Number Placeholder 3"/>
          <p:cNvSpPr>
            <a:spLocks noGrp="1"/>
          </p:cNvSpPr>
          <p:nvPr>
            <p:ph type="sldNum" sz="quarter" idx="10"/>
          </p:nvPr>
        </p:nvSpPr>
        <p:spPr/>
        <p:txBody>
          <a:bodyPr/>
          <a:lstStyle/>
          <a:p>
            <a:fld id="{4E7C08EA-48CC-450A-B2E3-70F88D178A09}" type="slidenum">
              <a:rPr lang="en-US" smtClean="0"/>
              <a:t>7</a:t>
            </a:fld>
            <a:endParaRPr lang="en-US"/>
          </a:p>
        </p:txBody>
      </p:sp>
    </p:spTree>
    <p:extLst>
      <p:ext uri="{BB962C8B-B14F-4D97-AF65-F5344CB8AC3E}">
        <p14:creationId xmlns:p14="http://schemas.microsoft.com/office/powerpoint/2010/main" val="1503065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Washington keeps Braddock’s brass barreled pistol and bloody sash at Mt. Vernon</a:t>
            </a:r>
            <a:r>
              <a:rPr lang="en-US" baseline="0" dirty="0" smtClean="0"/>
              <a:t>; admired his battlefield bravery for the rest of his life </a:t>
            </a:r>
            <a:endParaRPr lang="en-US" dirty="0"/>
          </a:p>
        </p:txBody>
      </p:sp>
      <p:sp>
        <p:nvSpPr>
          <p:cNvPr id="4" name="Slide Number Placeholder 3"/>
          <p:cNvSpPr>
            <a:spLocks noGrp="1"/>
          </p:cNvSpPr>
          <p:nvPr>
            <p:ph type="sldNum" sz="quarter" idx="10"/>
          </p:nvPr>
        </p:nvSpPr>
        <p:spPr/>
        <p:txBody>
          <a:bodyPr/>
          <a:lstStyle/>
          <a:p>
            <a:fld id="{4E7C08EA-48CC-450A-B2E3-70F88D178A09}" type="slidenum">
              <a:rPr lang="en-US" smtClean="0"/>
              <a:t>8</a:t>
            </a:fld>
            <a:endParaRPr lang="en-US"/>
          </a:p>
        </p:txBody>
      </p:sp>
    </p:spTree>
    <p:extLst>
      <p:ext uri="{BB962C8B-B14F-4D97-AF65-F5344CB8AC3E}">
        <p14:creationId xmlns:p14="http://schemas.microsoft.com/office/powerpoint/2010/main" val="1993479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White prisoner</a:t>
            </a:r>
            <a:r>
              <a:rPr lang="en-US" baseline="0" dirty="0" smtClean="0"/>
              <a:t> at Ft. Duquesne adopted by Indian family to replace warriors lost in battle </a:t>
            </a:r>
            <a:endParaRPr lang="en-US" dirty="0"/>
          </a:p>
        </p:txBody>
      </p:sp>
      <p:sp>
        <p:nvSpPr>
          <p:cNvPr id="4" name="Slide Number Placeholder 3"/>
          <p:cNvSpPr>
            <a:spLocks noGrp="1"/>
          </p:cNvSpPr>
          <p:nvPr>
            <p:ph type="sldNum" sz="quarter" idx="10"/>
          </p:nvPr>
        </p:nvSpPr>
        <p:spPr/>
        <p:txBody>
          <a:bodyPr/>
          <a:lstStyle/>
          <a:p>
            <a:fld id="{4E7C08EA-48CC-450A-B2E3-70F88D178A09}" type="slidenum">
              <a:rPr lang="en-US" smtClean="0"/>
              <a:t>9</a:t>
            </a:fld>
            <a:endParaRPr lang="en-US"/>
          </a:p>
        </p:txBody>
      </p:sp>
    </p:spTree>
    <p:extLst>
      <p:ext uri="{BB962C8B-B14F-4D97-AF65-F5344CB8AC3E}">
        <p14:creationId xmlns:p14="http://schemas.microsoft.com/office/powerpoint/2010/main" val="6110476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Neither</a:t>
            </a:r>
            <a:r>
              <a:rPr lang="en-US" baseline="0" dirty="0" smtClean="0"/>
              <a:t> afraid to venture into the other’s culture </a:t>
            </a:r>
            <a:endParaRPr lang="en-US" dirty="0"/>
          </a:p>
        </p:txBody>
      </p:sp>
      <p:sp>
        <p:nvSpPr>
          <p:cNvPr id="4" name="Slide Number Placeholder 3"/>
          <p:cNvSpPr>
            <a:spLocks noGrp="1"/>
          </p:cNvSpPr>
          <p:nvPr>
            <p:ph type="sldNum" sz="quarter" idx="10"/>
          </p:nvPr>
        </p:nvSpPr>
        <p:spPr/>
        <p:txBody>
          <a:bodyPr/>
          <a:lstStyle/>
          <a:p>
            <a:fld id="{4E7C08EA-48CC-450A-B2E3-70F88D178A09}" type="slidenum">
              <a:rPr lang="en-US" smtClean="0"/>
              <a:t>10</a:t>
            </a:fld>
            <a:endParaRPr lang="en-US"/>
          </a:p>
        </p:txBody>
      </p:sp>
    </p:spTree>
    <p:extLst>
      <p:ext uri="{BB962C8B-B14F-4D97-AF65-F5344CB8AC3E}">
        <p14:creationId xmlns:p14="http://schemas.microsoft.com/office/powerpoint/2010/main" val="3408860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Mary Jemison</a:t>
            </a:r>
            <a:r>
              <a:rPr lang="en-US" baseline="0" dirty="0" smtClean="0"/>
              <a:t>; scalps from mother and children; replace warriors or ransom for guns/trade goods </a:t>
            </a:r>
          </a:p>
          <a:p>
            <a:r>
              <a:rPr lang="en-US" baseline="0" dirty="0" smtClean="0"/>
              <a:t>Washington strict military discipline; insubordination/desertion rampant </a:t>
            </a:r>
          </a:p>
          <a:p>
            <a:r>
              <a:rPr lang="en-US" baseline="0" dirty="0" smtClean="0"/>
              <a:t>Hangs 2 deserters in public spectacle </a:t>
            </a:r>
          </a:p>
          <a:p>
            <a:endParaRPr lang="en-US" dirty="0"/>
          </a:p>
        </p:txBody>
      </p:sp>
      <p:sp>
        <p:nvSpPr>
          <p:cNvPr id="4" name="Slide Number Placeholder 3"/>
          <p:cNvSpPr>
            <a:spLocks noGrp="1"/>
          </p:cNvSpPr>
          <p:nvPr>
            <p:ph type="sldNum" sz="quarter" idx="10"/>
          </p:nvPr>
        </p:nvSpPr>
        <p:spPr/>
        <p:txBody>
          <a:bodyPr/>
          <a:lstStyle/>
          <a:p>
            <a:fld id="{4E7C08EA-48CC-450A-B2E3-70F88D178A09}" type="slidenum">
              <a:rPr lang="en-US" smtClean="0"/>
              <a:t>12</a:t>
            </a:fld>
            <a:endParaRPr lang="en-US"/>
          </a:p>
        </p:txBody>
      </p:sp>
    </p:spTree>
    <p:extLst>
      <p:ext uri="{BB962C8B-B14F-4D97-AF65-F5344CB8AC3E}">
        <p14:creationId xmlns:p14="http://schemas.microsoft.com/office/powerpoint/2010/main" val="10299160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Courier from General Webb (English)</a:t>
            </a:r>
            <a:r>
              <a:rPr lang="en-US" baseline="0" dirty="0" smtClean="0"/>
              <a:t> shot by a native on return trip to Monroe </a:t>
            </a:r>
          </a:p>
          <a:p>
            <a:r>
              <a:rPr lang="en-US" baseline="0" dirty="0" smtClean="0"/>
              <a:t>French find letter on courier; </a:t>
            </a:r>
          </a:p>
          <a:p>
            <a:r>
              <a:rPr lang="en-US" baseline="0" dirty="0" smtClean="0"/>
              <a:t>Indians are disgusted and threaten to abandon the French; French need Indian allies to win the war </a:t>
            </a:r>
            <a:endParaRPr lang="en-US" dirty="0"/>
          </a:p>
        </p:txBody>
      </p:sp>
      <p:sp>
        <p:nvSpPr>
          <p:cNvPr id="4" name="Slide Number Placeholder 3"/>
          <p:cNvSpPr>
            <a:spLocks noGrp="1"/>
          </p:cNvSpPr>
          <p:nvPr>
            <p:ph type="sldNum" sz="quarter" idx="10"/>
          </p:nvPr>
        </p:nvSpPr>
        <p:spPr/>
        <p:txBody>
          <a:bodyPr/>
          <a:lstStyle/>
          <a:p>
            <a:fld id="{4E7C08EA-48CC-450A-B2E3-70F88D178A09}" type="slidenum">
              <a:rPr lang="en-US" smtClean="0"/>
              <a:t>16</a:t>
            </a:fld>
            <a:endParaRPr lang="en-US"/>
          </a:p>
        </p:txBody>
      </p:sp>
    </p:spTree>
    <p:extLst>
      <p:ext uri="{BB962C8B-B14F-4D97-AF65-F5344CB8AC3E}">
        <p14:creationId xmlns:p14="http://schemas.microsoft.com/office/powerpoint/2010/main" val="11662102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Sally</a:t>
            </a:r>
            <a:r>
              <a:rPr lang="en-US" baseline="0" dirty="0" smtClean="0"/>
              <a:t> Fairfax married one of Washington’s best friends </a:t>
            </a:r>
            <a:endParaRPr lang="en-US" dirty="0"/>
          </a:p>
        </p:txBody>
      </p:sp>
      <p:sp>
        <p:nvSpPr>
          <p:cNvPr id="4" name="Slide Number Placeholder 3"/>
          <p:cNvSpPr>
            <a:spLocks noGrp="1"/>
          </p:cNvSpPr>
          <p:nvPr>
            <p:ph type="sldNum" sz="quarter" idx="10"/>
          </p:nvPr>
        </p:nvSpPr>
        <p:spPr/>
        <p:txBody>
          <a:bodyPr/>
          <a:lstStyle/>
          <a:p>
            <a:fld id="{4E7C08EA-48CC-450A-B2E3-70F88D178A09}" type="slidenum">
              <a:rPr lang="en-US" smtClean="0"/>
              <a:t>20</a:t>
            </a:fld>
            <a:endParaRPr lang="en-US"/>
          </a:p>
        </p:txBody>
      </p:sp>
    </p:spTree>
    <p:extLst>
      <p:ext uri="{BB962C8B-B14F-4D97-AF65-F5344CB8AC3E}">
        <p14:creationId xmlns:p14="http://schemas.microsoft.com/office/powerpoint/2010/main" val="2378323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Sowing seeds for revolution </a:t>
            </a:r>
            <a:endParaRPr lang="en-US" dirty="0"/>
          </a:p>
        </p:txBody>
      </p:sp>
      <p:sp>
        <p:nvSpPr>
          <p:cNvPr id="4" name="Slide Number Placeholder 3"/>
          <p:cNvSpPr>
            <a:spLocks noGrp="1"/>
          </p:cNvSpPr>
          <p:nvPr>
            <p:ph type="sldNum" sz="quarter" idx="10"/>
          </p:nvPr>
        </p:nvSpPr>
        <p:spPr/>
        <p:txBody>
          <a:bodyPr/>
          <a:lstStyle/>
          <a:p>
            <a:fld id="{4E7C08EA-48CC-450A-B2E3-70F88D178A09}" type="slidenum">
              <a:rPr lang="en-US" smtClean="0"/>
              <a:t>21</a:t>
            </a:fld>
            <a:endParaRPr lang="en-US"/>
          </a:p>
        </p:txBody>
      </p:sp>
    </p:spTree>
    <p:extLst>
      <p:ext uri="{BB962C8B-B14F-4D97-AF65-F5344CB8AC3E}">
        <p14:creationId xmlns:p14="http://schemas.microsoft.com/office/powerpoint/2010/main" val="21210099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English</a:t>
            </a:r>
            <a:r>
              <a:rPr lang="en-US" baseline="0" dirty="0" smtClean="0"/>
              <a:t> men were “cut down like grass” </a:t>
            </a:r>
            <a:endParaRPr lang="en-US" dirty="0"/>
          </a:p>
        </p:txBody>
      </p:sp>
      <p:sp>
        <p:nvSpPr>
          <p:cNvPr id="4" name="Slide Number Placeholder 3"/>
          <p:cNvSpPr>
            <a:spLocks noGrp="1"/>
          </p:cNvSpPr>
          <p:nvPr>
            <p:ph type="sldNum" sz="quarter" idx="10"/>
          </p:nvPr>
        </p:nvSpPr>
        <p:spPr/>
        <p:txBody>
          <a:bodyPr/>
          <a:lstStyle/>
          <a:p>
            <a:fld id="{4E7C08EA-48CC-450A-B2E3-70F88D178A09}" type="slidenum">
              <a:rPr lang="en-US" smtClean="0"/>
              <a:t>22</a:t>
            </a:fld>
            <a:endParaRPr lang="en-US"/>
          </a:p>
        </p:txBody>
      </p:sp>
    </p:spTree>
    <p:extLst>
      <p:ext uri="{BB962C8B-B14F-4D97-AF65-F5344CB8AC3E}">
        <p14:creationId xmlns:p14="http://schemas.microsoft.com/office/powerpoint/2010/main" val="40498547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the house is on fire, one cannot occupy oneself with the stable, Monsieur.” </a:t>
            </a:r>
          </a:p>
          <a:p>
            <a:r>
              <a:rPr lang="en-US" dirty="0" smtClean="0"/>
              <a:t>Will lose loyalty of native allies without gifts to give them </a:t>
            </a:r>
          </a:p>
          <a:p>
            <a:r>
              <a:rPr lang="en-US" dirty="0" smtClean="0"/>
              <a:t>Hunger/smallpox killing native people </a:t>
            </a:r>
            <a:endParaRPr lang="en-US" dirty="0"/>
          </a:p>
        </p:txBody>
      </p:sp>
      <p:sp>
        <p:nvSpPr>
          <p:cNvPr id="4" name="Slide Number Placeholder 3"/>
          <p:cNvSpPr>
            <a:spLocks noGrp="1"/>
          </p:cNvSpPr>
          <p:nvPr>
            <p:ph type="sldNum" sz="quarter" idx="10"/>
          </p:nvPr>
        </p:nvSpPr>
        <p:spPr/>
        <p:txBody>
          <a:bodyPr/>
          <a:lstStyle/>
          <a:p>
            <a:fld id="{4E7C08EA-48CC-450A-B2E3-70F88D178A09}" type="slidenum">
              <a:rPr lang="en-US" smtClean="0"/>
              <a:t>24</a:t>
            </a:fld>
            <a:endParaRPr lang="en-US"/>
          </a:p>
        </p:txBody>
      </p:sp>
    </p:spTree>
    <p:extLst>
      <p:ext uri="{BB962C8B-B14F-4D97-AF65-F5344CB8AC3E}">
        <p14:creationId xmlns:p14="http://schemas.microsoft.com/office/powerpoint/2010/main" val="33981509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Forbes seriously ill; wants to see Fort Duquesne conquered before he dies </a:t>
            </a:r>
            <a:endParaRPr lang="en-US" dirty="0"/>
          </a:p>
        </p:txBody>
      </p:sp>
      <p:sp>
        <p:nvSpPr>
          <p:cNvPr id="4" name="Slide Number Placeholder 3"/>
          <p:cNvSpPr>
            <a:spLocks noGrp="1"/>
          </p:cNvSpPr>
          <p:nvPr>
            <p:ph type="sldNum" sz="quarter" idx="10"/>
          </p:nvPr>
        </p:nvSpPr>
        <p:spPr/>
        <p:txBody>
          <a:bodyPr/>
          <a:lstStyle/>
          <a:p>
            <a:fld id="{4E7C08EA-48CC-450A-B2E3-70F88D178A09}" type="slidenum">
              <a:rPr lang="en-US" smtClean="0"/>
              <a:t>25</a:t>
            </a:fld>
            <a:endParaRPr lang="en-US"/>
          </a:p>
        </p:txBody>
      </p:sp>
    </p:spTree>
    <p:extLst>
      <p:ext uri="{BB962C8B-B14F-4D97-AF65-F5344CB8AC3E}">
        <p14:creationId xmlns:p14="http://schemas.microsoft.com/office/powerpoint/2010/main" val="23356205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Washington couldn’t believe he lived through it and speculated that maybe</a:t>
            </a:r>
            <a:r>
              <a:rPr lang="en-US" baseline="0" dirty="0" smtClean="0"/>
              <a:t> “providence spared him for some other purpose”</a:t>
            </a:r>
            <a:endParaRPr lang="en-US" dirty="0"/>
          </a:p>
        </p:txBody>
      </p:sp>
      <p:sp>
        <p:nvSpPr>
          <p:cNvPr id="4" name="Slide Number Placeholder 3"/>
          <p:cNvSpPr>
            <a:spLocks noGrp="1"/>
          </p:cNvSpPr>
          <p:nvPr>
            <p:ph type="sldNum" sz="quarter" idx="10"/>
          </p:nvPr>
        </p:nvSpPr>
        <p:spPr/>
        <p:txBody>
          <a:bodyPr/>
          <a:lstStyle/>
          <a:p>
            <a:fld id="{4E7C08EA-48CC-450A-B2E3-70F88D178A09}" type="slidenum">
              <a:rPr lang="en-US" smtClean="0"/>
              <a:t>26</a:t>
            </a:fld>
            <a:endParaRPr lang="en-US"/>
          </a:p>
        </p:txBody>
      </p:sp>
    </p:spTree>
    <p:extLst>
      <p:ext uri="{BB962C8B-B14F-4D97-AF65-F5344CB8AC3E}">
        <p14:creationId xmlns:p14="http://schemas.microsoft.com/office/powerpoint/2010/main" val="24840001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Washington’s men bury the bones of Braddock’s men with overdue military</a:t>
            </a:r>
            <a:r>
              <a:rPr lang="en-US" baseline="0" dirty="0" smtClean="0"/>
              <a:t> honors.  </a:t>
            </a:r>
          </a:p>
          <a:p>
            <a:r>
              <a:rPr lang="en-US" baseline="0" dirty="0" smtClean="0"/>
              <a:t>Learned many lessons during the French and Indian War </a:t>
            </a:r>
          </a:p>
          <a:p>
            <a:r>
              <a:rPr lang="en-US" baseline="0" dirty="0" smtClean="0"/>
              <a:t>Goes back to Mount Vernon at age 27 </a:t>
            </a:r>
          </a:p>
          <a:p>
            <a:r>
              <a:rPr lang="en-US" baseline="0" dirty="0" smtClean="0"/>
              <a:t>Recently won a seat in Virginia’s House of Burgesses </a:t>
            </a:r>
          </a:p>
          <a:p>
            <a:r>
              <a:rPr lang="en-US" baseline="0" dirty="0" smtClean="0"/>
              <a:t>Marries Martha </a:t>
            </a:r>
            <a:r>
              <a:rPr lang="en-US" baseline="0" dirty="0" err="1" smtClean="0"/>
              <a:t>Custis</a:t>
            </a:r>
            <a:r>
              <a:rPr lang="en-US" baseline="0" dirty="0" smtClean="0"/>
              <a:t> (wealthiest widow in Virginia) </a:t>
            </a:r>
            <a:endParaRPr lang="en-US" dirty="0"/>
          </a:p>
        </p:txBody>
      </p:sp>
      <p:sp>
        <p:nvSpPr>
          <p:cNvPr id="4" name="Slide Number Placeholder 3"/>
          <p:cNvSpPr>
            <a:spLocks noGrp="1"/>
          </p:cNvSpPr>
          <p:nvPr>
            <p:ph type="sldNum" sz="quarter" idx="10"/>
          </p:nvPr>
        </p:nvSpPr>
        <p:spPr/>
        <p:txBody>
          <a:bodyPr/>
          <a:lstStyle/>
          <a:p>
            <a:fld id="{4E7C08EA-48CC-450A-B2E3-70F88D178A09}" type="slidenum">
              <a:rPr lang="en-US" smtClean="0"/>
              <a:t>27</a:t>
            </a:fld>
            <a:endParaRPr lang="en-US"/>
          </a:p>
        </p:txBody>
      </p:sp>
    </p:spTree>
    <p:extLst>
      <p:ext uri="{BB962C8B-B14F-4D97-AF65-F5344CB8AC3E}">
        <p14:creationId xmlns:p14="http://schemas.microsoft.com/office/powerpoint/2010/main" val="38133421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Voltaire – France had given up only a few acres of snow in losing Canada </a:t>
            </a:r>
          </a:p>
          <a:p>
            <a:endParaRPr lang="en-US" dirty="0"/>
          </a:p>
        </p:txBody>
      </p:sp>
      <p:sp>
        <p:nvSpPr>
          <p:cNvPr id="4" name="Slide Number Placeholder 3"/>
          <p:cNvSpPr>
            <a:spLocks noGrp="1"/>
          </p:cNvSpPr>
          <p:nvPr>
            <p:ph type="sldNum" sz="quarter" idx="10"/>
          </p:nvPr>
        </p:nvSpPr>
        <p:spPr/>
        <p:txBody>
          <a:bodyPr/>
          <a:lstStyle/>
          <a:p>
            <a:fld id="{4E7C08EA-48CC-450A-B2E3-70F88D178A09}" type="slidenum">
              <a:rPr lang="en-US" smtClean="0"/>
              <a:t>31</a:t>
            </a:fld>
            <a:endParaRPr lang="en-US"/>
          </a:p>
        </p:txBody>
      </p:sp>
    </p:spTree>
    <p:extLst>
      <p:ext uri="{BB962C8B-B14F-4D97-AF65-F5344CB8AC3E}">
        <p14:creationId xmlns:p14="http://schemas.microsoft.com/office/powerpoint/2010/main" val="4742362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7C08EA-48CC-450A-B2E3-70F88D178A09}" type="slidenum">
              <a:rPr lang="en-US" smtClean="0"/>
              <a:t>35</a:t>
            </a:fld>
            <a:endParaRPr lang="en-US"/>
          </a:p>
        </p:txBody>
      </p:sp>
    </p:spTree>
    <p:extLst>
      <p:ext uri="{BB962C8B-B14F-4D97-AF65-F5344CB8AC3E}">
        <p14:creationId xmlns:p14="http://schemas.microsoft.com/office/powerpoint/2010/main" val="1385043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406C218D-0271-46BA-846C-C5C3164915C5}" type="datetimeFigureOut">
              <a:rPr lang="en-US" smtClean="0"/>
              <a:t>1/15/2014</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2AA6032F-A426-418E-8A4F-643FA056103E}"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6C218D-0271-46BA-846C-C5C3164915C5}" type="datetimeFigureOut">
              <a:rPr lang="en-US" smtClean="0"/>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A6032F-A426-418E-8A4F-643FA056103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6C218D-0271-46BA-846C-C5C3164915C5}" type="datetimeFigureOut">
              <a:rPr lang="en-US" smtClean="0"/>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A6032F-A426-418E-8A4F-643FA056103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406C218D-0271-46BA-846C-C5C3164915C5}" type="datetimeFigureOut">
              <a:rPr lang="en-US" smtClean="0"/>
              <a:t>1/15/2014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A6032F-A426-418E-8A4F-643FA056103E}"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06C218D-0271-46BA-846C-C5C3164915C5}" type="datetimeFigureOut">
              <a:rPr lang="en-US" smtClean="0"/>
              <a:t>1/15/2014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A6032F-A426-418E-8A4F-643FA056103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6C218D-0271-46BA-846C-C5C3164915C5}" type="datetimeFigureOut">
              <a:rPr lang="en-US" smtClean="0"/>
              <a:t>1/15/2014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A6032F-A426-418E-8A4F-643FA056103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6C218D-0271-46BA-846C-C5C3164915C5}" type="datetimeFigureOut">
              <a:rPr lang="en-US" smtClean="0"/>
              <a:t>1/15/2014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A6032F-A426-418E-8A4F-643FA056103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406C218D-0271-46BA-846C-C5C3164915C5}" type="datetimeFigureOut">
              <a:rPr lang="en-US" smtClean="0"/>
              <a:t>1/15/2014</a:t>
            </a:fld>
            <a:endParaRPr lang="en-US"/>
          </a:p>
        </p:txBody>
      </p:sp>
      <p:sp>
        <p:nvSpPr>
          <p:cNvPr id="7" name="Slide Number Placeholder 6"/>
          <p:cNvSpPr>
            <a:spLocks noGrp="1"/>
          </p:cNvSpPr>
          <p:nvPr>
            <p:ph type="sldNum" sz="quarter" idx="12"/>
          </p:nvPr>
        </p:nvSpPr>
        <p:spPr/>
        <p:txBody>
          <a:bodyPr/>
          <a:lstStyle/>
          <a:p>
            <a:fld id="{2AA6032F-A426-418E-8A4F-643FA056103E}"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6C218D-0271-46BA-846C-C5C3164915C5}" type="datetimeFigureOut">
              <a:rPr lang="en-US" smtClean="0"/>
              <a:t>1/15/2014</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2AA6032F-A426-418E-8A4F-643FA056103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6C218D-0271-46BA-846C-C5C3164915C5}" type="datetimeFigureOut">
              <a:rPr lang="en-US" smtClean="0"/>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A6032F-A426-418E-8A4F-643FA056103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6C218D-0271-46BA-846C-C5C3164915C5}" type="datetimeFigureOut">
              <a:rPr lang="en-US" smtClean="0"/>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A6032F-A426-418E-8A4F-643FA056103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406C218D-0271-46BA-846C-C5C3164915C5}" type="datetimeFigureOut">
              <a:rPr lang="en-US" smtClean="0"/>
              <a:t>1/15/2014</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2AA6032F-A426-418E-8A4F-643FA056103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The French and Indian War </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8972693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Spring 1752 </a:t>
            </a:r>
            <a:br>
              <a:rPr lang="en-US" dirty="0" smtClean="0"/>
            </a:br>
            <a:r>
              <a:rPr lang="en-US" dirty="0" smtClean="0"/>
              <a:t>The Stage is Set </a:t>
            </a:r>
            <a:endParaRPr lang="en-US" dirty="0"/>
          </a:p>
        </p:txBody>
      </p:sp>
      <p:sp>
        <p:nvSpPr>
          <p:cNvPr id="3" name="Content Placeholder 2"/>
          <p:cNvSpPr>
            <a:spLocks noGrp="1"/>
          </p:cNvSpPr>
          <p:nvPr>
            <p:ph idx="1"/>
          </p:nvPr>
        </p:nvSpPr>
        <p:spPr>
          <a:xfrm>
            <a:off x="152400" y="1600200"/>
            <a:ext cx="8839200" cy="5105400"/>
          </a:xfrm>
        </p:spPr>
        <p:txBody>
          <a:bodyPr>
            <a:normAutofit fontScale="62500" lnSpcReduction="20000"/>
          </a:bodyPr>
          <a:lstStyle/>
          <a:p>
            <a:r>
              <a:rPr lang="en-US" dirty="0" smtClean="0"/>
              <a:t>Speculators from VA come to PA to negotiate with Indians for land.  </a:t>
            </a:r>
          </a:p>
          <a:p>
            <a:r>
              <a:rPr lang="en-US" dirty="0" smtClean="0"/>
              <a:t>English looking for a foothold in contested region of North America.</a:t>
            </a:r>
          </a:p>
          <a:p>
            <a:r>
              <a:rPr lang="en-US" dirty="0" smtClean="0"/>
              <a:t>Britain rules over east coast</a:t>
            </a:r>
          </a:p>
          <a:p>
            <a:r>
              <a:rPr lang="en-US" dirty="0" smtClean="0"/>
              <a:t>Canada and Mississippi Valley dominated by French </a:t>
            </a:r>
          </a:p>
          <a:p>
            <a:r>
              <a:rPr lang="en-US" dirty="0" smtClean="0"/>
              <a:t>Ohio country = giant prize </a:t>
            </a:r>
          </a:p>
          <a:p>
            <a:r>
              <a:rPr lang="en-US" dirty="0" smtClean="0"/>
              <a:t>Both France/Britain wanted three river junction of Ohio, Monongahela, and Allegheny Rivers  (Pittsburgh today) </a:t>
            </a:r>
          </a:p>
          <a:p>
            <a:r>
              <a:rPr lang="en-US" dirty="0" smtClean="0"/>
              <a:t>Natives consider it their land </a:t>
            </a:r>
          </a:p>
          <a:p>
            <a:r>
              <a:rPr lang="en-US" dirty="0" smtClean="0"/>
              <a:t>The Half King (limited authority) willing to negotiate (thinks French are weak although most native groups favor French…too many swindled by English) </a:t>
            </a:r>
          </a:p>
          <a:p>
            <a:r>
              <a:rPr lang="en-US" dirty="0" smtClean="0"/>
              <a:t>Half King wants to ally with English to get trade goods; already moved to this region and devastated by diseases </a:t>
            </a:r>
          </a:p>
          <a:p>
            <a:r>
              <a:rPr lang="en-US" dirty="0" smtClean="0"/>
              <a:t>French encroaching from North, English from East /natives have to take a side </a:t>
            </a:r>
          </a:p>
          <a:p>
            <a:r>
              <a:rPr lang="en-US" dirty="0" smtClean="0"/>
              <a:t>Natives now rely on European goods for survival </a:t>
            </a:r>
          </a:p>
          <a:p>
            <a:r>
              <a:rPr lang="en-US" dirty="0" smtClean="0"/>
              <a:t>Iroquois League is dominant force in the East and claim sovereignty over the Ohio country </a:t>
            </a:r>
          </a:p>
          <a:p>
            <a:r>
              <a:rPr lang="en-US" dirty="0" smtClean="0"/>
              <a:t>At parlay, Half King agrees to let English build trading fort at the forks </a:t>
            </a:r>
          </a:p>
          <a:p>
            <a:r>
              <a:rPr lang="en-US" dirty="0" smtClean="0"/>
              <a:t>French claim one side of the river, English the other…where do the Indians belong? </a:t>
            </a:r>
          </a:p>
          <a:p>
            <a:r>
              <a:rPr lang="en-US" dirty="0" smtClean="0"/>
              <a:t>French want to link Canada and Great Lakes with Louisiana colony; keep British bottled up on east coast ; English will never be able to expand westward if the French dominate the area </a:t>
            </a:r>
            <a:endParaRPr lang="en-US" dirty="0"/>
          </a:p>
        </p:txBody>
      </p:sp>
    </p:spTree>
    <p:extLst>
      <p:ext uri="{BB962C8B-B14F-4D97-AF65-F5344CB8AC3E}">
        <p14:creationId xmlns:p14="http://schemas.microsoft.com/office/powerpoint/2010/main" val="1899803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Western Pennsylvania 1754</a:t>
            </a:r>
            <a:br>
              <a:rPr lang="en-US" dirty="0" smtClean="0"/>
            </a:br>
            <a:r>
              <a:rPr lang="en-US" dirty="0" smtClean="0"/>
              <a:t>Battle at </a:t>
            </a:r>
            <a:r>
              <a:rPr lang="en-US" dirty="0" err="1" smtClean="0"/>
              <a:t>Jumonville</a:t>
            </a:r>
            <a:r>
              <a:rPr lang="en-US" dirty="0" smtClean="0"/>
              <a:t> Glen  </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22 </a:t>
            </a:r>
            <a:r>
              <a:rPr lang="en-US" dirty="0" err="1" smtClean="0"/>
              <a:t>yr</a:t>
            </a:r>
            <a:r>
              <a:rPr lang="en-US" dirty="0" smtClean="0"/>
              <a:t> old General George Washington sent to order French out of Ohio country. </a:t>
            </a:r>
          </a:p>
          <a:p>
            <a:r>
              <a:rPr lang="en-US" dirty="0" smtClean="0"/>
              <a:t>Ordered to drive the French from a contested part of the frontier with force </a:t>
            </a:r>
          </a:p>
          <a:p>
            <a:r>
              <a:rPr lang="en-US" dirty="0" smtClean="0"/>
              <a:t>Stumbles across French soldiers on a diplomatic mission; becomes overeager and attacks</a:t>
            </a:r>
          </a:p>
          <a:p>
            <a:r>
              <a:rPr lang="en-US" dirty="0" smtClean="0"/>
              <a:t>Washington has Indian allies, French surrender </a:t>
            </a:r>
          </a:p>
          <a:p>
            <a:r>
              <a:rPr lang="en-US" dirty="0" err="1" smtClean="0"/>
              <a:t>Jumonville</a:t>
            </a:r>
            <a:r>
              <a:rPr lang="en-US" dirty="0"/>
              <a:t> </a:t>
            </a:r>
            <a:r>
              <a:rPr lang="en-US" dirty="0" smtClean="0"/>
              <a:t>scalped by Half King and many other Frenchmen scalped as well </a:t>
            </a:r>
          </a:p>
          <a:p>
            <a:r>
              <a:rPr lang="en-US" dirty="0" smtClean="0"/>
              <a:t>Washington cannot foresee the consequences </a:t>
            </a:r>
          </a:p>
          <a:p>
            <a:r>
              <a:rPr lang="en-US" dirty="0" smtClean="0"/>
              <a:t>Triggers North American war that spread around the world </a:t>
            </a:r>
          </a:p>
          <a:p>
            <a:r>
              <a:rPr lang="en-US" dirty="0" smtClean="0"/>
              <a:t>French and Indian War/Seven Years War </a:t>
            </a:r>
            <a:endParaRPr lang="en-US" dirty="0"/>
          </a:p>
        </p:txBody>
      </p:sp>
    </p:spTree>
    <p:extLst>
      <p:ext uri="{BB962C8B-B14F-4D97-AF65-F5344CB8AC3E}">
        <p14:creationId xmlns:p14="http://schemas.microsoft.com/office/powerpoint/2010/main" val="3552015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Spring 1754</a:t>
            </a:r>
            <a:br>
              <a:rPr lang="en-US" dirty="0" smtClean="0"/>
            </a:br>
            <a:r>
              <a:rPr lang="en-US" dirty="0" smtClean="0"/>
              <a:t>Trading Post </a:t>
            </a:r>
            <a:endParaRPr lang="en-US" dirty="0"/>
          </a:p>
        </p:txBody>
      </p:sp>
      <p:sp>
        <p:nvSpPr>
          <p:cNvPr id="3" name="Content Placeholder 2"/>
          <p:cNvSpPr>
            <a:spLocks noGrp="1"/>
          </p:cNvSpPr>
          <p:nvPr>
            <p:ph idx="1"/>
          </p:nvPr>
        </p:nvSpPr>
        <p:spPr/>
        <p:txBody>
          <a:bodyPr>
            <a:normAutofit fontScale="47500" lnSpcReduction="20000"/>
          </a:bodyPr>
          <a:lstStyle/>
          <a:p>
            <a:r>
              <a:rPr lang="en-US" dirty="0" smtClean="0"/>
              <a:t>After meeting with the Half King, Virginians begin building a trading post at the forks of the Ohio. </a:t>
            </a:r>
          </a:p>
          <a:p>
            <a:r>
              <a:rPr lang="en-US" dirty="0" smtClean="0"/>
              <a:t>French troops force the Virginians to surrender the forks and abandon the building. </a:t>
            </a:r>
          </a:p>
          <a:p>
            <a:r>
              <a:rPr lang="en-US" dirty="0" smtClean="0"/>
              <a:t>Half King furious…French have humiliated him and he vows revenge </a:t>
            </a:r>
          </a:p>
          <a:p>
            <a:r>
              <a:rPr lang="en-US" dirty="0" smtClean="0"/>
              <a:t>Washington sent back to the forks to help, but runs into the Half King who tells him the French took it over.  They ally.  Half King wants to start trouble between English and French.</a:t>
            </a:r>
          </a:p>
          <a:p>
            <a:r>
              <a:rPr lang="en-US" dirty="0" smtClean="0"/>
              <a:t>Scalps </a:t>
            </a:r>
            <a:r>
              <a:rPr lang="en-US" dirty="0" err="1" smtClean="0"/>
              <a:t>Jumonville</a:t>
            </a:r>
            <a:r>
              <a:rPr lang="en-US" dirty="0" smtClean="0"/>
              <a:t> because of humiliation at forks; knows blame will fall on Washington. </a:t>
            </a:r>
          </a:p>
          <a:p>
            <a:r>
              <a:rPr lang="en-US" dirty="0" smtClean="0"/>
              <a:t>Washington withdraws to large meadow; </a:t>
            </a:r>
            <a:r>
              <a:rPr lang="en-US" dirty="0" err="1" smtClean="0"/>
              <a:t>Jumonville’s</a:t>
            </a:r>
            <a:r>
              <a:rPr lang="en-US" dirty="0" smtClean="0"/>
              <a:t> brother comes in pursuit. </a:t>
            </a:r>
          </a:p>
          <a:p>
            <a:r>
              <a:rPr lang="en-US" dirty="0" smtClean="0"/>
              <a:t>Build a crude stockade named Fort Necessity </a:t>
            </a:r>
          </a:p>
          <a:p>
            <a:r>
              <a:rPr lang="en-US" dirty="0" smtClean="0"/>
              <a:t>Half King refuses to help defend the fort </a:t>
            </a:r>
          </a:p>
          <a:p>
            <a:r>
              <a:rPr lang="en-US" dirty="0" smtClean="0"/>
              <a:t>French arrive accompanied by Shawnee, Mingo, and </a:t>
            </a:r>
            <a:r>
              <a:rPr lang="en-US" dirty="0" smtClean="0">
                <a:solidFill>
                  <a:srgbClr val="FF0000"/>
                </a:solidFill>
              </a:rPr>
              <a:t>Delaware </a:t>
            </a:r>
            <a:r>
              <a:rPr lang="en-US" dirty="0" smtClean="0"/>
              <a:t>warriors </a:t>
            </a:r>
          </a:p>
          <a:p>
            <a:r>
              <a:rPr lang="en-US" dirty="0" smtClean="0"/>
              <a:t>Encounter French July 3</a:t>
            </a:r>
            <a:r>
              <a:rPr lang="en-US" baseline="30000" dirty="0" smtClean="0"/>
              <a:t>rd</a:t>
            </a:r>
            <a:r>
              <a:rPr lang="en-US" dirty="0" smtClean="0"/>
              <a:t>.  Washington wants to fight face to face on field.  French and Indians fire from the woods. </a:t>
            </a:r>
          </a:p>
          <a:p>
            <a:r>
              <a:rPr lang="en-US" dirty="0" smtClean="0"/>
              <a:t>Fighting went on until pouring rain; trenches filled with water and ruined ammunition except for a few bayonets. </a:t>
            </a:r>
          </a:p>
          <a:p>
            <a:endParaRPr lang="en-US" dirty="0" smtClean="0"/>
          </a:p>
          <a:p>
            <a:r>
              <a:rPr lang="en-US" dirty="0" smtClean="0"/>
              <a:t>July 4, 1754:  French offer terms for surrender, Washington signs.  Unable to read French, so asks a Dutch officer to translate.   Unknowingly signed a confession to the murder of </a:t>
            </a:r>
            <a:r>
              <a:rPr lang="en-US" dirty="0" err="1" smtClean="0"/>
              <a:t>Jumonville</a:t>
            </a:r>
            <a:r>
              <a:rPr lang="en-US" dirty="0" smtClean="0"/>
              <a:t>. </a:t>
            </a:r>
          </a:p>
          <a:p>
            <a:r>
              <a:rPr lang="en-US" dirty="0" smtClean="0"/>
              <a:t>Half King loses credibility and is dead within a few months </a:t>
            </a:r>
          </a:p>
          <a:p>
            <a:pPr marL="0" indent="0">
              <a:buNone/>
            </a:pPr>
            <a:endParaRPr lang="en-US" dirty="0"/>
          </a:p>
        </p:txBody>
      </p:sp>
    </p:spTree>
    <p:extLst>
      <p:ext uri="{BB962C8B-B14F-4D97-AF65-F5344CB8AC3E}">
        <p14:creationId xmlns:p14="http://schemas.microsoft.com/office/powerpoint/2010/main" val="1706137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Fall 1754 </a:t>
            </a:r>
            <a:endParaRPr lang="en-US" dirty="0"/>
          </a:p>
        </p:txBody>
      </p:sp>
      <p:sp>
        <p:nvSpPr>
          <p:cNvPr id="3" name="Content Placeholder 2"/>
          <p:cNvSpPr>
            <a:spLocks noGrp="1"/>
          </p:cNvSpPr>
          <p:nvPr>
            <p:ph idx="1"/>
          </p:nvPr>
        </p:nvSpPr>
        <p:spPr/>
        <p:txBody>
          <a:bodyPr>
            <a:normAutofit lnSpcReduction="10000"/>
          </a:bodyPr>
          <a:lstStyle/>
          <a:p>
            <a:r>
              <a:rPr lang="en-US" dirty="0" smtClean="0"/>
              <a:t>Iroquois League ponders strategy </a:t>
            </a:r>
          </a:p>
          <a:p>
            <a:r>
              <a:rPr lang="en-US" dirty="0" smtClean="0"/>
              <a:t>If they take sides, will fight against other Indians </a:t>
            </a:r>
          </a:p>
          <a:p>
            <a:r>
              <a:rPr lang="en-US" dirty="0" smtClean="0"/>
              <a:t>Neutral – chance France/Britain taking possession of Ohio country and Iroquois end up with nothing </a:t>
            </a:r>
          </a:p>
          <a:p>
            <a:r>
              <a:rPr lang="en-US" dirty="0" smtClean="0"/>
              <a:t>Indians have played Europeans against each other for 100 years; now imperial ambitions force them to choose </a:t>
            </a:r>
            <a:endParaRPr lang="en-US" dirty="0"/>
          </a:p>
        </p:txBody>
      </p:sp>
    </p:spTree>
    <p:extLst>
      <p:ext uri="{BB962C8B-B14F-4D97-AF65-F5344CB8AC3E}">
        <p14:creationId xmlns:p14="http://schemas.microsoft.com/office/powerpoint/2010/main" val="2307129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Winter 1755</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French King Louis XV prepares to defend interests </a:t>
            </a:r>
          </a:p>
          <a:p>
            <a:r>
              <a:rPr lang="en-US" dirty="0" smtClean="0"/>
              <a:t>1,800 troops sent to Canada </a:t>
            </a:r>
          </a:p>
          <a:p>
            <a:r>
              <a:rPr lang="en-US" dirty="0" smtClean="0"/>
              <a:t>King George II sends 1,000 redcoats to Virginia in early spring </a:t>
            </a:r>
          </a:p>
          <a:p>
            <a:r>
              <a:rPr lang="en-US" dirty="0" smtClean="0"/>
              <a:t>British 3 pronged plan to drive French back to Canada:</a:t>
            </a:r>
          </a:p>
          <a:p>
            <a:pPr lvl="2"/>
            <a:r>
              <a:rPr lang="en-US" dirty="0" smtClean="0"/>
              <a:t>Strike French in Ohio country (re-take Fort Duquesne) </a:t>
            </a:r>
          </a:p>
          <a:p>
            <a:pPr lvl="2"/>
            <a:r>
              <a:rPr lang="en-US" dirty="0" smtClean="0"/>
              <a:t>Strike in Northern New York </a:t>
            </a:r>
          </a:p>
          <a:p>
            <a:pPr lvl="2"/>
            <a:r>
              <a:rPr lang="en-US" dirty="0" smtClean="0"/>
              <a:t>Strike in Nova Scotia </a:t>
            </a:r>
            <a:endParaRPr lang="en-US" dirty="0"/>
          </a:p>
        </p:txBody>
      </p:sp>
    </p:spTree>
    <p:extLst>
      <p:ext uri="{BB962C8B-B14F-4D97-AF65-F5344CB8AC3E}">
        <p14:creationId xmlns:p14="http://schemas.microsoft.com/office/powerpoint/2010/main" val="1544070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Spring, 1755</a:t>
            </a:r>
            <a:br>
              <a:rPr lang="en-US" dirty="0" smtClean="0"/>
            </a:br>
            <a:r>
              <a:rPr lang="en-US" dirty="0" smtClean="0"/>
              <a:t>General Braddock </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Career general sent from England; highest ranking British officer on continent </a:t>
            </a:r>
          </a:p>
          <a:p>
            <a:r>
              <a:rPr lang="en-US" dirty="0" smtClean="0"/>
              <a:t>Wants to capture Fort Duquesne at forks and move on to Niagara region </a:t>
            </a:r>
          </a:p>
          <a:p>
            <a:r>
              <a:rPr lang="en-US" dirty="0" smtClean="0"/>
              <a:t>Meets with colonial governors to ask for money to help pay.  Governors reply that their assemblies should be asked, not ordered.  </a:t>
            </a:r>
          </a:p>
          <a:p>
            <a:r>
              <a:rPr lang="en-US" dirty="0" smtClean="0"/>
              <a:t>Begins march against Fort Duquesne in Fort Cumberland, Maryland </a:t>
            </a:r>
          </a:p>
          <a:p>
            <a:r>
              <a:rPr lang="en-US" dirty="0" smtClean="0"/>
              <a:t>Women serve as laundresses, cooks, and nurses</a:t>
            </a:r>
          </a:p>
          <a:p>
            <a:r>
              <a:rPr lang="en-US" dirty="0" smtClean="0"/>
              <a:t>Braddock names George Washington chief aide</a:t>
            </a:r>
          </a:p>
          <a:p>
            <a:r>
              <a:rPr lang="en-US" dirty="0" smtClean="0"/>
              <a:t>1/3 of army provincials; not used to drilling/severe punishments for minor infractions</a:t>
            </a:r>
          </a:p>
          <a:p>
            <a:r>
              <a:rPr lang="en-US" dirty="0" smtClean="0"/>
              <a:t>Natives in camp area try to get Braddock to invite them to help; Braddock shows no interest and all but seven warriors leave </a:t>
            </a:r>
          </a:p>
          <a:p>
            <a:r>
              <a:rPr lang="en-US" dirty="0" smtClean="0"/>
              <a:t>Four mile long army and camp followers leave for Ft. Duquesne </a:t>
            </a:r>
          </a:p>
          <a:p>
            <a:r>
              <a:rPr lang="en-US" dirty="0" smtClean="0"/>
              <a:t>300 axe men clear the way </a:t>
            </a:r>
          </a:p>
          <a:p>
            <a:r>
              <a:rPr lang="en-US" dirty="0" smtClean="0"/>
              <a:t>Lug cannon /army through dense forest, steep mountains, and river crossings.  </a:t>
            </a:r>
          </a:p>
          <a:p>
            <a:r>
              <a:rPr lang="en-US" dirty="0" smtClean="0"/>
              <a:t>22 miles per week </a:t>
            </a:r>
          </a:p>
          <a:p>
            <a:r>
              <a:rPr lang="en-US" dirty="0" smtClean="0"/>
              <a:t>Braddock splits and takes 1,400 men ahead </a:t>
            </a:r>
          </a:p>
          <a:p>
            <a:endParaRPr lang="en-US" dirty="0" smtClean="0"/>
          </a:p>
          <a:p>
            <a:pPr marL="0" indent="0">
              <a:buNone/>
            </a:pPr>
            <a:endParaRPr lang="en-US" dirty="0"/>
          </a:p>
        </p:txBody>
      </p:sp>
    </p:spTree>
    <p:extLst>
      <p:ext uri="{BB962C8B-B14F-4D97-AF65-F5344CB8AC3E}">
        <p14:creationId xmlns:p14="http://schemas.microsoft.com/office/powerpoint/2010/main" val="2728080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fontScale="90000"/>
          </a:bodyPr>
          <a:lstStyle/>
          <a:p>
            <a:r>
              <a:rPr lang="en-US" dirty="0" smtClean="0"/>
              <a:t>July, 1755</a:t>
            </a:r>
            <a:br>
              <a:rPr lang="en-US" dirty="0" smtClean="0"/>
            </a:br>
            <a:r>
              <a:rPr lang="en-US" dirty="0" smtClean="0"/>
              <a:t>Monongahela River Crossing/Ft. Duquesne Attack </a:t>
            </a:r>
            <a:endParaRPr lang="en-US" dirty="0"/>
          </a:p>
        </p:txBody>
      </p:sp>
      <p:sp>
        <p:nvSpPr>
          <p:cNvPr id="3" name="Content Placeholder 2"/>
          <p:cNvSpPr>
            <a:spLocks noGrp="1"/>
          </p:cNvSpPr>
          <p:nvPr>
            <p:ph idx="1"/>
          </p:nvPr>
        </p:nvSpPr>
        <p:spPr>
          <a:xfrm>
            <a:off x="457200" y="1905000"/>
            <a:ext cx="8229600" cy="4724400"/>
          </a:xfrm>
        </p:spPr>
        <p:txBody>
          <a:bodyPr>
            <a:normAutofit fontScale="92500" lnSpcReduction="20000"/>
          </a:bodyPr>
          <a:lstStyle/>
          <a:p>
            <a:endParaRPr lang="en-US" dirty="0" smtClean="0"/>
          </a:p>
          <a:p>
            <a:endParaRPr lang="en-US" dirty="0"/>
          </a:p>
          <a:p>
            <a:r>
              <a:rPr lang="en-US" dirty="0" smtClean="0"/>
              <a:t>Indian scouts working with French watch Braddock’s approach </a:t>
            </a:r>
          </a:p>
          <a:p>
            <a:r>
              <a:rPr lang="en-US" dirty="0" smtClean="0"/>
              <a:t>French/Indians ambush English as they cross the Monongahela </a:t>
            </a:r>
          </a:p>
          <a:p>
            <a:r>
              <a:rPr lang="en-US" dirty="0" smtClean="0"/>
              <a:t>French fight the Indian way, from the woods</a:t>
            </a:r>
          </a:p>
          <a:p>
            <a:r>
              <a:rPr lang="en-US" dirty="0" smtClean="0"/>
              <a:t>Indians/French don’t fight in open field as British are used to; British can’t keep men in formation </a:t>
            </a:r>
          </a:p>
          <a:p>
            <a:r>
              <a:rPr lang="en-US" dirty="0" smtClean="0"/>
              <a:t>British retreat and collide with troops behind them </a:t>
            </a:r>
          </a:p>
          <a:p>
            <a:r>
              <a:rPr lang="en-US" dirty="0" smtClean="0"/>
              <a:t>Artillery useless in dense woods</a:t>
            </a:r>
          </a:p>
          <a:p>
            <a:r>
              <a:rPr lang="en-US" dirty="0" smtClean="0"/>
              <a:t>Braddock killed </a:t>
            </a:r>
          </a:p>
          <a:p>
            <a:r>
              <a:rPr lang="en-US" dirty="0" smtClean="0"/>
              <a:t>Women kidnapped and ransomed by French </a:t>
            </a:r>
          </a:p>
          <a:p>
            <a:r>
              <a:rPr lang="en-US" dirty="0" smtClean="0"/>
              <a:t>21 dead French/Indians vs. 1,000 dead English </a:t>
            </a:r>
          </a:p>
          <a:p>
            <a:endParaRPr lang="en-US" dirty="0" smtClean="0"/>
          </a:p>
          <a:p>
            <a:endParaRPr lang="en-US" dirty="0"/>
          </a:p>
        </p:txBody>
      </p:sp>
    </p:spTree>
    <p:extLst>
      <p:ext uri="{BB962C8B-B14F-4D97-AF65-F5344CB8AC3E}">
        <p14:creationId xmlns:p14="http://schemas.microsoft.com/office/powerpoint/2010/main" val="3062092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PART II </a:t>
            </a:r>
            <a:br>
              <a:rPr lang="en-US" dirty="0" smtClean="0"/>
            </a:br>
            <a:r>
              <a:rPr lang="en-US" dirty="0" smtClean="0"/>
              <a:t>EVENTS SET IN MOTION 		</a:t>
            </a:r>
            <a:endParaRPr lang="en-US" dirty="0"/>
          </a:p>
        </p:txBody>
      </p:sp>
      <p:sp>
        <p:nvSpPr>
          <p:cNvPr id="3" name="Content Placeholder 2"/>
          <p:cNvSpPr>
            <a:spLocks noGrp="1"/>
          </p:cNvSpPr>
          <p:nvPr>
            <p:ph idx="1"/>
          </p:nvPr>
        </p:nvSpPr>
        <p:spPr/>
        <p:txBody>
          <a:bodyPr/>
          <a:lstStyle/>
          <a:p>
            <a:r>
              <a:rPr lang="en-US" dirty="0" smtClean="0"/>
              <a:t>War spread from woods of Pennsylvania to the Caribbean, Africa, Europe, and India </a:t>
            </a:r>
          </a:p>
          <a:p>
            <a:r>
              <a:rPr lang="en-US" dirty="0" smtClean="0"/>
              <a:t>Called the Seven Years’ War in Europe </a:t>
            </a:r>
          </a:p>
          <a:p>
            <a:r>
              <a:rPr lang="en-US" dirty="0" smtClean="0"/>
              <a:t>War’s outcome decided which of world’s two great empires would dominate North America </a:t>
            </a:r>
          </a:p>
          <a:p>
            <a:r>
              <a:rPr lang="en-US" dirty="0" smtClean="0"/>
              <a:t>Indians caught in the middle </a:t>
            </a:r>
            <a:endParaRPr lang="en-US" dirty="0"/>
          </a:p>
        </p:txBody>
      </p:sp>
    </p:spTree>
    <p:extLst>
      <p:ext uri="{BB962C8B-B14F-4D97-AF65-F5344CB8AC3E}">
        <p14:creationId xmlns:p14="http://schemas.microsoft.com/office/powerpoint/2010/main" val="656446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Britain’s New General </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William Johnson; influential Irish merchant with no military qualifications </a:t>
            </a:r>
          </a:p>
          <a:p>
            <a:r>
              <a:rPr lang="en-US" dirty="0" smtClean="0"/>
              <a:t>Strong grasp of native culture/politics </a:t>
            </a:r>
          </a:p>
          <a:p>
            <a:r>
              <a:rPr lang="en-US" dirty="0" smtClean="0"/>
              <a:t>Close friendship with Mohawk chief (Chief </a:t>
            </a:r>
            <a:r>
              <a:rPr lang="en-US" dirty="0" err="1" smtClean="0"/>
              <a:t>Hendrick</a:t>
            </a:r>
            <a:r>
              <a:rPr lang="en-US" dirty="0" smtClean="0"/>
              <a:t>); lived among Indians; married Indian woman; has several children of mixed race </a:t>
            </a:r>
          </a:p>
          <a:p>
            <a:r>
              <a:rPr lang="en-US" dirty="0" smtClean="0"/>
              <a:t>Johnson’s job is to take control of Lake Champlain; needs considerable manpower </a:t>
            </a:r>
          </a:p>
          <a:p>
            <a:r>
              <a:rPr lang="en-US" dirty="0" smtClean="0"/>
              <a:t>Invites members of Iroquois Six Nations to his home </a:t>
            </a:r>
          </a:p>
          <a:p>
            <a:r>
              <a:rPr lang="en-US" dirty="0" smtClean="0"/>
              <a:t>Trader; appreciates the custom of Indian gift giving</a:t>
            </a:r>
          </a:p>
          <a:p>
            <a:r>
              <a:rPr lang="en-US" dirty="0" smtClean="0"/>
              <a:t>1,100 Indians show up to hear British offer; previous policy of neutrality </a:t>
            </a:r>
          </a:p>
          <a:p>
            <a:r>
              <a:rPr lang="en-US" dirty="0" smtClean="0"/>
              <a:t>Interpreter tries to convince Indians to side with English; offers English protection against French </a:t>
            </a:r>
          </a:p>
          <a:p>
            <a:r>
              <a:rPr lang="en-US" dirty="0" smtClean="0"/>
              <a:t>References long standing ties between English crown and Iroquois </a:t>
            </a:r>
          </a:p>
          <a:p>
            <a:r>
              <a:rPr lang="en-US" dirty="0" smtClean="0"/>
              <a:t>Most refuse to break their neutrality; only </a:t>
            </a:r>
            <a:r>
              <a:rPr lang="en-US" dirty="0" err="1" smtClean="0"/>
              <a:t>Hendrick</a:t>
            </a:r>
            <a:r>
              <a:rPr lang="en-US" dirty="0" smtClean="0"/>
              <a:t> and 200 Mohawk warriors agree to fight with Johnson</a:t>
            </a:r>
          </a:p>
          <a:p>
            <a:r>
              <a:rPr lang="en-US" dirty="0" smtClean="0"/>
              <a:t>Lead forces to Lake </a:t>
            </a:r>
            <a:r>
              <a:rPr lang="en-US" dirty="0" err="1" smtClean="0"/>
              <a:t>Sacrement</a:t>
            </a:r>
            <a:r>
              <a:rPr lang="en-US" dirty="0" smtClean="0"/>
              <a:t> – renamed Lake George after the king of England </a:t>
            </a:r>
          </a:p>
        </p:txBody>
      </p:sp>
    </p:spTree>
    <p:extLst>
      <p:ext uri="{BB962C8B-B14F-4D97-AF65-F5344CB8AC3E}">
        <p14:creationId xmlns:p14="http://schemas.microsoft.com/office/powerpoint/2010/main" val="4002947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763000" cy="1524000"/>
          </a:xfrm>
        </p:spPr>
        <p:txBody>
          <a:bodyPr>
            <a:normAutofit/>
          </a:bodyPr>
          <a:lstStyle/>
          <a:p>
            <a:r>
              <a:rPr lang="en-US" dirty="0" smtClean="0"/>
              <a:t>Bloody Morning Scout/Battle of Lake George /September 1755 </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Johnson tries to cross into Lake Champlain to attack fort between New York and Canada </a:t>
            </a:r>
          </a:p>
          <a:p>
            <a:r>
              <a:rPr lang="en-US" dirty="0" smtClean="0"/>
              <a:t>Johnson’s force = 3,000 men recruited from colonies, </a:t>
            </a:r>
            <a:r>
              <a:rPr lang="en-US" dirty="0" err="1" smtClean="0"/>
              <a:t>Hendrick</a:t>
            </a:r>
            <a:r>
              <a:rPr lang="en-US" dirty="0" smtClean="0"/>
              <a:t>, and 200 Mohawk warriors</a:t>
            </a:r>
          </a:p>
          <a:p>
            <a:r>
              <a:rPr lang="en-US" dirty="0" smtClean="0"/>
              <a:t>Sends </a:t>
            </a:r>
            <a:r>
              <a:rPr lang="en-US" dirty="0" err="1" smtClean="0"/>
              <a:t>Hendrick</a:t>
            </a:r>
            <a:r>
              <a:rPr lang="en-US" dirty="0" smtClean="0"/>
              <a:t> ahead to scout while Johnson builds an encampment </a:t>
            </a:r>
          </a:p>
          <a:p>
            <a:r>
              <a:rPr lang="en-US" dirty="0" smtClean="0"/>
              <a:t>Canadian Mohawk allied with French encounter them; Indians appeal to each other not to fight a white man’s war </a:t>
            </a:r>
          </a:p>
          <a:p>
            <a:r>
              <a:rPr lang="en-US" dirty="0" err="1" smtClean="0"/>
              <a:t>Hendrick</a:t>
            </a:r>
            <a:r>
              <a:rPr lang="en-US" dirty="0" smtClean="0"/>
              <a:t>, 30 warriors, 150 colonials die in battle within minutes </a:t>
            </a:r>
          </a:p>
          <a:p>
            <a:r>
              <a:rPr lang="en-US" dirty="0" smtClean="0"/>
              <a:t>Remaining troops run 4 miles back to encampment </a:t>
            </a:r>
          </a:p>
          <a:p>
            <a:r>
              <a:rPr lang="en-US" dirty="0" smtClean="0"/>
              <a:t>French charge entrance to Johnson’s camp </a:t>
            </a:r>
          </a:p>
          <a:p>
            <a:r>
              <a:rPr lang="en-US" dirty="0" smtClean="0"/>
              <a:t>Johnson’s men ready; fight Battle of Lake George; no winner </a:t>
            </a:r>
          </a:p>
          <a:p>
            <a:r>
              <a:rPr lang="en-US" dirty="0" smtClean="0"/>
              <a:t>Costly to both sides </a:t>
            </a:r>
          </a:p>
          <a:p>
            <a:r>
              <a:rPr lang="en-US" dirty="0" smtClean="0"/>
              <a:t>French retreat; Johnson took musket shot to backside </a:t>
            </a:r>
          </a:p>
          <a:p>
            <a:r>
              <a:rPr lang="en-US" dirty="0" smtClean="0"/>
              <a:t>Mohawk return home to mourn dead </a:t>
            </a:r>
          </a:p>
          <a:p>
            <a:r>
              <a:rPr lang="en-US" dirty="0" smtClean="0"/>
              <a:t>English never reach Lake Champlain; Johnson built Fort William Henry to secure position at the base of Lake George; will be dividing line for two empires for four years </a:t>
            </a:r>
          </a:p>
          <a:p>
            <a:endParaRPr lang="en-US" dirty="0" smtClean="0"/>
          </a:p>
          <a:p>
            <a:endParaRPr lang="en-US" dirty="0"/>
          </a:p>
        </p:txBody>
      </p:sp>
    </p:spTree>
    <p:extLst>
      <p:ext uri="{BB962C8B-B14F-4D97-AF65-F5344CB8AC3E}">
        <p14:creationId xmlns:p14="http://schemas.microsoft.com/office/powerpoint/2010/main" val="1248526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Back to the Western PA Frontier </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1750’s dangerous time to be in PA back country for both English and natives; war made them enemies </a:t>
            </a:r>
          </a:p>
          <a:p>
            <a:r>
              <a:rPr lang="en-US" dirty="0" smtClean="0"/>
              <a:t>Attacked homesteads and took captives; growing need because of natives lost in battle </a:t>
            </a:r>
          </a:p>
          <a:p>
            <a:r>
              <a:rPr lang="en-US" dirty="0" smtClean="0"/>
              <a:t>Regiment of colonials commanded by George Washington (age 23) have the task of protecting the frontier </a:t>
            </a:r>
          </a:p>
          <a:p>
            <a:r>
              <a:rPr lang="en-US" dirty="0" smtClean="0"/>
              <a:t>Washington wants to train them to perform like British regulars; wants to be rewarded with a royal commission </a:t>
            </a:r>
          </a:p>
          <a:p>
            <a:r>
              <a:rPr lang="en-US" dirty="0" smtClean="0"/>
              <a:t>New England officers did not approve of strict military discipline of English officers.  Took enlistment contracts seriously and refused to serve under any officers but their own.  If terms violated, colonial army would be dissolved altogether. </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1624972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July 1756 </a:t>
            </a:r>
            <a:br>
              <a:rPr lang="en-US" dirty="0" smtClean="0"/>
            </a:br>
            <a:r>
              <a:rPr lang="en-US" dirty="0" smtClean="0"/>
              <a:t>Lt. Gen. John Campbell/Earl of Loudoun takes Braddock’s place </a:t>
            </a:r>
            <a:endParaRPr lang="en-US" dirty="0"/>
          </a:p>
        </p:txBody>
      </p:sp>
      <p:sp>
        <p:nvSpPr>
          <p:cNvPr id="3" name="Content Placeholder 2"/>
          <p:cNvSpPr>
            <a:spLocks noGrp="1"/>
          </p:cNvSpPr>
          <p:nvPr>
            <p:ph idx="1"/>
          </p:nvPr>
        </p:nvSpPr>
        <p:spPr>
          <a:xfrm>
            <a:off x="152400" y="1905000"/>
            <a:ext cx="8839200" cy="4648200"/>
          </a:xfrm>
        </p:spPr>
        <p:txBody>
          <a:bodyPr/>
          <a:lstStyle/>
          <a:p>
            <a:r>
              <a:rPr lang="en-US" dirty="0" smtClean="0"/>
              <a:t>Colonial armies in New England only agree to act in conjunction with English army, not under their command </a:t>
            </a:r>
          </a:p>
          <a:p>
            <a:r>
              <a:rPr lang="en-US" dirty="0" smtClean="0"/>
              <a:t>Loudoun already senses rebellion that will become the Revolution </a:t>
            </a:r>
          </a:p>
        </p:txBody>
      </p:sp>
    </p:spTree>
    <p:extLst>
      <p:ext uri="{BB962C8B-B14F-4D97-AF65-F5344CB8AC3E}">
        <p14:creationId xmlns:p14="http://schemas.microsoft.com/office/powerpoint/2010/main" val="2501982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French General </a:t>
            </a:r>
            <a:endParaRPr lang="en-US" dirty="0"/>
          </a:p>
        </p:txBody>
      </p:sp>
      <p:sp>
        <p:nvSpPr>
          <p:cNvPr id="3" name="Content Placeholder 2"/>
          <p:cNvSpPr>
            <a:spLocks noGrp="1"/>
          </p:cNvSpPr>
          <p:nvPr>
            <p:ph idx="1"/>
          </p:nvPr>
        </p:nvSpPr>
        <p:spPr/>
        <p:txBody>
          <a:bodyPr/>
          <a:lstStyle/>
          <a:p>
            <a:r>
              <a:rPr lang="en-US" dirty="0" smtClean="0"/>
              <a:t>Louis Josef, Marquis de Montcalm </a:t>
            </a:r>
          </a:p>
          <a:p>
            <a:r>
              <a:rPr lang="en-US" dirty="0" smtClean="0"/>
              <a:t>Disdains natives; feels they are barbarians </a:t>
            </a:r>
          </a:p>
          <a:p>
            <a:r>
              <a:rPr lang="en-US" dirty="0" smtClean="0"/>
              <a:t>NY Indians maintained neutrality, Canadian Indians willing to go to war with French. </a:t>
            </a:r>
          </a:p>
          <a:p>
            <a:r>
              <a:rPr lang="en-US" dirty="0" smtClean="0"/>
              <a:t>Montcalm believes they make war “with astounding cruelty; sparing neither women nor children.” </a:t>
            </a:r>
            <a:endParaRPr lang="en-US" dirty="0"/>
          </a:p>
        </p:txBody>
      </p:sp>
    </p:spTree>
    <p:extLst>
      <p:ext uri="{BB962C8B-B14F-4D97-AF65-F5344CB8AC3E}">
        <p14:creationId xmlns:p14="http://schemas.microsoft.com/office/powerpoint/2010/main" val="377889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Nova Scotia 1755</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British military victory </a:t>
            </a:r>
          </a:p>
          <a:p>
            <a:r>
              <a:rPr lang="en-US" dirty="0" smtClean="0"/>
              <a:t>Formerly a French colony (Acadia) </a:t>
            </a:r>
          </a:p>
          <a:p>
            <a:r>
              <a:rPr lang="en-US" dirty="0" smtClean="0"/>
              <a:t>French are forced to leave the region; leave farms and fishing boats; systematic expulsion of all French speaking settlers until villages are emptied </a:t>
            </a:r>
          </a:p>
          <a:p>
            <a:r>
              <a:rPr lang="en-US" dirty="0" smtClean="0"/>
              <a:t>Families herded to the coast</a:t>
            </a:r>
          </a:p>
          <a:p>
            <a:r>
              <a:rPr lang="en-US" dirty="0" smtClean="0"/>
              <a:t>For next three years, 10,000 people evacuated </a:t>
            </a:r>
          </a:p>
          <a:p>
            <a:r>
              <a:rPr lang="en-US" dirty="0" smtClean="0"/>
              <a:t>Many go to Louisiana where they become known as Cajuns </a:t>
            </a:r>
          </a:p>
          <a:p>
            <a:endParaRPr lang="en-US" dirty="0" smtClean="0"/>
          </a:p>
        </p:txBody>
      </p:sp>
    </p:spTree>
    <p:extLst>
      <p:ext uri="{BB962C8B-B14F-4D97-AF65-F5344CB8AC3E}">
        <p14:creationId xmlns:p14="http://schemas.microsoft.com/office/powerpoint/2010/main" val="3257481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British Disaster at Fort Niagara </a:t>
            </a:r>
            <a:endParaRPr lang="en-US" dirty="0"/>
          </a:p>
        </p:txBody>
      </p:sp>
      <p:sp>
        <p:nvSpPr>
          <p:cNvPr id="3" name="Content Placeholder 2"/>
          <p:cNvSpPr>
            <a:spLocks noGrp="1"/>
          </p:cNvSpPr>
          <p:nvPr>
            <p:ph idx="1"/>
          </p:nvPr>
        </p:nvSpPr>
        <p:spPr>
          <a:xfrm>
            <a:off x="76200" y="1295400"/>
            <a:ext cx="9067800" cy="5486400"/>
          </a:xfrm>
        </p:spPr>
        <p:txBody>
          <a:bodyPr>
            <a:normAutofit fontScale="62500" lnSpcReduction="20000"/>
          </a:bodyPr>
          <a:lstStyle/>
          <a:p>
            <a:r>
              <a:rPr lang="en-US" dirty="0" smtClean="0"/>
              <a:t>Try to drive French out </a:t>
            </a:r>
          </a:p>
          <a:p>
            <a:r>
              <a:rPr lang="en-US" dirty="0" smtClean="0"/>
              <a:t>Head up Hudson from NY </a:t>
            </a:r>
          </a:p>
          <a:p>
            <a:r>
              <a:rPr lang="en-US" dirty="0" smtClean="0"/>
              <a:t>Montcalm travels St. Louis from Montreal </a:t>
            </a:r>
          </a:p>
          <a:p>
            <a:r>
              <a:rPr lang="en-US" dirty="0" smtClean="0"/>
              <a:t>French stop British advance at Fort Oswego </a:t>
            </a:r>
          </a:p>
          <a:p>
            <a:r>
              <a:rPr lang="en-US" dirty="0" smtClean="0"/>
              <a:t>French plus 250 Indians capture the Fort after three days </a:t>
            </a:r>
          </a:p>
          <a:p>
            <a:r>
              <a:rPr lang="en-US" dirty="0" smtClean="0"/>
              <a:t>Indians plunder and take captives </a:t>
            </a:r>
          </a:p>
          <a:p>
            <a:r>
              <a:rPr lang="en-US" dirty="0" smtClean="0"/>
              <a:t>Montcalm sees Indian behavior and is horrified </a:t>
            </a:r>
          </a:p>
          <a:p>
            <a:r>
              <a:rPr lang="en-US" dirty="0" smtClean="0"/>
              <a:t>Pays ransom for British soldiers and promises to restrain Indians next time </a:t>
            </a:r>
          </a:p>
          <a:p>
            <a:r>
              <a:rPr lang="en-US" dirty="0" smtClean="0"/>
              <a:t>Next year, Montcalm + 2,000 warriors attack Lake George + 6,000 French regulars and militia (Fort William Henry) </a:t>
            </a:r>
          </a:p>
          <a:p>
            <a:r>
              <a:rPr lang="en-US" dirty="0" smtClean="0"/>
              <a:t>August 2</a:t>
            </a:r>
            <a:r>
              <a:rPr lang="en-US" baseline="30000" dirty="0" smtClean="0"/>
              <a:t>nd</a:t>
            </a:r>
            <a:r>
              <a:rPr lang="en-US" dirty="0" smtClean="0"/>
              <a:t>, lookouts spot bonfires up the shoreline </a:t>
            </a:r>
          </a:p>
          <a:p>
            <a:r>
              <a:rPr lang="en-US" dirty="0" smtClean="0"/>
              <a:t>See oncoming armada </a:t>
            </a:r>
          </a:p>
          <a:p>
            <a:r>
              <a:rPr lang="en-US" dirty="0" smtClean="0"/>
              <a:t>Advance party already has camped in the woods near fort; British surrounded </a:t>
            </a:r>
          </a:p>
          <a:p>
            <a:r>
              <a:rPr lang="en-US" dirty="0" smtClean="0"/>
              <a:t>Lt. Colonel George Monroe implores that more troops be sent to him </a:t>
            </a:r>
          </a:p>
          <a:p>
            <a:endParaRPr lang="en-US" dirty="0" smtClean="0"/>
          </a:p>
          <a:p>
            <a:r>
              <a:rPr lang="en-US" dirty="0" smtClean="0"/>
              <a:t>Montcalm offers a chance to surrender (military protocol); British decline, think they are getting reinforcements </a:t>
            </a:r>
          </a:p>
          <a:p>
            <a:r>
              <a:rPr lang="en-US" dirty="0" smtClean="0"/>
              <a:t>Offers terms of surrender again; Montcalm produces letter suggesting he get the best surrender terms possible </a:t>
            </a:r>
          </a:p>
          <a:p>
            <a:r>
              <a:rPr lang="en-US" dirty="0" smtClean="0"/>
              <a:t>Monroe surrenders with honor after Fort’s walls breached </a:t>
            </a:r>
          </a:p>
          <a:p>
            <a:r>
              <a:rPr lang="en-US" dirty="0" smtClean="0"/>
              <a:t>British granted safe passage from the fort by terms of surrender; no plunder or prisoners</a:t>
            </a:r>
          </a:p>
          <a:p>
            <a:r>
              <a:rPr lang="en-US" dirty="0" smtClean="0"/>
              <a:t>Montcalm sits down for banquet with losers and doesn’t invite Natives </a:t>
            </a:r>
          </a:p>
          <a:p>
            <a:r>
              <a:rPr lang="en-US" dirty="0" smtClean="0"/>
              <a:t>Natives attack on retreat and take everything from soldiers, kill many troops in the back (New England) </a:t>
            </a:r>
            <a:endParaRPr lang="en-US" dirty="0"/>
          </a:p>
        </p:txBody>
      </p:sp>
    </p:spTree>
    <p:extLst>
      <p:ext uri="{BB962C8B-B14F-4D97-AF65-F5344CB8AC3E}">
        <p14:creationId xmlns:p14="http://schemas.microsoft.com/office/powerpoint/2010/main" val="35717330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Part III – Turning the Tide </a:t>
            </a:r>
            <a:br>
              <a:rPr lang="en-US" dirty="0" smtClean="0"/>
            </a:br>
            <a:r>
              <a:rPr lang="en-US" dirty="0" smtClean="0"/>
              <a:t>Lake George, NY - July 1758 </a:t>
            </a:r>
            <a:endParaRPr lang="en-US" dirty="0"/>
          </a:p>
        </p:txBody>
      </p:sp>
      <p:sp>
        <p:nvSpPr>
          <p:cNvPr id="3" name="Content Placeholder 2"/>
          <p:cNvSpPr>
            <a:spLocks noGrp="1"/>
          </p:cNvSpPr>
          <p:nvPr>
            <p:ph idx="1"/>
          </p:nvPr>
        </p:nvSpPr>
        <p:spPr/>
        <p:txBody>
          <a:bodyPr>
            <a:normAutofit lnSpcReduction="10000"/>
          </a:bodyPr>
          <a:lstStyle/>
          <a:p>
            <a:r>
              <a:rPr lang="en-US" dirty="0" smtClean="0"/>
              <a:t>British appoint new general – Major General James Abercrombie </a:t>
            </a:r>
          </a:p>
          <a:p>
            <a:r>
              <a:rPr lang="en-US" dirty="0" smtClean="0"/>
              <a:t>15,000+ men and 18 siege cannon sent to America </a:t>
            </a:r>
          </a:p>
          <a:p>
            <a:r>
              <a:rPr lang="en-US" dirty="0" smtClean="0"/>
              <a:t>Follow water north from NYC to Montreal (heart of French Canada) </a:t>
            </a:r>
          </a:p>
          <a:p>
            <a:r>
              <a:rPr lang="en-US" dirty="0" smtClean="0"/>
              <a:t>Must take French Fort Carillon (English Fort Ticonderoga) which guards passage from Lake George to Lake Champlain </a:t>
            </a:r>
            <a:endParaRPr lang="en-US" dirty="0"/>
          </a:p>
        </p:txBody>
      </p:sp>
    </p:spTree>
    <p:extLst>
      <p:ext uri="{BB962C8B-B14F-4D97-AF65-F5344CB8AC3E}">
        <p14:creationId xmlns:p14="http://schemas.microsoft.com/office/powerpoint/2010/main" val="34494247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1,000 boats cover Lake George from one side to the other; battle looming </a:t>
            </a:r>
          </a:p>
          <a:p>
            <a:r>
              <a:rPr lang="en-US" dirty="0" smtClean="0"/>
              <a:t>By 1758 the war is a global conflict </a:t>
            </a:r>
          </a:p>
          <a:p>
            <a:r>
              <a:rPr lang="en-US" dirty="0" smtClean="0"/>
              <a:t>France, Britain, and allies are battling in Germany over who will control Northern Europe </a:t>
            </a:r>
          </a:p>
          <a:p>
            <a:r>
              <a:rPr lang="en-US" dirty="0" smtClean="0"/>
              <a:t>In West Africa, fighting to control slave trade </a:t>
            </a:r>
          </a:p>
          <a:p>
            <a:r>
              <a:rPr lang="en-US" dirty="0" smtClean="0"/>
              <a:t>In India, battle for a piece of Asia </a:t>
            </a:r>
          </a:p>
          <a:p>
            <a:r>
              <a:rPr lang="en-US" dirty="0" smtClean="0"/>
              <a:t>Becomes known to history as the Seven Years’ War ; a struggle for rule of the greatest empire since Ancient Rome </a:t>
            </a:r>
          </a:p>
          <a:p>
            <a:r>
              <a:rPr lang="en-US" dirty="0" smtClean="0"/>
              <a:t>George II (Protestant) or Louis XV (Catholic) </a:t>
            </a:r>
          </a:p>
          <a:p>
            <a:endParaRPr lang="en-US" dirty="0"/>
          </a:p>
        </p:txBody>
      </p:sp>
    </p:spTree>
    <p:extLst>
      <p:ext uri="{BB962C8B-B14F-4D97-AF65-F5344CB8AC3E}">
        <p14:creationId xmlns:p14="http://schemas.microsoft.com/office/powerpoint/2010/main" val="37716486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Western Frontier </a:t>
            </a:r>
            <a:endParaRPr lang="en-US" dirty="0"/>
          </a:p>
        </p:txBody>
      </p:sp>
      <p:sp>
        <p:nvSpPr>
          <p:cNvPr id="3" name="Content Placeholder 2"/>
          <p:cNvSpPr>
            <a:spLocks noGrp="1"/>
          </p:cNvSpPr>
          <p:nvPr>
            <p:ph idx="1"/>
          </p:nvPr>
        </p:nvSpPr>
        <p:spPr/>
        <p:txBody>
          <a:bodyPr/>
          <a:lstStyle/>
          <a:p>
            <a:r>
              <a:rPr lang="en-US" dirty="0" smtClean="0"/>
              <a:t>Washington commander of Virginia regiment for 2 years with task of defending frontier against Indian raids </a:t>
            </a:r>
          </a:p>
          <a:p>
            <a:r>
              <a:rPr lang="en-US" dirty="0" smtClean="0"/>
              <a:t>Treated as inferiors by British regulars </a:t>
            </a:r>
          </a:p>
          <a:p>
            <a:r>
              <a:rPr lang="en-US" dirty="0" smtClean="0"/>
              <a:t>His only success was at </a:t>
            </a:r>
            <a:r>
              <a:rPr lang="en-US" dirty="0" err="1" smtClean="0"/>
              <a:t>Jumonville</a:t>
            </a:r>
            <a:r>
              <a:rPr lang="en-US" dirty="0" smtClean="0"/>
              <a:t> </a:t>
            </a:r>
          </a:p>
          <a:p>
            <a:endParaRPr lang="en-US" dirty="0"/>
          </a:p>
        </p:txBody>
      </p:sp>
    </p:spTree>
    <p:extLst>
      <p:ext uri="{BB962C8B-B14F-4D97-AF65-F5344CB8AC3E}">
        <p14:creationId xmlns:p14="http://schemas.microsoft.com/office/powerpoint/2010/main" val="16773731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Philadelphia</a:t>
            </a:r>
            <a:br>
              <a:rPr lang="en-US" dirty="0" smtClean="0"/>
            </a:br>
            <a:r>
              <a:rPr lang="en-US" dirty="0" smtClean="0"/>
              <a:t>Winter 1757 </a:t>
            </a:r>
            <a:endParaRPr lang="en-US" dirty="0"/>
          </a:p>
        </p:txBody>
      </p:sp>
      <p:sp>
        <p:nvSpPr>
          <p:cNvPr id="3" name="Content Placeholder 2"/>
          <p:cNvSpPr>
            <a:spLocks noGrp="1"/>
          </p:cNvSpPr>
          <p:nvPr>
            <p:ph idx="1"/>
          </p:nvPr>
        </p:nvSpPr>
        <p:spPr/>
        <p:txBody>
          <a:bodyPr/>
          <a:lstStyle/>
          <a:p>
            <a:r>
              <a:rPr lang="en-US" dirty="0" smtClean="0"/>
              <a:t>Washington visits English General Loudoun to request commission in regular army; never again sought British commission </a:t>
            </a:r>
          </a:p>
          <a:p>
            <a:r>
              <a:rPr lang="en-US" dirty="0" smtClean="0"/>
              <a:t>January 1758 Washington took sick leave and went home to run the estate he inherited, Mount Vernon </a:t>
            </a:r>
          </a:p>
          <a:p>
            <a:endParaRPr lang="en-US" dirty="0"/>
          </a:p>
        </p:txBody>
      </p:sp>
    </p:spTree>
    <p:extLst>
      <p:ext uri="{BB962C8B-B14F-4D97-AF65-F5344CB8AC3E}">
        <p14:creationId xmlns:p14="http://schemas.microsoft.com/office/powerpoint/2010/main" val="40211803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Boston</a:t>
            </a:r>
            <a:br>
              <a:rPr lang="en-US" dirty="0" smtClean="0"/>
            </a:br>
            <a:r>
              <a:rPr lang="en-US" dirty="0" smtClean="0"/>
              <a:t>February, 1758 </a:t>
            </a:r>
            <a:endParaRPr lang="en-US" dirty="0"/>
          </a:p>
        </p:txBody>
      </p:sp>
      <p:sp>
        <p:nvSpPr>
          <p:cNvPr id="3" name="Content Placeholder 2"/>
          <p:cNvSpPr>
            <a:spLocks noGrp="1"/>
          </p:cNvSpPr>
          <p:nvPr>
            <p:ph idx="1"/>
          </p:nvPr>
        </p:nvSpPr>
        <p:spPr/>
        <p:txBody>
          <a:bodyPr>
            <a:normAutofit fontScale="92500"/>
          </a:bodyPr>
          <a:lstStyle/>
          <a:p>
            <a:r>
              <a:rPr lang="en-US" dirty="0" smtClean="0"/>
              <a:t>Colonial legislators are asking for same rights historically accorded to British subjects </a:t>
            </a:r>
          </a:p>
          <a:p>
            <a:r>
              <a:rPr lang="en-US" dirty="0" smtClean="0"/>
              <a:t>They want to be asked to give their consent to being taxed </a:t>
            </a:r>
          </a:p>
          <a:p>
            <a:r>
              <a:rPr lang="en-US" dirty="0" smtClean="0"/>
              <a:t>Loudoun angry the colonials refuse his orders </a:t>
            </a:r>
          </a:p>
          <a:p>
            <a:r>
              <a:rPr lang="en-US" dirty="0" smtClean="0"/>
              <a:t>Money and principles driving a wedge between colonies and British crown </a:t>
            </a:r>
          </a:p>
          <a:p>
            <a:r>
              <a:rPr lang="en-US" dirty="0" smtClean="0"/>
              <a:t>Colonies believed they were being treated as inferiors </a:t>
            </a:r>
          </a:p>
          <a:p>
            <a:endParaRPr lang="en-US" dirty="0"/>
          </a:p>
        </p:txBody>
      </p:sp>
    </p:spTree>
    <p:extLst>
      <p:ext uri="{BB962C8B-B14F-4D97-AF65-F5344CB8AC3E}">
        <p14:creationId xmlns:p14="http://schemas.microsoft.com/office/powerpoint/2010/main" val="10969264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600200"/>
          </a:xfrm>
        </p:spPr>
        <p:txBody>
          <a:bodyPr>
            <a:normAutofit fontScale="90000"/>
          </a:bodyPr>
          <a:lstStyle/>
          <a:p>
            <a:r>
              <a:rPr lang="en-US" dirty="0" smtClean="0"/>
              <a:t>William Pitt Takes Over in England! </a:t>
            </a:r>
            <a:br>
              <a:rPr lang="en-US" dirty="0" smtClean="0"/>
            </a:br>
            <a:r>
              <a:rPr lang="en-US" dirty="0" smtClean="0"/>
              <a:t>Abercrombie’s Attack on Fort Ticonderoga – July, 1758 </a:t>
            </a:r>
            <a:endParaRPr lang="en-US" dirty="0"/>
          </a:p>
        </p:txBody>
      </p:sp>
      <p:sp>
        <p:nvSpPr>
          <p:cNvPr id="3" name="Content Placeholder 2"/>
          <p:cNvSpPr>
            <a:spLocks noGrp="1"/>
          </p:cNvSpPr>
          <p:nvPr>
            <p:ph idx="1"/>
          </p:nvPr>
        </p:nvSpPr>
        <p:spPr>
          <a:xfrm>
            <a:off x="228600" y="1981200"/>
            <a:ext cx="8763000" cy="4678363"/>
          </a:xfrm>
        </p:spPr>
        <p:txBody>
          <a:bodyPr>
            <a:normAutofit fontScale="70000" lnSpcReduction="20000"/>
          </a:bodyPr>
          <a:lstStyle/>
          <a:p>
            <a:r>
              <a:rPr lang="en-US" dirty="0" smtClean="0"/>
              <a:t>Joined King’s government as Prime Minister; grants colonists most of what they want </a:t>
            </a:r>
          </a:p>
          <a:p>
            <a:r>
              <a:rPr lang="en-US" dirty="0" smtClean="0"/>
              <a:t>Summons Earl of Loudoun back to England </a:t>
            </a:r>
          </a:p>
          <a:p>
            <a:r>
              <a:rPr lang="en-US" dirty="0" smtClean="0"/>
              <a:t>Promises reimbursement for military expenses</a:t>
            </a:r>
          </a:p>
          <a:p>
            <a:r>
              <a:rPr lang="en-US" dirty="0" smtClean="0"/>
              <a:t>Pitt knows Britain needs full participation of British subjects </a:t>
            </a:r>
          </a:p>
          <a:p>
            <a:r>
              <a:rPr lang="en-US" dirty="0" smtClean="0"/>
              <a:t>Pitt’s policies cause thousands to join Abercrombie’s army </a:t>
            </a:r>
          </a:p>
          <a:p>
            <a:r>
              <a:rPr lang="en-US" dirty="0" smtClean="0"/>
              <a:t>When ready to attack Fort Ticonderoga, has a force of nearly 16,000 men.  Provincials were fighting beside British regulars.  </a:t>
            </a:r>
          </a:p>
          <a:p>
            <a:r>
              <a:rPr lang="en-US" dirty="0" smtClean="0"/>
              <a:t> Abercrombie lands at Lake George, a few miles from Fort Ticonderoga </a:t>
            </a:r>
          </a:p>
          <a:p>
            <a:r>
              <a:rPr lang="en-US" dirty="0" smtClean="0"/>
              <a:t>Montcalm knows he can’t beat British forces; orders men out of the fort and brings them a mile forward toward the British.  Builds a defensive wall on high ground.  Builds a barrier of sharpened tree tops.  Waiting for regulars and Indians.  First major action where no Indians fight on French side.  </a:t>
            </a:r>
          </a:p>
          <a:p>
            <a:r>
              <a:rPr lang="en-US" dirty="0" smtClean="0"/>
              <a:t>Abercrombie orders cannon bombardment; many of his siege guns have sunk in the lake </a:t>
            </a:r>
          </a:p>
          <a:p>
            <a:r>
              <a:rPr lang="en-US" dirty="0" smtClean="0"/>
              <a:t>French strategy slows British until they retreat </a:t>
            </a:r>
          </a:p>
          <a:p>
            <a:r>
              <a:rPr lang="en-US" dirty="0" smtClean="0"/>
              <a:t>French lose several hundred, British/provincials lose 2,000 </a:t>
            </a:r>
          </a:p>
          <a:p>
            <a:r>
              <a:rPr lang="en-US" dirty="0" smtClean="0"/>
              <a:t>French find shoes of the British in the mud; they were running away so quickly </a:t>
            </a:r>
          </a:p>
          <a:p>
            <a:endParaRPr lang="en-US" dirty="0"/>
          </a:p>
        </p:txBody>
      </p:sp>
    </p:spTree>
    <p:extLst>
      <p:ext uri="{BB962C8B-B14F-4D97-AF65-F5344CB8AC3E}">
        <p14:creationId xmlns:p14="http://schemas.microsoft.com/office/powerpoint/2010/main" val="38476540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Colonel John Bradstreet </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Suggested bold strike at heart of French Canadian colony </a:t>
            </a:r>
          </a:p>
          <a:p>
            <a:r>
              <a:rPr lang="en-US" dirty="0" smtClean="0"/>
              <a:t>Takes small army from Lake George to eastern end of Lake Ontario (through Iroquois land) </a:t>
            </a:r>
          </a:p>
          <a:p>
            <a:r>
              <a:rPr lang="en-US" dirty="0" smtClean="0"/>
              <a:t>Almost all colonial soldiers from NY, MA, NJ, RI</a:t>
            </a:r>
          </a:p>
          <a:p>
            <a:r>
              <a:rPr lang="en-US" dirty="0" smtClean="0"/>
              <a:t>Want to attack Fort Frontenac at headwaters of St. Lawrence River </a:t>
            </a:r>
          </a:p>
          <a:p>
            <a:r>
              <a:rPr lang="en-US" dirty="0" smtClean="0"/>
              <a:t>Orders immediate bombardment, leaving the French no opportunity to defend </a:t>
            </a:r>
          </a:p>
          <a:p>
            <a:r>
              <a:rPr lang="en-US" dirty="0" smtClean="0"/>
              <a:t>Frontenac surrenders within hours </a:t>
            </a:r>
          </a:p>
          <a:p>
            <a:r>
              <a:rPr lang="en-US" dirty="0" smtClean="0"/>
              <a:t>Frontenac was a supply fort for cannon, muskets, and food for Canada’s western outposts </a:t>
            </a:r>
          </a:p>
          <a:p>
            <a:r>
              <a:rPr lang="en-US" dirty="0" smtClean="0"/>
              <a:t>Major blow to the French  </a:t>
            </a:r>
          </a:p>
          <a:p>
            <a:endParaRPr lang="en-US" dirty="0"/>
          </a:p>
        </p:txBody>
      </p:sp>
    </p:spTree>
    <p:extLst>
      <p:ext uri="{BB962C8B-B14F-4D97-AF65-F5344CB8AC3E}">
        <p14:creationId xmlns:p14="http://schemas.microsoft.com/office/powerpoint/2010/main" val="35445048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err="1" smtClean="0"/>
              <a:t>Louisbourg</a:t>
            </a:r>
            <a:r>
              <a:rPr lang="en-US" dirty="0" smtClean="0"/>
              <a:t/>
            </a:r>
            <a:br>
              <a:rPr lang="en-US" dirty="0" smtClean="0"/>
            </a:br>
            <a:r>
              <a:rPr lang="en-US" dirty="0" smtClean="0"/>
              <a:t>Fall, 1758 </a:t>
            </a:r>
            <a:endParaRPr lang="en-US" dirty="0"/>
          </a:p>
        </p:txBody>
      </p:sp>
      <p:sp>
        <p:nvSpPr>
          <p:cNvPr id="3" name="Content Placeholder 2"/>
          <p:cNvSpPr>
            <a:spLocks noGrp="1"/>
          </p:cNvSpPr>
          <p:nvPr>
            <p:ph idx="1"/>
          </p:nvPr>
        </p:nvSpPr>
        <p:spPr>
          <a:xfrm>
            <a:off x="609600" y="2133600"/>
            <a:ext cx="7924800" cy="4191000"/>
          </a:xfrm>
        </p:spPr>
        <p:txBody>
          <a:bodyPr>
            <a:normAutofit fontScale="70000" lnSpcReduction="20000"/>
          </a:bodyPr>
          <a:lstStyle/>
          <a:p>
            <a:r>
              <a:rPr lang="en-US" dirty="0" smtClean="0"/>
              <a:t>Canada’s critical Atlantic port, </a:t>
            </a:r>
            <a:r>
              <a:rPr lang="en-US" dirty="0" err="1" smtClean="0"/>
              <a:t>Louisbourg</a:t>
            </a:r>
            <a:r>
              <a:rPr lang="en-US" dirty="0" smtClean="0"/>
              <a:t>, fell to British </a:t>
            </a:r>
          </a:p>
          <a:p>
            <a:r>
              <a:rPr lang="en-US" dirty="0" smtClean="0"/>
              <a:t>Brigadier General James Wolfe led troops ashore after 6 week siege </a:t>
            </a:r>
          </a:p>
          <a:p>
            <a:r>
              <a:rPr lang="en-US" dirty="0" smtClean="0"/>
              <a:t>British sailors sneak into harbor and destroy last French battleships in Canada </a:t>
            </a:r>
          </a:p>
          <a:p>
            <a:r>
              <a:rPr lang="en-US" dirty="0" smtClean="0"/>
              <a:t>French surrender </a:t>
            </a:r>
          </a:p>
          <a:p>
            <a:r>
              <a:rPr lang="en-US" dirty="0" smtClean="0"/>
              <a:t>Turning point in the war </a:t>
            </a:r>
          </a:p>
          <a:p>
            <a:r>
              <a:rPr lang="en-US" dirty="0" smtClean="0"/>
              <a:t>If France can’t hold British advances, loss of Canada looks imminent </a:t>
            </a:r>
          </a:p>
          <a:p>
            <a:r>
              <a:rPr lang="en-US" dirty="0" smtClean="0"/>
              <a:t>Leaves way to Quebec wide open </a:t>
            </a:r>
          </a:p>
          <a:p>
            <a:r>
              <a:rPr lang="en-US" dirty="0" smtClean="0"/>
              <a:t>Niagara still fortified but don’t have supplies due to loss of Frontenac </a:t>
            </a:r>
          </a:p>
          <a:p>
            <a:r>
              <a:rPr lang="en-US" dirty="0" smtClean="0"/>
              <a:t>Corrupt officials stealing from French Canadian supply system (Francois Bigot) – notorious gambling habit.  In charge of equipping the army and selling goods/keeping profits for himself. </a:t>
            </a:r>
          </a:p>
          <a:p>
            <a:r>
              <a:rPr lang="en-US" dirty="0" smtClean="0"/>
              <a:t>Cripples French war effort </a:t>
            </a:r>
          </a:p>
          <a:p>
            <a:r>
              <a:rPr lang="en-US" dirty="0" smtClean="0"/>
              <a:t>Louis XV more invested in European campaigns than Canada </a:t>
            </a:r>
          </a:p>
          <a:p>
            <a:r>
              <a:rPr lang="en-US" dirty="0" smtClean="0"/>
              <a:t>By 1758 French treasury was drained; Louis XV was desperate for a European victory </a:t>
            </a:r>
          </a:p>
          <a:p>
            <a:endParaRPr lang="en-US" dirty="0"/>
          </a:p>
        </p:txBody>
      </p:sp>
    </p:spTree>
    <p:extLst>
      <p:ext uri="{BB962C8B-B14F-4D97-AF65-F5344CB8AC3E}">
        <p14:creationId xmlns:p14="http://schemas.microsoft.com/office/powerpoint/2010/main" val="4283738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Back to the Forks 1758</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Fort Duquesne, at the forks, firmly in French hands </a:t>
            </a:r>
          </a:p>
          <a:p>
            <a:r>
              <a:rPr lang="en-US" dirty="0" smtClean="0"/>
              <a:t>Indian alliance with France is only to maintain lands they see as their birth right; French less likely to take it from them. </a:t>
            </a:r>
          </a:p>
          <a:p>
            <a:r>
              <a:rPr lang="en-US" dirty="0" smtClean="0"/>
              <a:t>British still wary after Braddock’s 1755 failure.  </a:t>
            </a:r>
          </a:p>
          <a:p>
            <a:r>
              <a:rPr lang="en-US" dirty="0" smtClean="0"/>
              <a:t>John Forbes built a fort every 50 miles from Philadelphia to the Ohio </a:t>
            </a:r>
          </a:p>
          <a:p>
            <a:r>
              <a:rPr lang="en-US" dirty="0" smtClean="0"/>
              <a:t>Makes diplomatic overtures to native people in the region.  Has to reverse Shawnee and Delaware bitterness toward English.  </a:t>
            </a:r>
          </a:p>
          <a:p>
            <a:r>
              <a:rPr lang="en-US" dirty="0" err="1" smtClean="0"/>
              <a:t>Tedeuscum</a:t>
            </a:r>
            <a:r>
              <a:rPr lang="en-US" dirty="0" smtClean="0"/>
              <a:t>???  </a:t>
            </a:r>
          </a:p>
          <a:p>
            <a:r>
              <a:rPr lang="en-US" dirty="0" smtClean="0"/>
              <a:t>Baptized Christian hoping to obtain homeland for him and his people.  Left Christianity behind a year into the war.  Attack on lands occupied by English, stolen through fraudulent treaties. </a:t>
            </a:r>
          </a:p>
          <a:p>
            <a:r>
              <a:rPr lang="en-US" dirty="0" smtClean="0"/>
              <a:t>But followers were starving, so he needed to make peace with the English, just in time to help General Forbes.  Forbes assures the Indian leaders they only want to drive out the French, not take their land. </a:t>
            </a:r>
          </a:p>
        </p:txBody>
      </p:sp>
    </p:spTree>
    <p:extLst>
      <p:ext uri="{BB962C8B-B14F-4D97-AF65-F5344CB8AC3E}">
        <p14:creationId xmlns:p14="http://schemas.microsoft.com/office/powerpoint/2010/main" val="26597410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September 1758</a:t>
            </a:r>
            <a:br>
              <a:rPr lang="en-US" dirty="0" smtClean="0"/>
            </a:br>
            <a:r>
              <a:rPr lang="en-US" dirty="0" smtClean="0"/>
              <a:t>Washington Re-joins </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Final push to conquer the forks of the Ohio </a:t>
            </a:r>
          </a:p>
          <a:p>
            <a:r>
              <a:rPr lang="en-US" dirty="0" smtClean="0"/>
              <a:t>Washington has different ideas than Forbes about the best route  (paves way for traders and settlers to Ohio country) </a:t>
            </a:r>
          </a:p>
          <a:p>
            <a:r>
              <a:rPr lang="en-US" dirty="0" smtClean="0"/>
              <a:t>Washington wants road to follow southern route of Braddock to bring route near Virginia </a:t>
            </a:r>
          </a:p>
          <a:p>
            <a:r>
              <a:rPr lang="en-US" dirty="0" smtClean="0"/>
              <a:t>Forbes road is eventually built, later to become the Pennsylvania Turnpike </a:t>
            </a:r>
          </a:p>
          <a:p>
            <a:r>
              <a:rPr lang="en-US" dirty="0" smtClean="0"/>
              <a:t>Forbes’ diplomacy pays off; treaty signed with many native groups.  Pennsylvanians promise no new settlements west of the Alleghenies.</a:t>
            </a:r>
          </a:p>
          <a:p>
            <a:r>
              <a:rPr lang="en-US" dirty="0" err="1" smtClean="0"/>
              <a:t>Tedeuscum</a:t>
            </a:r>
            <a:r>
              <a:rPr lang="en-US" dirty="0" smtClean="0"/>
              <a:t> was promised thousands of acres of land for his people to build a farming community for his help in bringing both sides together </a:t>
            </a:r>
          </a:p>
          <a:p>
            <a:r>
              <a:rPr lang="en-US" dirty="0" smtClean="0"/>
              <a:t>Fort Ligonier (50 miles from Duquesne) is jumping off point for attack. </a:t>
            </a:r>
          </a:p>
          <a:p>
            <a:r>
              <a:rPr lang="en-US" dirty="0" smtClean="0"/>
              <a:t>Forbes sends out two parties to chase down raiders who harass the British.  One led by George Washington and the other by Col. George Mercer</a:t>
            </a:r>
          </a:p>
          <a:p>
            <a:r>
              <a:rPr lang="en-US" dirty="0" smtClean="0"/>
              <a:t>Groups come across each other in heavy fog; shots fired. </a:t>
            </a:r>
          </a:p>
          <a:p>
            <a:r>
              <a:rPr lang="en-US" dirty="0" smtClean="0"/>
              <a:t>Washington throws himself between the two lines .  Two officers, 38 military men dead </a:t>
            </a:r>
          </a:p>
        </p:txBody>
      </p:sp>
    </p:spTree>
    <p:extLst>
      <p:ext uri="{BB962C8B-B14F-4D97-AF65-F5344CB8AC3E}">
        <p14:creationId xmlns:p14="http://schemas.microsoft.com/office/powerpoint/2010/main" val="2969740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November 23, 1758 </a:t>
            </a:r>
            <a:endParaRPr lang="en-US" dirty="0"/>
          </a:p>
        </p:txBody>
      </p:sp>
      <p:sp>
        <p:nvSpPr>
          <p:cNvPr id="3" name="Content Placeholder 2"/>
          <p:cNvSpPr>
            <a:spLocks noGrp="1"/>
          </p:cNvSpPr>
          <p:nvPr>
            <p:ph idx="1"/>
          </p:nvPr>
        </p:nvSpPr>
        <p:spPr/>
        <p:txBody>
          <a:bodyPr>
            <a:normAutofit lnSpcReduction="10000"/>
          </a:bodyPr>
          <a:lstStyle/>
          <a:p>
            <a:r>
              <a:rPr lang="en-US" dirty="0" smtClean="0"/>
              <a:t>Forbes’ army is ready to make its assault on Fort Duquesne </a:t>
            </a:r>
          </a:p>
          <a:p>
            <a:r>
              <a:rPr lang="en-US" dirty="0" smtClean="0"/>
              <a:t>Outnumbered French don’t want to fight a battle they know they will lose </a:t>
            </a:r>
          </a:p>
          <a:p>
            <a:r>
              <a:rPr lang="en-US" dirty="0" smtClean="0"/>
              <a:t>French destroy the fort and retreat to Canada </a:t>
            </a:r>
          </a:p>
          <a:p>
            <a:r>
              <a:rPr lang="en-US" dirty="0" smtClean="0"/>
              <a:t>Forbes renamed Fort Duquesne Pittsburgh after the prime minister who changed the course of the war.</a:t>
            </a:r>
            <a:endParaRPr lang="en-US" dirty="0"/>
          </a:p>
        </p:txBody>
      </p:sp>
    </p:spTree>
    <p:extLst>
      <p:ext uri="{BB962C8B-B14F-4D97-AF65-F5344CB8AC3E}">
        <p14:creationId xmlns:p14="http://schemas.microsoft.com/office/powerpoint/2010/main" val="25667992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Quebec, Summer 1759</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Major General James Wolfe needs to prove himself in battle </a:t>
            </a:r>
          </a:p>
          <a:p>
            <a:r>
              <a:rPr lang="en-US" dirty="0" smtClean="0"/>
              <a:t>Army camped on the opposite shore of the St. Lawrence from Quebec </a:t>
            </a:r>
          </a:p>
          <a:p>
            <a:r>
              <a:rPr lang="en-US" dirty="0" smtClean="0"/>
              <a:t>Tried for three months to capture Quebec; with winter approaching, had to make a move </a:t>
            </a:r>
          </a:p>
          <a:p>
            <a:r>
              <a:rPr lang="en-US" dirty="0" smtClean="0"/>
              <a:t>British control St. Lawrence, cutting France off from the interior </a:t>
            </a:r>
          </a:p>
          <a:p>
            <a:r>
              <a:rPr lang="en-US" dirty="0" smtClean="0"/>
              <a:t>Already tried an eastern attack; 500 men killed at Battle of </a:t>
            </a:r>
            <a:r>
              <a:rPr lang="en-US" dirty="0" err="1" smtClean="0"/>
              <a:t>Montmerency</a:t>
            </a:r>
            <a:r>
              <a:rPr lang="en-US" dirty="0" smtClean="0"/>
              <a:t> </a:t>
            </a:r>
          </a:p>
          <a:p>
            <a:r>
              <a:rPr lang="en-US" dirty="0" smtClean="0"/>
              <a:t>Burns settlements beyond Quebec (1,400 houses) </a:t>
            </a:r>
          </a:p>
          <a:p>
            <a:r>
              <a:rPr lang="en-US" dirty="0" smtClean="0"/>
              <a:t>Montcalm gets no reinforcements, only encouragement from Britain </a:t>
            </a:r>
          </a:p>
          <a:p>
            <a:r>
              <a:rPr lang="en-US" dirty="0" smtClean="0"/>
              <a:t>Wolfe has fever and thinks he will die, which spurs him to action </a:t>
            </a:r>
          </a:p>
          <a:p>
            <a:r>
              <a:rPr lang="en-US" dirty="0" smtClean="0"/>
              <a:t>Stars looking at Plains of Abraham, west of Quebec </a:t>
            </a:r>
          </a:p>
          <a:p>
            <a:r>
              <a:rPr lang="en-US" dirty="0" smtClean="0"/>
              <a:t>Orders 4,500 men to scale the steep cliffs surrounding Quebec </a:t>
            </a:r>
          </a:p>
          <a:p>
            <a:r>
              <a:rPr lang="en-US" dirty="0" smtClean="0"/>
              <a:t>Element of surprise; British assemble on the plains outside the city walls.  </a:t>
            </a:r>
          </a:p>
          <a:p>
            <a:endParaRPr lang="en-US" dirty="0" smtClean="0"/>
          </a:p>
        </p:txBody>
      </p:sp>
    </p:spTree>
    <p:extLst>
      <p:ext uri="{BB962C8B-B14F-4D97-AF65-F5344CB8AC3E}">
        <p14:creationId xmlns:p14="http://schemas.microsoft.com/office/powerpoint/2010/main" val="36444475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Quebec, Summer 1759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Montcalm’s line breaks down </a:t>
            </a:r>
          </a:p>
          <a:p>
            <a:r>
              <a:rPr lang="en-US" dirty="0" smtClean="0"/>
              <a:t>French fire before they are in range </a:t>
            </a:r>
          </a:p>
          <a:p>
            <a:r>
              <a:rPr lang="en-US" dirty="0" smtClean="0"/>
              <a:t>British wait patiently </a:t>
            </a:r>
          </a:p>
          <a:p>
            <a:r>
              <a:rPr lang="en-US" dirty="0" smtClean="0"/>
              <a:t>Entire battle was no more than ten minutes </a:t>
            </a:r>
          </a:p>
          <a:p>
            <a:r>
              <a:rPr lang="en-US" dirty="0" smtClean="0"/>
              <a:t>French flee back to the city; surrender four days later </a:t>
            </a:r>
          </a:p>
          <a:p>
            <a:r>
              <a:rPr lang="en-US" dirty="0" smtClean="0"/>
              <a:t>Wolfe mortally wounded in battle; death glorified </a:t>
            </a:r>
          </a:p>
          <a:p>
            <a:r>
              <a:rPr lang="en-US" dirty="0" smtClean="0"/>
              <a:t>Montcalm shot in abdomen and died </a:t>
            </a:r>
            <a:endParaRPr lang="en-US" dirty="0"/>
          </a:p>
        </p:txBody>
      </p:sp>
    </p:spTree>
    <p:extLst>
      <p:ext uri="{BB962C8B-B14F-4D97-AF65-F5344CB8AC3E}">
        <p14:creationId xmlns:p14="http://schemas.microsoft.com/office/powerpoint/2010/main" val="14394553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Another Year </a:t>
            </a:r>
            <a:br>
              <a:rPr lang="en-US" dirty="0" smtClean="0"/>
            </a:br>
            <a:r>
              <a:rPr lang="en-US" dirty="0" smtClean="0"/>
              <a:t>Summer 1760</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1759 – Iroquois abandoned 50 years of neutrality and allied themselves with the British </a:t>
            </a:r>
          </a:p>
          <a:p>
            <a:r>
              <a:rPr lang="en-US" dirty="0" smtClean="0"/>
              <a:t>British prepare to take last French holdout at Montreal</a:t>
            </a:r>
          </a:p>
          <a:p>
            <a:r>
              <a:rPr lang="en-US" dirty="0" smtClean="0"/>
              <a:t>Pass through territory of Canadian Mohawk allied with French, with Iroquois peacemakers.</a:t>
            </a:r>
          </a:p>
          <a:p>
            <a:r>
              <a:rPr lang="en-US" dirty="0" smtClean="0"/>
              <a:t>Jeffrey Amherst despises Iroquois on expedition.  Brings three armies to descend on Montreal at the same time.  Bloodless surrender on September 8, 1760.  </a:t>
            </a:r>
          </a:p>
          <a:p>
            <a:r>
              <a:rPr lang="en-US" dirty="0" smtClean="0"/>
              <a:t>War comes to an end.  </a:t>
            </a:r>
          </a:p>
          <a:p>
            <a:endParaRPr lang="en-US" dirty="0"/>
          </a:p>
        </p:txBody>
      </p:sp>
    </p:spTree>
    <p:extLst>
      <p:ext uri="{BB962C8B-B14F-4D97-AF65-F5344CB8AC3E}">
        <p14:creationId xmlns:p14="http://schemas.microsoft.com/office/powerpoint/2010/main" val="6652472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War Ends 	</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Amherst will not let French keep regimental flags; the French burn them </a:t>
            </a:r>
          </a:p>
          <a:p>
            <a:r>
              <a:rPr lang="en-US" dirty="0" smtClean="0"/>
              <a:t>After a century of trade and relations with the natives, French influence ends in North America </a:t>
            </a:r>
          </a:p>
          <a:p>
            <a:r>
              <a:rPr lang="en-US" dirty="0" smtClean="0"/>
              <a:t>Britain’s holdings transferred into an empire of nearly a half a billion acres</a:t>
            </a:r>
          </a:p>
          <a:p>
            <a:r>
              <a:rPr lang="en-US" dirty="0" smtClean="0"/>
              <a:t>Amherst gets a knighthood as well as the job of leading the colonies with tight budgets and dwindling manpower.  Britain shifted manpower away to fight for control of French Islands in the West Indies (part of Seven Years War).  Britain gets French territory in Africa and French trading posts in India.  Spain sides with France and the war spreads to Spanish possessions in the Philippines.   </a:t>
            </a:r>
            <a:endParaRPr lang="en-US" dirty="0"/>
          </a:p>
        </p:txBody>
      </p:sp>
    </p:spTree>
    <p:extLst>
      <p:ext uri="{BB962C8B-B14F-4D97-AF65-F5344CB8AC3E}">
        <p14:creationId xmlns:p14="http://schemas.microsoft.com/office/powerpoint/2010/main" val="9796071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Amherst and the Natives 	</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Though Iroquois were crucial in Amherst’s victory, he considers them a savage enemy. </a:t>
            </a:r>
          </a:p>
          <a:p>
            <a:r>
              <a:rPr lang="en-US" dirty="0" smtClean="0"/>
              <a:t>Restricts Indian access to ammunition </a:t>
            </a:r>
          </a:p>
          <a:p>
            <a:r>
              <a:rPr lang="en-US" dirty="0" smtClean="0"/>
              <a:t>Curtails gift giving to natives to save empire money </a:t>
            </a:r>
          </a:p>
          <a:p>
            <a:r>
              <a:rPr lang="en-US" dirty="0" smtClean="0"/>
              <a:t>Wants to transform ally relationship into master/subject relationships </a:t>
            </a:r>
          </a:p>
          <a:p>
            <a:r>
              <a:rPr lang="en-US" dirty="0" smtClean="0"/>
              <a:t>Indians do not see themselves as subjects </a:t>
            </a:r>
          </a:p>
          <a:p>
            <a:r>
              <a:rPr lang="en-US" dirty="0" smtClean="0"/>
              <a:t>Fort Pitt being built at the forks, despite treaty indicating they would not build west of the Alleghenies </a:t>
            </a:r>
          </a:p>
          <a:p>
            <a:r>
              <a:rPr lang="en-US" dirty="0" smtClean="0"/>
              <a:t>War brewing with Indians.  William Johnson, Superintendent of Indian Affairs, realizes the natives are being treated unfairly.  </a:t>
            </a:r>
            <a:endParaRPr lang="en-US" dirty="0"/>
          </a:p>
        </p:txBody>
      </p:sp>
    </p:spTree>
    <p:extLst>
      <p:ext uri="{BB962C8B-B14F-4D97-AF65-F5344CB8AC3E}">
        <p14:creationId xmlns:p14="http://schemas.microsoft.com/office/powerpoint/2010/main" val="4762605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1763 – Pontiac’s Rebellion 	</a:t>
            </a:r>
            <a:endParaRPr lang="en-US" dirty="0"/>
          </a:p>
        </p:txBody>
      </p:sp>
      <p:sp>
        <p:nvSpPr>
          <p:cNvPr id="3" name="Content Placeholder 2"/>
          <p:cNvSpPr>
            <a:spLocks noGrp="1"/>
          </p:cNvSpPr>
          <p:nvPr>
            <p:ph idx="1"/>
          </p:nvPr>
        </p:nvSpPr>
        <p:spPr/>
        <p:txBody>
          <a:bodyPr>
            <a:normAutofit fontScale="92500" lnSpcReduction="10000"/>
          </a:bodyPr>
          <a:lstStyle/>
          <a:p>
            <a:r>
              <a:rPr lang="en-US" dirty="0" err="1" smtClean="0"/>
              <a:t>Ottowa</a:t>
            </a:r>
            <a:r>
              <a:rPr lang="en-US" dirty="0" smtClean="0"/>
              <a:t> War Chief </a:t>
            </a:r>
          </a:p>
          <a:p>
            <a:r>
              <a:rPr lang="en-US" dirty="0" smtClean="0"/>
              <a:t>Stirs Indians to action</a:t>
            </a:r>
          </a:p>
          <a:p>
            <a:r>
              <a:rPr lang="en-US" dirty="0" smtClean="0"/>
              <a:t>War belts spread Pontiac’s message </a:t>
            </a:r>
          </a:p>
          <a:p>
            <a:r>
              <a:rPr lang="en-US" dirty="0" smtClean="0"/>
              <a:t>Natives band together against the British</a:t>
            </a:r>
          </a:p>
          <a:p>
            <a:r>
              <a:rPr lang="en-US" dirty="0" smtClean="0"/>
              <a:t>Massacre of British at </a:t>
            </a:r>
            <a:r>
              <a:rPr lang="en-US" dirty="0" err="1" smtClean="0"/>
              <a:t>Michelmackinaw</a:t>
            </a:r>
            <a:r>
              <a:rPr lang="en-US" dirty="0" smtClean="0"/>
              <a:t> </a:t>
            </a:r>
          </a:p>
          <a:p>
            <a:r>
              <a:rPr lang="en-US" dirty="0" smtClean="0"/>
              <a:t>Repeated at multiple British outposts </a:t>
            </a:r>
          </a:p>
          <a:p>
            <a:r>
              <a:rPr lang="en-US" dirty="0" smtClean="0"/>
              <a:t>British lose all but three major forts in back country </a:t>
            </a:r>
          </a:p>
          <a:p>
            <a:pPr marL="68580" indent="0">
              <a:buNone/>
            </a:pPr>
            <a:r>
              <a:rPr lang="en-US" dirty="0" smtClean="0"/>
              <a:t> </a:t>
            </a:r>
            <a:endParaRPr lang="en-US" dirty="0"/>
          </a:p>
        </p:txBody>
      </p:sp>
    </p:spTree>
    <p:extLst>
      <p:ext uri="{BB962C8B-B14F-4D97-AF65-F5344CB8AC3E}">
        <p14:creationId xmlns:p14="http://schemas.microsoft.com/office/powerpoint/2010/main" val="7691779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Washington-Land Speculator </a:t>
            </a:r>
            <a:endParaRPr lang="en-US" dirty="0"/>
          </a:p>
        </p:txBody>
      </p:sp>
      <p:sp>
        <p:nvSpPr>
          <p:cNvPr id="3" name="Content Placeholder 2"/>
          <p:cNvSpPr>
            <a:spLocks noGrp="1"/>
          </p:cNvSpPr>
          <p:nvPr>
            <p:ph idx="1"/>
          </p:nvPr>
        </p:nvSpPr>
        <p:spPr>
          <a:xfrm>
            <a:off x="609600" y="2323652"/>
            <a:ext cx="7924800" cy="4077148"/>
          </a:xfrm>
        </p:spPr>
        <p:txBody>
          <a:bodyPr>
            <a:normAutofit fontScale="77500" lnSpcReduction="20000"/>
          </a:bodyPr>
          <a:lstStyle/>
          <a:p>
            <a:r>
              <a:rPr lang="en-US" dirty="0" smtClean="0"/>
              <a:t>Same day 1763 George Washington joins land venture to colonize the Ohio Country</a:t>
            </a:r>
          </a:p>
          <a:p>
            <a:r>
              <a:rPr lang="en-US" dirty="0" smtClean="0"/>
              <a:t>Washington and partners are hoping it will bring them wealth </a:t>
            </a:r>
          </a:p>
          <a:p>
            <a:r>
              <a:rPr lang="en-US" dirty="0" smtClean="0"/>
              <a:t>Problem:  Treaty of Easton promised no English settle west of the Alleghenies </a:t>
            </a:r>
          </a:p>
          <a:p>
            <a:r>
              <a:rPr lang="en-US" dirty="0" smtClean="0"/>
              <a:t>Land claim in modern Indiana </a:t>
            </a:r>
          </a:p>
          <a:p>
            <a:r>
              <a:rPr lang="en-US" dirty="0" smtClean="0"/>
              <a:t>Amherst short of money and men, not getting help from colonial legislatures </a:t>
            </a:r>
          </a:p>
          <a:p>
            <a:r>
              <a:rPr lang="en-US" dirty="0" smtClean="0"/>
              <a:t>Begins deliberately using smallpox against Native Americans (germ warfare) </a:t>
            </a:r>
          </a:p>
          <a:p>
            <a:r>
              <a:rPr lang="en-US" dirty="0" smtClean="0"/>
              <a:t>Smallpox blankets given to Indians, although it makes little difference…Indians already besieged </a:t>
            </a:r>
          </a:p>
          <a:p>
            <a:r>
              <a:rPr lang="en-US" dirty="0" smtClean="0"/>
              <a:t>Amherst relieved of command; goes home aboard ship named The Weasel </a:t>
            </a:r>
            <a:endParaRPr lang="en-US" dirty="0"/>
          </a:p>
        </p:txBody>
      </p:sp>
    </p:spTree>
    <p:extLst>
      <p:ext uri="{BB962C8B-B14F-4D97-AF65-F5344CB8AC3E}">
        <p14:creationId xmlns:p14="http://schemas.microsoft.com/office/powerpoint/2010/main" val="27624410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Treaty of Paris 	1763</a:t>
            </a:r>
            <a:endParaRPr lang="en-US" dirty="0"/>
          </a:p>
        </p:txBody>
      </p:sp>
      <p:sp>
        <p:nvSpPr>
          <p:cNvPr id="3" name="Content Placeholder 2"/>
          <p:cNvSpPr>
            <a:spLocks noGrp="1"/>
          </p:cNvSpPr>
          <p:nvPr>
            <p:ph idx="1"/>
          </p:nvPr>
        </p:nvSpPr>
        <p:spPr/>
        <p:txBody>
          <a:bodyPr>
            <a:normAutofit lnSpcReduction="10000"/>
          </a:bodyPr>
          <a:lstStyle/>
          <a:p>
            <a:r>
              <a:rPr lang="en-US" dirty="0" smtClean="0"/>
              <a:t>February 1763 – ends the Seven Years War </a:t>
            </a:r>
          </a:p>
          <a:p>
            <a:r>
              <a:rPr lang="en-US" dirty="0" smtClean="0"/>
              <a:t>King George III  - ruled more territory across the globe than ever held by Roman Empire </a:t>
            </a:r>
          </a:p>
          <a:p>
            <a:r>
              <a:rPr lang="en-US" dirty="0" smtClean="0"/>
              <a:t>King issues </a:t>
            </a:r>
            <a:r>
              <a:rPr lang="en-US" dirty="0" smtClean="0">
                <a:solidFill>
                  <a:srgbClr val="FF0000"/>
                </a:solidFill>
              </a:rPr>
              <a:t>Proclamation of 1763 </a:t>
            </a:r>
          </a:p>
          <a:p>
            <a:pPr lvl="1"/>
            <a:r>
              <a:rPr lang="en-US" dirty="0" smtClean="0"/>
              <a:t>All lands west of Appalachians reserved for </a:t>
            </a:r>
          </a:p>
          <a:p>
            <a:pPr marL="685800" lvl="2" indent="0">
              <a:buNone/>
            </a:pPr>
            <a:r>
              <a:rPr lang="en-US" dirty="0"/>
              <a:t>t</a:t>
            </a:r>
            <a:r>
              <a:rPr lang="en-US" dirty="0" smtClean="0"/>
              <a:t>he Indians </a:t>
            </a:r>
          </a:p>
          <a:p>
            <a:r>
              <a:rPr lang="en-US" dirty="0" smtClean="0"/>
              <a:t>1760’s Ohio country receives settlers from Britain and other parts of Europe </a:t>
            </a:r>
            <a:endParaRPr lang="en-US" dirty="0"/>
          </a:p>
        </p:txBody>
      </p:sp>
    </p:spTree>
    <p:extLst>
      <p:ext uri="{BB962C8B-B14F-4D97-AF65-F5344CB8AC3E}">
        <p14:creationId xmlns:p14="http://schemas.microsoft.com/office/powerpoint/2010/main" val="18290057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Britain in Debt </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Expensive war; Britain shouldered responsibility but now treasury empty </a:t>
            </a:r>
          </a:p>
          <a:p>
            <a:r>
              <a:rPr lang="en-US" dirty="0" smtClean="0"/>
              <a:t>Expected American colonists to pay their share </a:t>
            </a:r>
          </a:p>
          <a:p>
            <a:r>
              <a:rPr lang="en-US" dirty="0" smtClean="0"/>
              <a:t>Stamp Act caused violent colonial reaction</a:t>
            </a:r>
          </a:p>
          <a:p>
            <a:r>
              <a:rPr lang="en-US" dirty="0" smtClean="0"/>
              <a:t>Tax collectors burned; tax ignored </a:t>
            </a:r>
          </a:p>
          <a:p>
            <a:r>
              <a:rPr lang="en-US" dirty="0" smtClean="0"/>
              <a:t>Colonists feel betrayed; were not asked to consent to Stamp Act </a:t>
            </a:r>
          </a:p>
          <a:p>
            <a:r>
              <a:rPr lang="en-US" dirty="0" smtClean="0"/>
              <a:t>Washington frustrated; obstacle in his path toward becoming a land surveyor; looks upon Proclamation as temporary </a:t>
            </a:r>
            <a:r>
              <a:rPr lang="en-US" smtClean="0"/>
              <a:t>to appease the Indians</a:t>
            </a:r>
            <a:endParaRPr lang="en-US" dirty="0"/>
          </a:p>
        </p:txBody>
      </p:sp>
    </p:spTree>
    <p:extLst>
      <p:ext uri="{BB962C8B-B14F-4D97-AF65-F5344CB8AC3E}">
        <p14:creationId xmlns:p14="http://schemas.microsoft.com/office/powerpoint/2010/main" val="16750092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387</TotalTime>
  <Words>3827</Words>
  <Application>Microsoft Office PowerPoint</Application>
  <PresentationFormat>On-screen Show (4:3)</PresentationFormat>
  <Paragraphs>357</Paragraphs>
  <Slides>36</Slides>
  <Notes>18</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Austin</vt:lpstr>
      <vt:lpstr>The French and Indian War </vt:lpstr>
      <vt:lpstr>Spring 1752  The Stage is Set </vt:lpstr>
      <vt:lpstr>Western Pennsylvania 1754 Battle at Jumonville Glen  </vt:lpstr>
      <vt:lpstr>Spring 1754 Trading Post </vt:lpstr>
      <vt:lpstr>Fall 1754 </vt:lpstr>
      <vt:lpstr>Winter 1755</vt:lpstr>
      <vt:lpstr>Spring, 1755 General Braddock </vt:lpstr>
      <vt:lpstr>July, 1755 Monongahela River Crossing/Ft. Duquesne Attack </vt:lpstr>
      <vt:lpstr>PART II  EVENTS SET IN MOTION   </vt:lpstr>
      <vt:lpstr>Britain’s New General </vt:lpstr>
      <vt:lpstr>Bloody Morning Scout/Battle of Lake George /September 1755 </vt:lpstr>
      <vt:lpstr>Back to the Western PA Frontier </vt:lpstr>
      <vt:lpstr>July 1756  Lt. Gen. John Campbell/Earl of Loudoun takes Braddock’s place </vt:lpstr>
      <vt:lpstr>New French General </vt:lpstr>
      <vt:lpstr>Nova Scotia 1755</vt:lpstr>
      <vt:lpstr>British Disaster at Fort Niagara </vt:lpstr>
      <vt:lpstr>Part III – Turning the Tide  Lake George, NY - July 1758 </vt:lpstr>
      <vt:lpstr>PowerPoint Presentation</vt:lpstr>
      <vt:lpstr>Western Frontier </vt:lpstr>
      <vt:lpstr>Philadelphia Winter 1757 </vt:lpstr>
      <vt:lpstr>Boston February, 1758 </vt:lpstr>
      <vt:lpstr>William Pitt Takes Over in England!  Abercrombie’s Attack on Fort Ticonderoga – July, 1758 </vt:lpstr>
      <vt:lpstr>Colonel John Bradstreet </vt:lpstr>
      <vt:lpstr>Louisbourg Fall, 1758 </vt:lpstr>
      <vt:lpstr>Back to the Forks 1758</vt:lpstr>
      <vt:lpstr>September 1758 Washington Re-joins </vt:lpstr>
      <vt:lpstr>November 23, 1758 </vt:lpstr>
      <vt:lpstr>Quebec, Summer 1759</vt:lpstr>
      <vt:lpstr>Quebec, Summer 1759 </vt:lpstr>
      <vt:lpstr>Another Year  Summer 1760</vt:lpstr>
      <vt:lpstr>The War Ends  </vt:lpstr>
      <vt:lpstr>Amherst and the Natives  </vt:lpstr>
      <vt:lpstr>1763 – Pontiac’s Rebellion  </vt:lpstr>
      <vt:lpstr>Washington-Land Speculator </vt:lpstr>
      <vt:lpstr>Treaty of Paris  1763</vt:lpstr>
      <vt:lpstr>Britain in Debt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French and Indian War</dc:title>
  <dc:creator>Dawn Graziano</dc:creator>
  <cp:lastModifiedBy>Dawn Graziano</cp:lastModifiedBy>
  <cp:revision>46</cp:revision>
  <dcterms:created xsi:type="dcterms:W3CDTF">2014-01-04T19:29:04Z</dcterms:created>
  <dcterms:modified xsi:type="dcterms:W3CDTF">2014-01-16T03:17:52Z</dcterms:modified>
</cp:coreProperties>
</file>