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2">
  <p:sldMasterIdLst>
    <p:sldMasterId id="2147483648" r:id="rId1"/>
  </p:sldMasterIdLst>
  <p:sldIdLst>
    <p:sldId id="256" r:id="rId2"/>
    <p:sldId id="262" r:id="rId3"/>
    <p:sldId id="264" r:id="rId4"/>
    <p:sldId id="257" r:id="rId5"/>
    <p:sldId id="263" r:id="rId6"/>
    <p:sldId id="267" r:id="rId7"/>
    <p:sldId id="266" r:id="rId8"/>
    <p:sldId id="268" r:id="rId9"/>
    <p:sldId id="269" r:id="rId10"/>
    <p:sldId id="270" r:id="rId11"/>
    <p:sldId id="26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44" autoAdjust="0"/>
    <p:restoredTop sz="94660"/>
  </p:normalViewPr>
  <p:slideViewPr>
    <p:cSldViewPr snapToGrid="0">
      <p:cViewPr varScale="1">
        <p:scale>
          <a:sx n="55" d="100"/>
          <a:sy n="55" d="100"/>
        </p:scale>
        <p:origin x="78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9/6/2018</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9/6/2018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9/6/2018</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9/6/2018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9/6/2018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9/6/2018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9/6/2018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9/6/2018</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9/6/2018</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9/6/2018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9/6/2018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9/6/2018</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2.bakersfieldcollege.edu/gdumler/Terms/tone.ht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PrÉcis</a:t>
            </a:r>
            <a:endParaRPr lang="en-US" dirty="0"/>
          </a:p>
        </p:txBody>
      </p:sp>
      <p:sp>
        <p:nvSpPr>
          <p:cNvPr id="3" name="Subtitle 2"/>
          <p:cNvSpPr>
            <a:spLocks noGrp="1"/>
          </p:cNvSpPr>
          <p:nvPr>
            <p:ph type="subTitle" idx="1"/>
          </p:nvPr>
        </p:nvSpPr>
        <p:spPr/>
        <p:txBody>
          <a:bodyPr/>
          <a:lstStyle/>
          <a:p>
            <a:r>
              <a:rPr lang="en-US" dirty="0" smtClean="0"/>
              <a:t>A summary or abstract of an article</a:t>
            </a:r>
            <a:endParaRPr lang="en-US" dirty="0"/>
          </a:p>
        </p:txBody>
      </p:sp>
    </p:spTree>
    <p:extLst>
      <p:ext uri="{BB962C8B-B14F-4D97-AF65-F5344CB8AC3E}">
        <p14:creationId xmlns:p14="http://schemas.microsoft.com/office/powerpoint/2010/main" val="19538413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writing a précis </a:t>
            </a:r>
            <a:r>
              <a:rPr lang="en-US" sz="2800" dirty="0" smtClean="0"/>
              <a:t>(Woodworth, 1988)</a:t>
            </a:r>
            <a:endParaRPr lang="en-US" sz="2800" dirty="0"/>
          </a:p>
        </p:txBody>
      </p:sp>
      <p:sp>
        <p:nvSpPr>
          <p:cNvPr id="3" name="Content Placeholder 2"/>
          <p:cNvSpPr>
            <a:spLocks noGrp="1"/>
          </p:cNvSpPr>
          <p:nvPr>
            <p:ph idx="1"/>
          </p:nvPr>
        </p:nvSpPr>
        <p:spPr>
          <a:xfrm>
            <a:off x="1371600" y="1468192"/>
            <a:ext cx="9601200" cy="5389808"/>
          </a:xfrm>
        </p:spPr>
        <p:txBody>
          <a:bodyPr>
            <a:normAutofit/>
          </a:bodyPr>
          <a:lstStyle/>
          <a:p>
            <a:pPr marL="0" indent="0">
              <a:buNone/>
            </a:pPr>
            <a:r>
              <a:rPr lang="en-US" dirty="0"/>
              <a:t>Although précis are short, they are quite challenging. The benefits, as Woodworth points out in her article, are the following:</a:t>
            </a:r>
          </a:p>
          <a:p>
            <a:r>
              <a:rPr lang="en-US" dirty="0"/>
              <a:t>After having used this method for a while, 76% of students found reading difficult texts easier and discovered that they retained information more effectively. </a:t>
            </a:r>
          </a:p>
          <a:p>
            <a:r>
              <a:rPr lang="en-US" dirty="0"/>
              <a:t>80% of those surveyed claimed that the précis helped them to become [better] "critical thinkers." </a:t>
            </a:r>
          </a:p>
          <a:p>
            <a:r>
              <a:rPr lang="en-US" dirty="0"/>
              <a:t>Likewise, 80% found that writing the précis helped them to organize longer projects for writing classes. </a:t>
            </a:r>
          </a:p>
          <a:p>
            <a:r>
              <a:rPr lang="en-US" dirty="0"/>
              <a:t>Of those surveyed, 56% found the précis useful in other classes, particularly in regard to writing for other classes. </a:t>
            </a:r>
          </a:p>
          <a:p>
            <a:r>
              <a:rPr lang="en-US" dirty="0"/>
              <a:t>The same number (56%) found that the précis helped them to write more sophisticated sentence structured (which are one sign of "A" writing to teachers across the disciplines). </a:t>
            </a:r>
          </a:p>
          <a:p>
            <a:endParaRPr lang="en-US" dirty="0"/>
          </a:p>
        </p:txBody>
      </p:sp>
    </p:spTree>
    <p:extLst>
      <p:ext uri="{BB962C8B-B14F-4D97-AF65-F5344CB8AC3E}">
        <p14:creationId xmlns:p14="http://schemas.microsoft.com/office/powerpoint/2010/main" val="857203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1985" y="0"/>
            <a:ext cx="9601200" cy="650631"/>
          </a:xfrm>
        </p:spPr>
        <p:txBody>
          <a:bodyPr>
            <a:normAutofit fontScale="90000"/>
          </a:bodyPr>
          <a:lstStyle/>
          <a:p>
            <a:pPr algn="ctr"/>
            <a:r>
              <a:rPr lang="en-US" b="1" i="1" dirty="0" smtClean="0"/>
              <a:t>Four Sentence Format</a:t>
            </a:r>
            <a:endParaRPr lang="en-US" b="1" i="1" dirty="0"/>
          </a:p>
        </p:txBody>
      </p:sp>
      <p:sp>
        <p:nvSpPr>
          <p:cNvPr id="3" name="Content Placeholder 2"/>
          <p:cNvSpPr>
            <a:spLocks noGrp="1"/>
          </p:cNvSpPr>
          <p:nvPr>
            <p:ph idx="1"/>
          </p:nvPr>
        </p:nvSpPr>
        <p:spPr>
          <a:xfrm>
            <a:off x="1213338" y="650631"/>
            <a:ext cx="10779370" cy="6207369"/>
          </a:xfrm>
        </p:spPr>
        <p:txBody>
          <a:bodyPr>
            <a:normAutofit/>
          </a:bodyPr>
          <a:lstStyle/>
          <a:p>
            <a:pPr lvl="0">
              <a:spcBef>
                <a:spcPts val="0"/>
              </a:spcBef>
              <a:spcAft>
                <a:spcPts val="0"/>
              </a:spcAft>
              <a:buClr>
                <a:schemeClr val="dk2"/>
              </a:buClr>
              <a:buSzPct val="100000"/>
              <a:buNone/>
            </a:pPr>
            <a:r>
              <a:rPr lang="en-US" sz="3200" dirty="0"/>
              <a:t>Sentence 1: Note the name of the author, genre, title, publication information; a rhetorically accurate verb, and a “that” clause that contains the major assertion or thesis of the work.</a:t>
            </a:r>
          </a:p>
          <a:p>
            <a:pPr lvl="0">
              <a:spcBef>
                <a:spcPts val="0"/>
              </a:spcBef>
              <a:spcAft>
                <a:spcPts val="0"/>
              </a:spcAft>
              <a:buClr>
                <a:schemeClr val="dk2"/>
              </a:buClr>
              <a:buSzPct val="100000"/>
              <a:buNone/>
            </a:pPr>
            <a:endParaRPr lang="en-US" sz="3200" dirty="0"/>
          </a:p>
          <a:p>
            <a:pPr lvl="0">
              <a:spcBef>
                <a:spcPts val="0"/>
              </a:spcBef>
              <a:spcAft>
                <a:spcPts val="0"/>
              </a:spcAft>
              <a:buClr>
                <a:schemeClr val="dk2"/>
              </a:buClr>
              <a:buSzPct val="100000"/>
              <a:buNone/>
            </a:pPr>
            <a:r>
              <a:rPr lang="en-US" sz="3200" dirty="0"/>
              <a:t>Sentence 2: An explanation of how the author develops and supports the thesis, following the order of the article</a:t>
            </a:r>
          </a:p>
          <a:p>
            <a:pPr lvl="0">
              <a:spcBef>
                <a:spcPts val="0"/>
              </a:spcBef>
              <a:spcAft>
                <a:spcPts val="0"/>
              </a:spcAft>
              <a:buClr>
                <a:schemeClr val="dk2"/>
              </a:buClr>
              <a:buSzPct val="100000"/>
              <a:buNone/>
            </a:pPr>
            <a:endParaRPr lang="en-US" sz="3200" dirty="0"/>
          </a:p>
          <a:p>
            <a:pPr lvl="0">
              <a:spcBef>
                <a:spcPts val="0"/>
              </a:spcBef>
              <a:spcAft>
                <a:spcPts val="0"/>
              </a:spcAft>
              <a:buClr>
                <a:schemeClr val="dk2"/>
              </a:buClr>
              <a:buSzPct val="100000"/>
              <a:buNone/>
            </a:pPr>
            <a:r>
              <a:rPr lang="en-US" sz="3200" dirty="0"/>
              <a:t>Sentence 3: A statement of the author’s apparent purpose followed by an “in order to” phrase.</a:t>
            </a:r>
          </a:p>
          <a:p>
            <a:pPr lvl="0">
              <a:spcBef>
                <a:spcPts val="0"/>
              </a:spcBef>
              <a:spcAft>
                <a:spcPts val="0"/>
              </a:spcAft>
              <a:buClr>
                <a:schemeClr val="dk2"/>
              </a:buClr>
              <a:buSzPct val="100000"/>
              <a:buNone/>
            </a:pPr>
            <a:endParaRPr lang="en-US" sz="3200" dirty="0"/>
          </a:p>
          <a:p>
            <a:pPr lvl="0">
              <a:spcBef>
                <a:spcPts val="0"/>
              </a:spcBef>
              <a:spcAft>
                <a:spcPts val="0"/>
              </a:spcAft>
              <a:buClr>
                <a:schemeClr val="dk2"/>
              </a:buClr>
              <a:buSzPct val="100000"/>
              <a:buNone/>
            </a:pPr>
            <a:r>
              <a:rPr lang="en-US" sz="3200" dirty="0"/>
              <a:t>Sentence 4: A description of the intended audience, the relationship establishes with the audience or both. </a:t>
            </a:r>
          </a:p>
          <a:p>
            <a:endParaRPr lang="en-US" dirty="0"/>
          </a:p>
        </p:txBody>
      </p:sp>
    </p:spTree>
    <p:extLst>
      <p:ext uri="{BB962C8B-B14F-4D97-AF65-F5344CB8AC3E}">
        <p14:creationId xmlns:p14="http://schemas.microsoft.com/office/powerpoint/2010/main" val="17676159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975575"/>
          </a:xfrm>
        </p:spPr>
        <p:txBody>
          <a:bodyPr/>
          <a:lstStyle/>
          <a:p>
            <a:r>
              <a:rPr lang="en-US" dirty="0" smtClean="0"/>
              <a:t>Example 1:</a:t>
            </a:r>
            <a:endParaRPr lang="en-US" dirty="0"/>
          </a:p>
        </p:txBody>
      </p:sp>
      <p:sp>
        <p:nvSpPr>
          <p:cNvPr id="3" name="Content Placeholder 2"/>
          <p:cNvSpPr>
            <a:spLocks noGrp="1"/>
          </p:cNvSpPr>
          <p:nvPr>
            <p:ph idx="1"/>
          </p:nvPr>
        </p:nvSpPr>
        <p:spPr>
          <a:xfrm>
            <a:off x="1371600" y="1661375"/>
            <a:ext cx="9601200" cy="4778062"/>
          </a:xfrm>
        </p:spPr>
        <p:txBody>
          <a:bodyPr/>
          <a:lstStyle/>
          <a:p>
            <a:r>
              <a:rPr lang="en-US" dirty="0"/>
              <a:t>In her article "Who Cares if Johnny Can't Read?" (1997), Larissa </a:t>
            </a:r>
            <a:r>
              <a:rPr lang="en-US" dirty="0" err="1"/>
              <a:t>MacFarquhar</a:t>
            </a:r>
            <a:r>
              <a:rPr lang="en-US" dirty="0"/>
              <a:t> asserts that Americans are reading more than ever despite claims to the contrary and that it is time to reconsider why we value reading so much, especially certain kinds of "high culture" reading. </a:t>
            </a:r>
            <a:r>
              <a:rPr lang="en-US" dirty="0" err="1"/>
              <a:t>MacFarquhar</a:t>
            </a:r>
            <a:r>
              <a:rPr lang="en-US" dirty="0"/>
              <a:t> supports her claims about American reading habits with facts and statistics that compare past and present reading practices, and she challenges common assumptions by raising questions about reading's intrinsic value. Her purpose is to dispel certain myths about reading in order to raise new and more important questions about the value of reading and other media in our culture. She seems to have a young, hip, somewhat irreverent audience in mind because her </a:t>
            </a:r>
            <a:r>
              <a:rPr lang="en-US" dirty="0">
                <a:hlinkClick r:id="rId2"/>
              </a:rPr>
              <a:t>tone</a:t>
            </a:r>
            <a:r>
              <a:rPr lang="en-US" dirty="0"/>
              <a:t> is sarcastic, and she suggests that the ideas she opposes are old-fashioned positions.</a:t>
            </a:r>
          </a:p>
        </p:txBody>
      </p:sp>
    </p:spTree>
    <p:extLst>
      <p:ext uri="{BB962C8B-B14F-4D97-AF65-F5344CB8AC3E}">
        <p14:creationId xmlns:p14="http://schemas.microsoft.com/office/powerpoint/2010/main" val="9097612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138" y="1"/>
            <a:ext cx="9601200" cy="509954"/>
          </a:xfrm>
        </p:spPr>
        <p:txBody>
          <a:bodyPr>
            <a:normAutofit fontScale="90000"/>
          </a:bodyPr>
          <a:lstStyle/>
          <a:p>
            <a:pPr algn="ctr"/>
            <a:r>
              <a:rPr lang="en-US" dirty="0" smtClean="0"/>
              <a:t>Example 2:</a:t>
            </a:r>
            <a:endParaRPr lang="en-US" dirty="0"/>
          </a:p>
        </p:txBody>
      </p:sp>
      <p:sp>
        <p:nvSpPr>
          <p:cNvPr id="3" name="Content Placeholder 2"/>
          <p:cNvSpPr>
            <a:spLocks noGrp="1"/>
          </p:cNvSpPr>
          <p:nvPr>
            <p:ph idx="1"/>
          </p:nvPr>
        </p:nvSpPr>
        <p:spPr>
          <a:xfrm>
            <a:off x="422031" y="509955"/>
            <a:ext cx="11769969" cy="5100034"/>
          </a:xfrm>
        </p:spPr>
        <p:txBody>
          <a:bodyPr>
            <a:noAutofit/>
          </a:bodyPr>
          <a:lstStyle/>
          <a:p>
            <a:r>
              <a:rPr lang="en-US" sz="2800" dirty="0"/>
              <a:t>Sandra M. Gilbert, professor of English at the University of California, Davis, in her essay “Plain Jane’s </a:t>
            </a:r>
            <a:r>
              <a:rPr lang="en-US" sz="2800" dirty="0" smtClean="0"/>
              <a:t>Progress” suggests </a:t>
            </a:r>
            <a:r>
              <a:rPr lang="en-US" sz="2800" dirty="0"/>
              <a:t>that Charlotte </a:t>
            </a:r>
            <a:r>
              <a:rPr lang="en-US" sz="2800" dirty="0" err="1"/>
              <a:t>Brontë</a:t>
            </a:r>
            <a:r>
              <a:rPr lang="en-US" sz="2800" dirty="0"/>
              <a:t> intended </a:t>
            </a:r>
            <a:r>
              <a:rPr lang="en-US" sz="2800" i="1" dirty="0"/>
              <a:t>Jane Eyre</a:t>
            </a:r>
            <a:r>
              <a:rPr lang="en-US" sz="2800" dirty="0"/>
              <a:t> to resemble John Bunyan’s </a:t>
            </a:r>
            <a:r>
              <a:rPr lang="en-US" sz="2800" i="1" dirty="0"/>
              <a:t>Pilgrim’s Progress</a:t>
            </a:r>
            <a:r>
              <a:rPr lang="en-US" sz="2800" dirty="0"/>
              <a:t> in that Jane’s pilgrimage through a series of events based on the enclosure and escape motif eventually lead toward the equality that </a:t>
            </a:r>
            <a:r>
              <a:rPr lang="en-US" sz="2800" dirty="0" err="1"/>
              <a:t>Brontë</a:t>
            </a:r>
            <a:r>
              <a:rPr lang="en-US" sz="2800" dirty="0"/>
              <a:t> herself sought. Gilbert supports this conclusion by using the structure of the novel to highlight the places Jane has been confined, the changes she undergoes during the process of escape, and the individuals and experiences that lead to her </a:t>
            </a:r>
            <a:r>
              <a:rPr lang="en-US" sz="2800" dirty="0" smtClean="0"/>
              <a:t>maturation. Her purpose </a:t>
            </a:r>
            <a:r>
              <a:rPr lang="en-US" sz="2800" dirty="0"/>
              <a:t>is to help readers see the role of women in Victorian England in order to help them understand the uniqueness and daring of </a:t>
            </a:r>
            <a:r>
              <a:rPr lang="en-US" sz="2800" dirty="0" err="1"/>
              <a:t>Brontë’s</a:t>
            </a:r>
            <a:r>
              <a:rPr lang="en-US" sz="2800" dirty="0"/>
              <a:t> work. She establishes a formal relationship with her audience of literary scholars interested in feminist criticism who are familiar with the work of </a:t>
            </a:r>
            <a:r>
              <a:rPr lang="en-US" sz="2800" dirty="0" err="1"/>
              <a:t>Brontë</a:t>
            </a:r>
            <a:r>
              <a:rPr lang="en-US" sz="2800" dirty="0"/>
              <a:t>, Bunyan, Lord Byron and others and are intrigued by feminist theory as it relates to Victorian literature.</a:t>
            </a:r>
          </a:p>
        </p:txBody>
      </p:sp>
    </p:spTree>
    <p:extLst>
      <p:ext uri="{BB962C8B-B14F-4D97-AF65-F5344CB8AC3E}">
        <p14:creationId xmlns:p14="http://schemas.microsoft.com/office/powerpoint/2010/main" val="27394043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Practice…</a:t>
            </a:r>
            <a:endParaRPr lang="en-US" dirty="0"/>
          </a:p>
        </p:txBody>
      </p:sp>
    </p:spTree>
    <p:extLst>
      <p:ext uri="{BB962C8B-B14F-4D97-AF65-F5344CB8AC3E}">
        <p14:creationId xmlns:p14="http://schemas.microsoft.com/office/powerpoint/2010/main" val="18379254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37492" y="2127738"/>
            <a:ext cx="10744200" cy="4930788"/>
          </a:xfrm>
        </p:spPr>
        <p:txBody>
          <a:bodyPr>
            <a:normAutofit/>
          </a:bodyPr>
          <a:lstStyle/>
          <a:p>
            <a:pPr marL="0" indent="0">
              <a:buNone/>
            </a:pPr>
            <a:r>
              <a:rPr lang="en-US" sz="4400" b="1" i="1" dirty="0" smtClean="0"/>
              <a:t> 1</a:t>
            </a:r>
            <a:r>
              <a:rPr lang="en-US" sz="5400" b="1" i="1" dirty="0" smtClean="0"/>
              <a:t>. </a:t>
            </a:r>
            <a:r>
              <a:rPr lang="en-US" sz="4400" dirty="0" smtClean="0"/>
              <a:t>(</a:t>
            </a:r>
            <a:r>
              <a:rPr lang="en-US" sz="4400" i="1" dirty="0" smtClean="0"/>
              <a:t>Author)</a:t>
            </a:r>
            <a:r>
              <a:rPr lang="en-US" sz="4400" dirty="0" smtClean="0"/>
              <a:t>____________________, </a:t>
            </a:r>
            <a:r>
              <a:rPr lang="en-US" sz="4400" b="1" dirty="0" smtClean="0"/>
              <a:t>in </a:t>
            </a:r>
            <a:r>
              <a:rPr lang="en-US" sz="4400" b="1" dirty="0"/>
              <a:t>his/her </a:t>
            </a:r>
            <a:r>
              <a:rPr lang="en-US" sz="4400" dirty="0" smtClean="0"/>
              <a:t>(</a:t>
            </a:r>
            <a:r>
              <a:rPr lang="en-US" sz="4400" i="1" dirty="0" smtClean="0"/>
              <a:t>genre</a:t>
            </a:r>
            <a:r>
              <a:rPr lang="en-US" sz="4400" dirty="0" smtClean="0"/>
              <a:t>)_____________________, (</a:t>
            </a:r>
            <a:r>
              <a:rPr lang="en-US" sz="4400" i="1" dirty="0" smtClean="0"/>
              <a:t>argues, suggests</a:t>
            </a:r>
            <a:r>
              <a:rPr lang="en-US" sz="4400" i="1" dirty="0"/>
              <a:t>, implies, claims, notes</a:t>
            </a:r>
            <a:r>
              <a:rPr lang="en-US" sz="4400" dirty="0" smtClean="0"/>
              <a:t>)</a:t>
            </a:r>
            <a:r>
              <a:rPr lang="en-US" sz="4400" b="1" dirty="0" smtClean="0"/>
              <a:t>_________ that</a:t>
            </a:r>
            <a:r>
              <a:rPr lang="en-US" sz="4400" dirty="0"/>
              <a:t> (</a:t>
            </a:r>
            <a:r>
              <a:rPr lang="en-US" sz="4400" i="1" dirty="0"/>
              <a:t>major assertion/thesis statement of author’s text</a:t>
            </a:r>
            <a:r>
              <a:rPr lang="en-US" sz="4400" dirty="0" smtClean="0"/>
              <a:t>)________. </a:t>
            </a:r>
            <a:endParaRPr lang="en-US" sz="3600" dirty="0"/>
          </a:p>
        </p:txBody>
      </p:sp>
      <p:sp>
        <p:nvSpPr>
          <p:cNvPr id="2" name="TextBox 1"/>
          <p:cNvSpPr txBox="1"/>
          <p:nvPr/>
        </p:nvSpPr>
        <p:spPr>
          <a:xfrm>
            <a:off x="1459523" y="422031"/>
            <a:ext cx="9179169" cy="1323439"/>
          </a:xfrm>
          <a:prstGeom prst="rect">
            <a:avLst/>
          </a:prstGeom>
          <a:noFill/>
        </p:spPr>
        <p:txBody>
          <a:bodyPr wrap="square" rtlCol="0">
            <a:spAutoFit/>
          </a:bodyPr>
          <a:lstStyle/>
          <a:p>
            <a:pPr algn="ctr"/>
            <a:r>
              <a:rPr lang="en-US" sz="4000" b="1" dirty="0" smtClean="0"/>
              <a:t>Opening sentence – Speaker statement, genre, claim  </a:t>
            </a:r>
            <a:endParaRPr lang="en-US" sz="4000" b="1" dirty="0"/>
          </a:p>
        </p:txBody>
      </p:sp>
    </p:spTree>
    <p:extLst>
      <p:ext uri="{BB962C8B-B14F-4D97-AF65-F5344CB8AC3E}">
        <p14:creationId xmlns:p14="http://schemas.microsoft.com/office/powerpoint/2010/main" val="30412718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861646"/>
          </a:xfrm>
        </p:spPr>
        <p:txBody>
          <a:bodyPr/>
          <a:lstStyle/>
          <a:p>
            <a:pPr algn="ctr"/>
            <a:r>
              <a:rPr lang="en-US" dirty="0" smtClean="0"/>
              <a:t>Evidence used for claim</a:t>
            </a:r>
            <a:endParaRPr lang="en-US" dirty="0"/>
          </a:p>
        </p:txBody>
      </p:sp>
      <p:sp>
        <p:nvSpPr>
          <p:cNvPr id="3" name="Content Placeholder 2"/>
          <p:cNvSpPr>
            <a:spLocks noGrp="1"/>
          </p:cNvSpPr>
          <p:nvPr>
            <p:ph idx="1"/>
          </p:nvPr>
        </p:nvSpPr>
        <p:spPr>
          <a:xfrm>
            <a:off x="1371600" y="1776046"/>
            <a:ext cx="9601200" cy="4091354"/>
          </a:xfrm>
        </p:spPr>
        <p:txBody>
          <a:bodyPr>
            <a:normAutofit/>
          </a:bodyPr>
          <a:lstStyle/>
          <a:p>
            <a:pPr marL="0" indent="0">
              <a:buNone/>
            </a:pPr>
            <a:r>
              <a:rPr lang="en-US" sz="2800" b="1" i="1" dirty="0"/>
              <a:t>2. </a:t>
            </a:r>
            <a:r>
              <a:rPr lang="en-US" sz="3600" b="1" dirty="0"/>
              <a:t>He/she supports (</a:t>
            </a:r>
            <a:r>
              <a:rPr lang="en-US" sz="3600" i="1" dirty="0"/>
              <a:t>or develops</a:t>
            </a:r>
            <a:r>
              <a:rPr lang="en-US" sz="3600" b="1" dirty="0"/>
              <a:t>) his/her claim by first </a:t>
            </a:r>
            <a:r>
              <a:rPr lang="en-US" sz="3600" dirty="0"/>
              <a:t>(</a:t>
            </a:r>
            <a:r>
              <a:rPr lang="en-US" sz="3600" i="1" dirty="0"/>
              <a:t>comparing, narrating, illustrating, defining, </a:t>
            </a:r>
            <a:r>
              <a:rPr lang="en-US" sz="3600" i="1" dirty="0" err="1" smtClean="0"/>
              <a:t>etc</a:t>
            </a:r>
            <a:r>
              <a:rPr lang="en-US" sz="3600" i="1" dirty="0" smtClean="0">
                <a:sym typeface="Wingdings" panose="05000000000000000000" pitchFamily="2" charset="2"/>
              </a:rPr>
              <a:t>: </a:t>
            </a:r>
            <a:r>
              <a:rPr lang="en-US" sz="3600" dirty="0" smtClean="0">
                <a:sym typeface="Wingdings" panose="05000000000000000000" pitchFamily="2" charset="2"/>
              </a:rPr>
              <a:t>)</a:t>
            </a:r>
            <a:r>
              <a:rPr lang="en-US" sz="3600" dirty="0" smtClean="0"/>
              <a:t>______________________,</a:t>
            </a:r>
            <a:r>
              <a:rPr lang="en-US" sz="3600" b="1" dirty="0" smtClean="0"/>
              <a:t> </a:t>
            </a:r>
            <a:r>
              <a:rPr lang="en-US" sz="3600" b="1" dirty="0"/>
              <a:t>then </a:t>
            </a:r>
            <a:r>
              <a:rPr lang="en-US" sz="3600" dirty="0" smtClean="0"/>
              <a:t>_ _________________________ </a:t>
            </a:r>
            <a:r>
              <a:rPr lang="en-US" sz="3600" b="1" dirty="0"/>
              <a:t>then </a:t>
            </a:r>
            <a:r>
              <a:rPr lang="en-US" sz="3600" dirty="0" smtClean="0"/>
              <a:t>________________ __________________________ </a:t>
            </a:r>
            <a:r>
              <a:rPr lang="en-US" sz="3600" dirty="0"/>
              <a:t>, </a:t>
            </a:r>
            <a:r>
              <a:rPr lang="en-US" sz="3600" b="1" dirty="0"/>
              <a:t>and finally </a:t>
            </a:r>
            <a:r>
              <a:rPr lang="en-US" sz="3600" dirty="0" smtClean="0"/>
              <a:t>_________________.</a:t>
            </a:r>
            <a:endParaRPr lang="en-US" sz="3600" dirty="0"/>
          </a:p>
        </p:txBody>
      </p:sp>
    </p:spTree>
    <p:extLst>
      <p:ext uri="{BB962C8B-B14F-4D97-AF65-F5344CB8AC3E}">
        <p14:creationId xmlns:p14="http://schemas.microsoft.com/office/powerpoint/2010/main" val="25925891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879231"/>
          </a:xfrm>
        </p:spPr>
        <p:txBody>
          <a:bodyPr/>
          <a:lstStyle/>
          <a:p>
            <a:pPr algn="ctr"/>
            <a:r>
              <a:rPr lang="en-US" dirty="0" smtClean="0"/>
              <a:t>Purpose </a:t>
            </a:r>
            <a:endParaRPr lang="en-US" dirty="0"/>
          </a:p>
        </p:txBody>
      </p:sp>
      <p:sp>
        <p:nvSpPr>
          <p:cNvPr id="3" name="Content Placeholder 2"/>
          <p:cNvSpPr>
            <a:spLocks noGrp="1"/>
          </p:cNvSpPr>
          <p:nvPr>
            <p:ph idx="1"/>
          </p:nvPr>
        </p:nvSpPr>
        <p:spPr>
          <a:xfrm>
            <a:off x="1371600" y="1565031"/>
            <a:ext cx="9601200" cy="4302369"/>
          </a:xfrm>
        </p:spPr>
        <p:txBody>
          <a:bodyPr>
            <a:noAutofit/>
          </a:bodyPr>
          <a:lstStyle/>
          <a:p>
            <a:pPr marL="0" indent="0">
              <a:buNone/>
            </a:pPr>
            <a:r>
              <a:rPr lang="en-US" sz="4000" b="1" i="1" dirty="0"/>
              <a:t>3.</a:t>
            </a:r>
            <a:r>
              <a:rPr lang="en-US" sz="3200" dirty="0"/>
              <a:t> ____________________________</a:t>
            </a:r>
            <a:r>
              <a:rPr lang="en-US" sz="3200" b="1" dirty="0"/>
              <a:t>’s purpose is to </a:t>
            </a:r>
            <a:r>
              <a:rPr lang="en-US" sz="3600" dirty="0"/>
              <a:t>(</a:t>
            </a:r>
            <a:r>
              <a:rPr lang="en-US" sz="3200" i="1" dirty="0"/>
              <a:t>persuade, criticize, explain, entertain, inform, describe …)</a:t>
            </a:r>
            <a:r>
              <a:rPr lang="en-US" sz="3200" b="1" i="1" dirty="0"/>
              <a:t> </a:t>
            </a:r>
            <a:r>
              <a:rPr lang="en-US" sz="3200" dirty="0" smtClean="0"/>
              <a:t>___________________________ </a:t>
            </a:r>
            <a:r>
              <a:rPr lang="en-US" sz="3200" b="1" dirty="0"/>
              <a:t>in order to </a:t>
            </a:r>
            <a:r>
              <a:rPr lang="en-US" sz="3200" dirty="0"/>
              <a:t>(…</a:t>
            </a:r>
            <a:r>
              <a:rPr lang="en-US" sz="3200" i="1" dirty="0"/>
              <a:t>prove, convince, bring about change, recommend, warn, etc</a:t>
            </a:r>
            <a:r>
              <a:rPr lang="en-US" sz="3200" dirty="0"/>
              <a:t>.) </a:t>
            </a:r>
            <a:r>
              <a:rPr lang="en-US" sz="3200" dirty="0" smtClean="0"/>
              <a:t>_____________________________ </a:t>
            </a:r>
            <a:r>
              <a:rPr lang="en-US" sz="3200" dirty="0"/>
              <a:t>(</a:t>
            </a:r>
            <a:r>
              <a:rPr lang="en-US" sz="3200" i="1" dirty="0"/>
              <a:t>to accomplish what?</a:t>
            </a:r>
            <a:r>
              <a:rPr lang="en-US" sz="3200" dirty="0"/>
              <a:t> </a:t>
            </a:r>
            <a:r>
              <a:rPr lang="en-US" sz="3200" dirty="0" smtClean="0"/>
              <a:t>).</a:t>
            </a:r>
            <a:endParaRPr lang="en-US" sz="3200" dirty="0"/>
          </a:p>
        </p:txBody>
      </p:sp>
    </p:spTree>
    <p:extLst>
      <p:ext uri="{BB962C8B-B14F-4D97-AF65-F5344CB8AC3E}">
        <p14:creationId xmlns:p14="http://schemas.microsoft.com/office/powerpoint/2010/main" val="32952731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879231"/>
          </a:xfrm>
        </p:spPr>
        <p:txBody>
          <a:bodyPr/>
          <a:lstStyle/>
          <a:p>
            <a:pPr algn="ctr"/>
            <a:r>
              <a:rPr lang="en-US" dirty="0" smtClean="0"/>
              <a:t>Tone and Audience</a:t>
            </a:r>
            <a:endParaRPr lang="en-US" dirty="0"/>
          </a:p>
        </p:txBody>
      </p:sp>
      <p:sp>
        <p:nvSpPr>
          <p:cNvPr id="3" name="Content Placeholder 2"/>
          <p:cNvSpPr>
            <a:spLocks noGrp="1"/>
          </p:cNvSpPr>
          <p:nvPr>
            <p:ph idx="1"/>
          </p:nvPr>
        </p:nvSpPr>
        <p:spPr/>
        <p:txBody>
          <a:bodyPr/>
          <a:lstStyle/>
          <a:p>
            <a:pPr marL="0" indent="0">
              <a:buNone/>
            </a:pPr>
            <a:r>
              <a:rPr lang="en-US" sz="2800" b="1" i="1" dirty="0"/>
              <a:t>4</a:t>
            </a:r>
            <a:r>
              <a:rPr lang="en-US" sz="4400" b="1" i="1" dirty="0"/>
              <a:t>.</a:t>
            </a:r>
            <a:r>
              <a:rPr lang="en-US" sz="3600" dirty="0"/>
              <a:t> </a:t>
            </a:r>
            <a:r>
              <a:rPr lang="en-US" sz="4400" b="1" dirty="0"/>
              <a:t>He/she</a:t>
            </a:r>
            <a:r>
              <a:rPr lang="en-US" sz="4400" dirty="0"/>
              <a:t> (</a:t>
            </a:r>
            <a:r>
              <a:rPr lang="en-US" sz="4400" i="1" dirty="0"/>
              <a:t>verb: adopts, establishes, creates, etc</a:t>
            </a:r>
            <a:r>
              <a:rPr lang="en-US" sz="4400" dirty="0"/>
              <a:t>.) </a:t>
            </a:r>
            <a:r>
              <a:rPr lang="en-US" sz="4400" dirty="0" smtClean="0"/>
              <a:t>____________ </a:t>
            </a:r>
            <a:r>
              <a:rPr lang="en-US" sz="4400" b="1" dirty="0"/>
              <a:t>a </a:t>
            </a:r>
            <a:r>
              <a:rPr lang="en-US" sz="4400" dirty="0"/>
              <a:t>(n</a:t>
            </a:r>
            <a:r>
              <a:rPr lang="en-US" sz="4400" dirty="0" smtClean="0"/>
              <a:t>)_________________ </a:t>
            </a:r>
            <a:r>
              <a:rPr lang="en-US" sz="4400" b="1" dirty="0"/>
              <a:t>tone for </a:t>
            </a:r>
            <a:r>
              <a:rPr lang="en-US" sz="4400" dirty="0"/>
              <a:t>(</a:t>
            </a:r>
            <a:r>
              <a:rPr lang="en-US" sz="4400" i="1" dirty="0"/>
              <a:t>intended audience</a:t>
            </a:r>
            <a:r>
              <a:rPr lang="en-US" sz="4400" dirty="0" smtClean="0"/>
              <a:t>)___________.</a:t>
            </a:r>
            <a:endParaRPr lang="en-US" sz="4400" dirty="0"/>
          </a:p>
          <a:p>
            <a:pPr marL="0" indent="0">
              <a:buNone/>
            </a:pPr>
            <a:r>
              <a:rPr lang="en-US" sz="4400" dirty="0" smtClean="0"/>
              <a:t>. </a:t>
            </a:r>
            <a:endParaRPr lang="en-US" sz="4400" dirty="0"/>
          </a:p>
          <a:p>
            <a:endParaRPr lang="en-US" dirty="0"/>
          </a:p>
        </p:txBody>
      </p:sp>
    </p:spTree>
    <p:extLst>
      <p:ext uri="{BB962C8B-B14F-4D97-AF65-F5344CB8AC3E}">
        <p14:creationId xmlns:p14="http://schemas.microsoft.com/office/powerpoint/2010/main" val="22745349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a:t>
            </a:r>
            <a:endParaRPr lang="en-US" dirty="0"/>
          </a:p>
        </p:txBody>
      </p:sp>
      <p:sp>
        <p:nvSpPr>
          <p:cNvPr id="3" name="Content Placeholder 2"/>
          <p:cNvSpPr>
            <a:spLocks noGrp="1"/>
          </p:cNvSpPr>
          <p:nvPr>
            <p:ph idx="1"/>
          </p:nvPr>
        </p:nvSpPr>
        <p:spPr/>
        <p:txBody>
          <a:bodyPr>
            <a:normAutofit/>
          </a:bodyPr>
          <a:lstStyle/>
          <a:p>
            <a:r>
              <a:rPr lang="en-US" sz="4800" dirty="0" smtClean="0"/>
              <a:t>Look at “Jim Crow Policing”, page 43 in </a:t>
            </a:r>
            <a:r>
              <a:rPr lang="en-US" sz="4800" smtClean="0"/>
              <a:t>your book, and </a:t>
            </a:r>
            <a:r>
              <a:rPr lang="en-US" sz="4800" dirty="0" smtClean="0"/>
              <a:t>try a precis with your group on the form provided </a:t>
            </a:r>
          </a:p>
          <a:p>
            <a:endParaRPr lang="en-US" dirty="0" smtClean="0"/>
          </a:p>
          <a:p>
            <a:endParaRPr lang="en-US" dirty="0" smtClean="0"/>
          </a:p>
          <a:p>
            <a:endParaRPr lang="en-US" dirty="0"/>
          </a:p>
        </p:txBody>
      </p:sp>
    </p:spTree>
    <p:extLst>
      <p:ext uri="{BB962C8B-B14F-4D97-AF65-F5344CB8AC3E}">
        <p14:creationId xmlns:p14="http://schemas.microsoft.com/office/powerpoint/2010/main" val="18523631"/>
      </p:ext>
    </p:extLst>
  </p:cSld>
  <p:clrMapOvr>
    <a:masterClrMapping/>
  </p:clrMapOvr>
  <p:timing>
    <p:tnLst>
      <p:par>
        <p:cTn id="1" dur="indefinite" restart="never" nodeType="tmRoot"/>
      </p:par>
    </p:tnLst>
  </p:timing>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TM10001105[[fn=Crop]]</Template>
  <TotalTime>1113</TotalTime>
  <Words>779</Words>
  <Application>Microsoft Office PowerPoint</Application>
  <PresentationFormat>Widescreen</PresentationFormat>
  <Paragraphs>34</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Franklin Gothic Book</vt:lpstr>
      <vt:lpstr>Wingdings</vt:lpstr>
      <vt:lpstr>Crop</vt:lpstr>
      <vt:lpstr>PrÉcis</vt:lpstr>
      <vt:lpstr>Benefits of writing a précis (Woodworth, 1988)</vt:lpstr>
      <vt:lpstr>Four Sentence Format</vt:lpstr>
      <vt:lpstr>Example 1:</vt:lpstr>
      <vt:lpstr>Example 2:</vt:lpstr>
      <vt:lpstr>Let’s Practice…</vt:lpstr>
      <vt:lpstr>PowerPoint Presentation</vt:lpstr>
      <vt:lpstr>Evidence used for claim</vt:lpstr>
      <vt:lpstr>Purpose </vt:lpstr>
      <vt:lpstr>Tone and Audience</vt:lpstr>
      <vt:lpstr>Practice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PrÉcis</dc:title>
  <dc:creator>jhillwilkinson</dc:creator>
  <cp:lastModifiedBy>July Hill-Wilkinson</cp:lastModifiedBy>
  <cp:revision>22</cp:revision>
  <dcterms:created xsi:type="dcterms:W3CDTF">2016-04-08T04:04:22Z</dcterms:created>
  <dcterms:modified xsi:type="dcterms:W3CDTF">2018-09-06T14:24:36Z</dcterms:modified>
</cp:coreProperties>
</file>