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76" r:id="rId3"/>
    <p:sldId id="259" r:id="rId4"/>
    <p:sldId id="265" r:id="rId5"/>
    <p:sldId id="277" r:id="rId6"/>
    <p:sldId id="271" r:id="rId7"/>
    <p:sldId id="274" r:id="rId8"/>
    <p:sldId id="266" r:id="rId9"/>
    <p:sldId id="272" r:id="rId10"/>
    <p:sldId id="268" r:id="rId11"/>
    <p:sldId id="269" r:id="rId12"/>
    <p:sldId id="263" r:id="rId13"/>
    <p:sldId id="275"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3" autoAdjust="0"/>
    <p:restoredTop sz="94651" autoAdjust="0"/>
  </p:normalViewPr>
  <p:slideViewPr>
    <p:cSldViewPr snapToGrid="0">
      <p:cViewPr varScale="1">
        <p:scale>
          <a:sx n="87" d="100"/>
          <a:sy n="87" d="100"/>
        </p:scale>
        <p:origin x="90" y="5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EC5CE24-ABAA-4B00-A574-99D5C8D79EAB}" type="datetimeFigureOut">
              <a:rPr lang="en-US" smtClean="0"/>
              <a:t>12/7/2018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50CB1CE-E8E3-4D91-AE95-939651BCF346}" type="slidenum">
              <a:rPr lang="en-US" smtClean="0"/>
              <a:t>‹#›</a:t>
            </a:fld>
            <a:endParaRPr lang="en-US"/>
          </a:p>
        </p:txBody>
      </p:sp>
    </p:spTree>
    <p:extLst>
      <p:ext uri="{BB962C8B-B14F-4D97-AF65-F5344CB8AC3E}">
        <p14:creationId xmlns:p14="http://schemas.microsoft.com/office/powerpoint/2010/main" val="4123575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C3A1C47-9E89-4537-954C-9D91B44817EA}" type="datetimeFigureOut">
              <a:rPr lang="en-US" smtClean="0"/>
              <a:t>12/7/2018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0987B91-A45A-463D-963C-6D6E4272A600}" type="slidenum">
              <a:rPr lang="en-US" smtClean="0"/>
              <a:t>‹#›</a:t>
            </a:fld>
            <a:endParaRPr lang="en-US"/>
          </a:p>
        </p:txBody>
      </p:sp>
    </p:spTree>
    <p:extLst>
      <p:ext uri="{BB962C8B-B14F-4D97-AF65-F5344CB8AC3E}">
        <p14:creationId xmlns:p14="http://schemas.microsoft.com/office/powerpoint/2010/main" val="2206611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1</a:t>
            </a:fld>
            <a:endParaRPr lang="en-US"/>
          </a:p>
        </p:txBody>
      </p:sp>
    </p:spTree>
    <p:extLst>
      <p:ext uri="{BB962C8B-B14F-4D97-AF65-F5344CB8AC3E}">
        <p14:creationId xmlns:p14="http://schemas.microsoft.com/office/powerpoint/2010/main" val="1985207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35588F-D928-4D52-B03A-08DA45234DDF}" type="slidenum">
              <a:rPr lang="en-US"/>
              <a:t>2</a:t>
            </a:fld>
            <a:endParaRPr lang="en-US"/>
          </a:p>
        </p:txBody>
      </p:sp>
    </p:spTree>
    <p:extLst>
      <p:ext uri="{BB962C8B-B14F-4D97-AF65-F5344CB8AC3E}">
        <p14:creationId xmlns:p14="http://schemas.microsoft.com/office/powerpoint/2010/main" val="19958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35588F-D928-4D52-B03A-08DA45234DDF}" type="slidenum">
              <a:rPr lang="en-US"/>
              <a:t>3</a:t>
            </a:fld>
            <a:endParaRPr lang="en-US"/>
          </a:p>
        </p:txBody>
      </p:sp>
    </p:spTree>
    <p:extLst>
      <p:ext uri="{BB962C8B-B14F-4D97-AF65-F5344CB8AC3E}">
        <p14:creationId xmlns:p14="http://schemas.microsoft.com/office/powerpoint/2010/main" val="145678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4</a:t>
            </a:fld>
            <a:endParaRPr lang="en-US"/>
          </a:p>
        </p:txBody>
      </p:sp>
    </p:spTree>
    <p:extLst>
      <p:ext uri="{BB962C8B-B14F-4D97-AF65-F5344CB8AC3E}">
        <p14:creationId xmlns:p14="http://schemas.microsoft.com/office/powerpoint/2010/main" val="1065848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35588F-D928-4D52-B03A-08DA45234DDF}" type="slidenum">
              <a:rPr lang="en-US"/>
              <a:t>6</a:t>
            </a:fld>
            <a:endParaRPr lang="en-US"/>
          </a:p>
        </p:txBody>
      </p:sp>
    </p:spTree>
    <p:extLst>
      <p:ext uri="{BB962C8B-B14F-4D97-AF65-F5344CB8AC3E}">
        <p14:creationId xmlns:p14="http://schemas.microsoft.com/office/powerpoint/2010/main" val="2418760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8</a:t>
            </a:fld>
            <a:endParaRPr lang="en-US"/>
          </a:p>
        </p:txBody>
      </p:sp>
    </p:spTree>
    <p:extLst>
      <p:ext uri="{BB962C8B-B14F-4D97-AF65-F5344CB8AC3E}">
        <p14:creationId xmlns:p14="http://schemas.microsoft.com/office/powerpoint/2010/main" val="1871092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9</a:t>
            </a:fld>
            <a:endParaRPr lang="en-US"/>
          </a:p>
        </p:txBody>
      </p:sp>
    </p:spTree>
    <p:extLst>
      <p:ext uri="{BB962C8B-B14F-4D97-AF65-F5344CB8AC3E}">
        <p14:creationId xmlns:p14="http://schemas.microsoft.com/office/powerpoint/2010/main" val="2830951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10</a:t>
            </a:fld>
            <a:endParaRPr lang="en-US"/>
          </a:p>
        </p:txBody>
      </p:sp>
    </p:spTree>
    <p:extLst>
      <p:ext uri="{BB962C8B-B14F-4D97-AF65-F5344CB8AC3E}">
        <p14:creationId xmlns:p14="http://schemas.microsoft.com/office/powerpoint/2010/main" val="2349522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11</a:t>
            </a:fld>
            <a:endParaRPr lang="en-US"/>
          </a:p>
        </p:txBody>
      </p:sp>
    </p:spTree>
    <p:extLst>
      <p:ext uri="{BB962C8B-B14F-4D97-AF65-F5344CB8AC3E}">
        <p14:creationId xmlns:p14="http://schemas.microsoft.com/office/powerpoint/2010/main" val="4115059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987B91-A45A-463D-963C-6D6E4272A600}" type="slidenum">
              <a:rPr lang="en-US" smtClean="0"/>
              <a:t>12</a:t>
            </a:fld>
            <a:endParaRPr lang="en-US"/>
          </a:p>
        </p:txBody>
      </p:sp>
    </p:spTree>
    <p:extLst>
      <p:ext uri="{BB962C8B-B14F-4D97-AF65-F5344CB8AC3E}">
        <p14:creationId xmlns:p14="http://schemas.microsoft.com/office/powerpoint/2010/main" val="1705589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35588F-D928-4D52-B03A-08DA45234DDF}" type="slidenum">
              <a:rPr lang="en-US"/>
              <a:t>13</a:t>
            </a:fld>
            <a:endParaRPr lang="en-US"/>
          </a:p>
        </p:txBody>
      </p:sp>
    </p:spTree>
    <p:extLst>
      <p:ext uri="{BB962C8B-B14F-4D97-AF65-F5344CB8AC3E}">
        <p14:creationId xmlns:p14="http://schemas.microsoft.com/office/powerpoint/2010/main" val="3512940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1135869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3981853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209639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41BCD5-7DEA-4B25-9240-F0BCA804D100}"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171531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41BCD5-7DEA-4B25-9240-F0BCA804D100}"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4089777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41BCD5-7DEA-4B25-9240-F0BCA804D100}" type="datetimeFigureOut">
              <a:rPr lang="en-US" smtClean="0"/>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98548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41BCD5-7DEA-4B25-9240-F0BCA804D100}" type="datetimeFigureOut">
              <a:rPr lang="en-US" smtClean="0"/>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2925262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41BCD5-7DEA-4B25-9240-F0BCA804D100}"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1141390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41BCD5-7DEA-4B25-9240-F0BCA804D100}"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3028690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4177862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65328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4092928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86729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3629296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3056085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41BCD5-7DEA-4B25-9240-F0BCA804D10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5BE1F-D0F1-447B-8B37-8E207D9A836A}" type="slidenum">
              <a:rPr lang="en-US" smtClean="0"/>
              <a:t>‹#›</a:t>
            </a:fld>
            <a:endParaRPr lang="en-US"/>
          </a:p>
        </p:txBody>
      </p:sp>
    </p:spTree>
    <p:extLst>
      <p:ext uri="{BB962C8B-B14F-4D97-AF65-F5344CB8AC3E}">
        <p14:creationId xmlns:p14="http://schemas.microsoft.com/office/powerpoint/2010/main" val="301929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41BCD5-7DEA-4B25-9240-F0BCA804D100}" type="datetimeFigureOut">
              <a:rPr lang="en-US" smtClean="0"/>
              <a:t>12/7/2018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315BE1F-D0F1-447B-8B37-8E207D9A836A}" type="slidenum">
              <a:rPr lang="en-US" smtClean="0"/>
              <a:t>‹#›</a:t>
            </a:fld>
            <a:endParaRPr lang="en-US"/>
          </a:p>
        </p:txBody>
      </p:sp>
    </p:spTree>
    <p:extLst>
      <p:ext uri="{BB962C8B-B14F-4D97-AF65-F5344CB8AC3E}">
        <p14:creationId xmlns:p14="http://schemas.microsoft.com/office/powerpoint/2010/main" val="1405077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rcps.us/Domain/16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virginiawestern.edu/academy/index.php"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rcps.us/domain/139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670324"/>
            <a:ext cx="7766936" cy="1646302"/>
          </a:xfrm>
        </p:spPr>
        <p:txBody>
          <a:bodyPr/>
          <a:lstStyle/>
          <a:p>
            <a:pPr algn="ctr"/>
            <a:r>
              <a:rPr lang="en-US" sz="6000" dirty="0"/>
              <a:t>Registration </a:t>
            </a:r>
            <a:r>
              <a:rPr lang="en-US" sz="6000" dirty="0" smtClean="0"/>
              <a:t>2019-20</a:t>
            </a:r>
            <a:endParaRPr lang="en-US" sz="6000" dirty="0"/>
          </a:p>
        </p:txBody>
      </p:sp>
      <p:sp>
        <p:nvSpPr>
          <p:cNvPr id="3" name="Subtitle 2"/>
          <p:cNvSpPr>
            <a:spLocks noGrp="1"/>
          </p:cNvSpPr>
          <p:nvPr>
            <p:ph type="subTitle" idx="1"/>
          </p:nvPr>
        </p:nvSpPr>
        <p:spPr>
          <a:xfrm>
            <a:off x="1507067" y="2526833"/>
            <a:ext cx="7766936" cy="1096899"/>
          </a:xfrm>
        </p:spPr>
        <p:txBody>
          <a:bodyPr>
            <a:normAutofit lnSpcReduction="10000"/>
          </a:bodyPr>
          <a:lstStyle/>
          <a:p>
            <a:pPr algn="ctr"/>
            <a:r>
              <a:rPr lang="en-US" sz="3200" dirty="0"/>
              <a:t>Parent Registration </a:t>
            </a:r>
            <a:r>
              <a:rPr lang="en-US" sz="3200" dirty="0" smtClean="0"/>
              <a:t>Information</a:t>
            </a:r>
          </a:p>
          <a:p>
            <a:pPr algn="ctr"/>
            <a:r>
              <a:rPr lang="en-US" sz="3200" dirty="0" smtClean="0"/>
              <a:t>GHS Counseling Center</a:t>
            </a:r>
            <a:endParaRPr lang="en-US" sz="3200" dirty="0"/>
          </a:p>
        </p:txBody>
      </p:sp>
    </p:spTree>
    <p:extLst>
      <p:ext uri="{BB962C8B-B14F-4D97-AF65-F5344CB8AC3E}">
        <p14:creationId xmlns:p14="http://schemas.microsoft.com/office/powerpoint/2010/main" val="2546402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79437"/>
            <a:ext cx="8596668" cy="1320800"/>
          </a:xfrm>
        </p:spPr>
        <p:txBody>
          <a:bodyPr/>
          <a:lstStyle/>
          <a:p>
            <a:r>
              <a:rPr lang="en-US" dirty="0"/>
              <a:t>Counselors</a:t>
            </a:r>
          </a:p>
        </p:txBody>
      </p:sp>
      <p:sp>
        <p:nvSpPr>
          <p:cNvPr id="5" name="Content Placeholder 1"/>
          <p:cNvSpPr txBox="1">
            <a:spLocks/>
          </p:cNvSpPr>
          <p:nvPr/>
        </p:nvSpPr>
        <p:spPr>
          <a:xfrm>
            <a:off x="658705" y="739837"/>
            <a:ext cx="4812101" cy="1555734"/>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t>Gwyn </a:t>
            </a:r>
            <a:r>
              <a:rPr lang="en-US" sz="3200" dirty="0" smtClean="0"/>
              <a:t>Noell, Coordinator</a:t>
            </a:r>
            <a:endParaRPr lang="en-US" sz="3200" dirty="0"/>
          </a:p>
          <a:p>
            <a:pPr marL="0" indent="0">
              <a:buFont typeface="Wingdings 3" charset="2"/>
              <a:buNone/>
            </a:pPr>
            <a:r>
              <a:rPr lang="en-US" sz="3200" dirty="0"/>
              <a:t>Last Names A – L </a:t>
            </a:r>
            <a:r>
              <a:rPr lang="en-US" sz="3200" dirty="0" smtClean="0"/>
              <a:t>(10-12)</a:t>
            </a:r>
          </a:p>
          <a:p>
            <a:pPr marL="0" indent="0">
              <a:buFont typeface="Wingdings 3" charset="2"/>
              <a:buNone/>
            </a:pPr>
            <a:r>
              <a:rPr lang="en-US" sz="3200" dirty="0" smtClean="0"/>
              <a:t>Last Names A – K (8 &amp; 9)</a:t>
            </a:r>
            <a:endParaRPr lang="en-US" sz="3200" dirty="0"/>
          </a:p>
        </p:txBody>
      </p:sp>
      <p:sp>
        <p:nvSpPr>
          <p:cNvPr id="6" name="Content Placeholder 1"/>
          <p:cNvSpPr txBox="1">
            <a:spLocks/>
          </p:cNvSpPr>
          <p:nvPr/>
        </p:nvSpPr>
        <p:spPr>
          <a:xfrm>
            <a:off x="6242923" y="739837"/>
            <a:ext cx="4895009" cy="1555734"/>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smtClean="0"/>
              <a:t>Kelley McCall, Counselor</a:t>
            </a:r>
            <a:endParaRPr lang="en-US" sz="3200" dirty="0"/>
          </a:p>
          <a:p>
            <a:pPr marL="0" indent="0">
              <a:buNone/>
            </a:pPr>
            <a:r>
              <a:rPr lang="en-US" sz="3200" dirty="0"/>
              <a:t>Last Names M – </a:t>
            </a:r>
            <a:r>
              <a:rPr lang="en-US" sz="3200" dirty="0" smtClean="0"/>
              <a:t>Z (10-12)</a:t>
            </a:r>
          </a:p>
          <a:p>
            <a:pPr marL="0" indent="0">
              <a:buNone/>
            </a:pPr>
            <a:r>
              <a:rPr lang="en-US" sz="3200" dirty="0" smtClean="0"/>
              <a:t>Last Names L – Z (8 &amp; 9) </a:t>
            </a:r>
            <a:endParaRPr lang="en-US" sz="3200" dirty="0"/>
          </a:p>
        </p:txBody>
      </p:sp>
      <p:pic>
        <p:nvPicPr>
          <p:cNvPr id="2" name="Picture 1" descr="This is a photo of Gwyn Noell." title="Gwyn Noell, Coordinato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334" y="2844134"/>
            <a:ext cx="2954508" cy="3605797"/>
          </a:xfrm>
          <a:prstGeom prst="rect">
            <a:avLst/>
          </a:prstGeom>
        </p:spPr>
      </p:pic>
      <p:pic>
        <p:nvPicPr>
          <p:cNvPr id="4" name="Picture 3" descr="This is a photo of Kelley and her family." title="Kelley McCall, Counselo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526" y="2295571"/>
            <a:ext cx="2348347" cy="4301198"/>
          </a:xfrm>
          <a:prstGeom prst="rect">
            <a:avLst/>
          </a:prstGeom>
        </p:spPr>
      </p:pic>
    </p:spTree>
    <p:extLst>
      <p:ext uri="{BB962C8B-B14F-4D97-AF65-F5344CB8AC3E}">
        <p14:creationId xmlns:p14="http://schemas.microsoft.com/office/powerpoint/2010/main" val="37674148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1812859"/>
            <a:ext cx="8596668" cy="3145507"/>
          </a:xfrm>
        </p:spPr>
        <p:txBody>
          <a:bodyPr>
            <a:noAutofit/>
          </a:bodyPr>
          <a:lstStyle/>
          <a:p>
            <a:r>
              <a:rPr lang="en-US" sz="2400" dirty="0"/>
              <a:t>Registration Process</a:t>
            </a:r>
          </a:p>
          <a:p>
            <a:r>
              <a:rPr lang="en-US" sz="2400" dirty="0"/>
              <a:t>Diploma Types &amp; Graduation Requirements</a:t>
            </a:r>
          </a:p>
          <a:p>
            <a:r>
              <a:rPr lang="en-US" sz="2400" dirty="0"/>
              <a:t>RCPS Online</a:t>
            </a:r>
          </a:p>
          <a:p>
            <a:r>
              <a:rPr lang="en-US" sz="2400" dirty="0"/>
              <a:t>AP and DE</a:t>
            </a:r>
          </a:p>
          <a:p>
            <a:r>
              <a:rPr lang="en-US" sz="2400" dirty="0"/>
              <a:t>Out-of-building electives</a:t>
            </a:r>
          </a:p>
          <a:p>
            <a:r>
              <a:rPr lang="en-US" sz="2400" dirty="0"/>
              <a:t>Questions</a:t>
            </a:r>
          </a:p>
        </p:txBody>
      </p:sp>
      <p:sp>
        <p:nvSpPr>
          <p:cNvPr id="3" name="Title 2"/>
          <p:cNvSpPr>
            <a:spLocks noGrp="1"/>
          </p:cNvSpPr>
          <p:nvPr>
            <p:ph type="title"/>
          </p:nvPr>
        </p:nvSpPr>
        <p:spPr/>
        <p:txBody>
          <a:bodyPr/>
          <a:lstStyle/>
          <a:p>
            <a:r>
              <a:rPr lang="en-US" dirty="0"/>
              <a:t>Overview</a:t>
            </a:r>
          </a:p>
        </p:txBody>
      </p:sp>
    </p:spTree>
    <p:extLst>
      <p:ext uri="{BB962C8B-B14F-4D97-AF65-F5344CB8AC3E}">
        <p14:creationId xmlns:p14="http://schemas.microsoft.com/office/powerpoint/2010/main" val="735429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3" y="1849821"/>
            <a:ext cx="9323401" cy="4419600"/>
          </a:xfrm>
        </p:spPr>
        <p:txBody>
          <a:bodyPr vert="horz" lIns="91440" tIns="45720" rIns="91440" bIns="45720" rtlCol="0" anchor="t">
            <a:normAutofit/>
          </a:bodyPr>
          <a:lstStyle/>
          <a:p>
            <a:r>
              <a:rPr lang="en-US" dirty="0"/>
              <a:t>Students fill out Registration Form during registration </a:t>
            </a:r>
            <a:r>
              <a:rPr lang="en-US" dirty="0" smtClean="0"/>
              <a:t>presentation in class</a:t>
            </a:r>
            <a:endParaRPr lang="en-US" u="sng" dirty="0"/>
          </a:p>
          <a:p>
            <a:r>
              <a:rPr lang="en-US" dirty="0"/>
              <a:t>Students will enter Course Requests in Synergy in class with Counselors</a:t>
            </a:r>
          </a:p>
          <a:p>
            <a:r>
              <a:rPr lang="en-US" dirty="0"/>
              <a:t>Counselors review Course Request individually with each student based on:</a:t>
            </a:r>
          </a:p>
          <a:p>
            <a:pPr lvl="1"/>
            <a:r>
              <a:rPr lang="en-US" dirty="0"/>
              <a:t>Teacher Recommendations</a:t>
            </a:r>
          </a:p>
          <a:p>
            <a:pPr lvl="1"/>
            <a:r>
              <a:rPr lang="en-US" dirty="0"/>
              <a:t>IEP Accommodations (if applicable)</a:t>
            </a:r>
          </a:p>
          <a:p>
            <a:pPr lvl="1"/>
            <a:r>
              <a:rPr lang="en-US" dirty="0"/>
              <a:t>College and career goals</a:t>
            </a:r>
          </a:p>
          <a:p>
            <a:pPr lvl="1"/>
            <a:r>
              <a:rPr lang="en-US" dirty="0"/>
              <a:t>Student’s progress toward graduation</a:t>
            </a:r>
          </a:p>
          <a:p>
            <a:r>
              <a:rPr lang="en-US" dirty="0"/>
              <a:t>Student Request Verification (SRV) given to students </a:t>
            </a:r>
            <a:r>
              <a:rPr lang="en-US" dirty="0" smtClean="0"/>
              <a:t>via homeroom (English 8 for 8</a:t>
            </a:r>
            <a:r>
              <a:rPr lang="en-US" baseline="30000" dirty="0" smtClean="0"/>
              <a:t>th</a:t>
            </a:r>
            <a:r>
              <a:rPr lang="en-US" dirty="0" smtClean="0"/>
              <a:t> grade students)</a:t>
            </a:r>
            <a:endParaRPr lang="en-US" dirty="0"/>
          </a:p>
          <a:p>
            <a:pPr lvl="1"/>
            <a:r>
              <a:rPr lang="en-US" dirty="0"/>
              <a:t>MUST be signed by parent/guardian and returned to </a:t>
            </a:r>
            <a:r>
              <a:rPr lang="en-US" dirty="0" smtClean="0"/>
              <a:t>school by deadline</a:t>
            </a:r>
            <a:endParaRPr lang="en-US" dirty="0"/>
          </a:p>
          <a:p>
            <a:pPr lvl="1"/>
            <a:r>
              <a:rPr lang="en-US" dirty="0"/>
              <a:t>Changes can be indicated on the SRV, signed, and </a:t>
            </a:r>
            <a:r>
              <a:rPr lang="en-US" dirty="0" smtClean="0"/>
              <a:t>returned (may require additional forms)</a:t>
            </a:r>
            <a:endParaRPr lang="en-US" dirty="0"/>
          </a:p>
          <a:p>
            <a:pPr marL="0" indent="0">
              <a:buNone/>
            </a:pPr>
            <a:endParaRPr lang="en-US" dirty="0"/>
          </a:p>
        </p:txBody>
      </p:sp>
      <p:sp>
        <p:nvSpPr>
          <p:cNvPr id="3" name="Title 2"/>
          <p:cNvSpPr>
            <a:spLocks noGrp="1"/>
          </p:cNvSpPr>
          <p:nvPr>
            <p:ph type="title"/>
          </p:nvPr>
        </p:nvSpPr>
        <p:spPr/>
        <p:txBody>
          <a:bodyPr/>
          <a:lstStyle/>
          <a:p>
            <a:r>
              <a:rPr lang="en-US" dirty="0"/>
              <a:t>Registration Process</a:t>
            </a:r>
          </a:p>
        </p:txBody>
      </p:sp>
    </p:spTree>
    <p:extLst>
      <p:ext uri="{BB962C8B-B14F-4D97-AF65-F5344CB8AC3E}">
        <p14:creationId xmlns:p14="http://schemas.microsoft.com/office/powerpoint/2010/main" val="3311982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Teacher Recommendations</a:t>
            </a:r>
          </a:p>
        </p:txBody>
      </p:sp>
      <p:sp>
        <p:nvSpPr>
          <p:cNvPr id="3" name="Content Placeholder 2"/>
          <p:cNvSpPr>
            <a:spLocks noGrp="1"/>
          </p:cNvSpPr>
          <p:nvPr>
            <p:ph idx="1"/>
          </p:nvPr>
        </p:nvSpPr>
        <p:spPr/>
        <p:txBody>
          <a:bodyPr/>
          <a:lstStyle/>
          <a:p>
            <a:r>
              <a:rPr lang="en-US" dirty="0"/>
              <a:t>Teachers in core classes (English, Science, Math, Social Studies) and World Languages (if applicable) make recommendations for the next level of class that the student should take based on many factors. </a:t>
            </a:r>
          </a:p>
          <a:p>
            <a:r>
              <a:rPr lang="en-US" dirty="0"/>
              <a:t>The goal of teacher recommendations is for the student to be placed in the most appropriate course to ensure their success next year.</a:t>
            </a:r>
          </a:p>
          <a:p>
            <a:r>
              <a:rPr lang="en-US" dirty="0"/>
              <a:t>During the registration process, we (Counselors) rely heavily on the teacher recommendation when working with students. </a:t>
            </a:r>
          </a:p>
          <a:p>
            <a:r>
              <a:rPr lang="en-US" dirty="0"/>
              <a:t>Students are provided a copy of their recommendations to take home to discuss with their parents and are given a copy to use during </a:t>
            </a:r>
            <a:r>
              <a:rPr lang="en-US" dirty="0" smtClean="0"/>
              <a:t>registration</a:t>
            </a:r>
            <a:r>
              <a:rPr lang="en-US" dirty="0"/>
              <a:t>. </a:t>
            </a:r>
          </a:p>
        </p:txBody>
      </p:sp>
    </p:spTree>
    <p:extLst>
      <p:ext uri="{BB962C8B-B14F-4D97-AF65-F5344CB8AC3E}">
        <p14:creationId xmlns:p14="http://schemas.microsoft.com/office/powerpoint/2010/main" val="1893067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Advanced Studies and Standard diplomas. See the counseling center for more information." title="Diploma Types Chart"/>
          <p:cNvGraphicFramePr>
            <a:graphicFrameLocks noGrp="1"/>
          </p:cNvGraphicFramePr>
          <p:nvPr>
            <p:ph idx="1"/>
            <p:extLst>
              <p:ext uri="{D42A27DB-BD31-4B8C-83A1-F6EECF244321}">
                <p14:modId xmlns:p14="http://schemas.microsoft.com/office/powerpoint/2010/main" val="687395717"/>
              </p:ext>
            </p:extLst>
          </p:nvPr>
        </p:nvGraphicFramePr>
        <p:xfrm>
          <a:off x="1469573" y="1349829"/>
          <a:ext cx="7753449" cy="4820920"/>
        </p:xfrm>
        <a:graphic>
          <a:graphicData uri="http://schemas.openxmlformats.org/drawingml/2006/table">
            <a:tbl>
              <a:tblPr firstRow="1" bandRow="1">
                <a:tableStyleId>{5C22544A-7EE6-4342-B048-85BDC9FD1C3A}</a:tableStyleId>
              </a:tblPr>
              <a:tblGrid>
                <a:gridCol w="2870786">
                  <a:extLst>
                    <a:ext uri="{9D8B030D-6E8A-4147-A177-3AD203B41FA5}">
                      <a16:colId xmlns:a16="http://schemas.microsoft.com/office/drawing/2014/main" val="298718419"/>
                    </a:ext>
                  </a:extLst>
                </a:gridCol>
                <a:gridCol w="2410397">
                  <a:extLst>
                    <a:ext uri="{9D8B030D-6E8A-4147-A177-3AD203B41FA5}">
                      <a16:colId xmlns:a16="http://schemas.microsoft.com/office/drawing/2014/main" val="1032712345"/>
                    </a:ext>
                  </a:extLst>
                </a:gridCol>
                <a:gridCol w="2472266">
                  <a:extLst>
                    <a:ext uri="{9D8B030D-6E8A-4147-A177-3AD203B41FA5}">
                      <a16:colId xmlns:a16="http://schemas.microsoft.com/office/drawing/2014/main" val="20002"/>
                    </a:ext>
                  </a:extLst>
                </a:gridCol>
              </a:tblGrid>
              <a:tr h="370840">
                <a:tc>
                  <a:txBody>
                    <a:bodyPr/>
                    <a:lstStyle/>
                    <a:p>
                      <a:r>
                        <a:rPr lang="en-US" dirty="0"/>
                        <a:t>Course</a:t>
                      </a:r>
                    </a:p>
                  </a:txBody>
                  <a:tcPr/>
                </a:tc>
                <a:tc>
                  <a:txBody>
                    <a:bodyPr/>
                    <a:lstStyle/>
                    <a:p>
                      <a:r>
                        <a:rPr lang="en-US" dirty="0"/>
                        <a:t>Advanced Studies</a:t>
                      </a:r>
                    </a:p>
                  </a:txBody>
                  <a:tcPr/>
                </a:tc>
                <a:tc>
                  <a:txBody>
                    <a:bodyPr/>
                    <a:lstStyle/>
                    <a:p>
                      <a:r>
                        <a:rPr lang="en-US" dirty="0"/>
                        <a:t>Standard</a:t>
                      </a:r>
                    </a:p>
                  </a:txBody>
                  <a:tcPr/>
                </a:tc>
                <a:extLst>
                  <a:ext uri="{0D108BD9-81ED-4DB2-BD59-A6C34878D82A}">
                    <a16:rowId xmlns:a16="http://schemas.microsoft.com/office/drawing/2014/main" val="1662302544"/>
                  </a:ext>
                </a:extLst>
              </a:tr>
              <a:tr h="370840">
                <a:tc>
                  <a:txBody>
                    <a:bodyPr/>
                    <a:lstStyle/>
                    <a:p>
                      <a:r>
                        <a:rPr lang="en-US"/>
                        <a:t>English</a:t>
                      </a:r>
                      <a:endParaRPr lang="en-US" dirty="0"/>
                    </a:p>
                  </a:txBody>
                  <a:tcPr/>
                </a:tc>
                <a:tc>
                  <a:txBody>
                    <a:bodyPr/>
                    <a:lstStyle/>
                    <a:p>
                      <a:r>
                        <a:rPr lang="en-US"/>
                        <a:t>4</a:t>
                      </a:r>
                    </a:p>
                  </a:txBody>
                  <a:tcPr/>
                </a:tc>
                <a:tc>
                  <a:txBody>
                    <a:bodyPr/>
                    <a:lstStyle/>
                    <a:p>
                      <a:r>
                        <a:rPr lang="en-US" dirty="0"/>
                        <a:t>4</a:t>
                      </a:r>
                    </a:p>
                  </a:txBody>
                  <a:tcPr/>
                </a:tc>
                <a:extLst>
                  <a:ext uri="{0D108BD9-81ED-4DB2-BD59-A6C34878D82A}">
                    <a16:rowId xmlns:a16="http://schemas.microsoft.com/office/drawing/2014/main" val="2005240044"/>
                  </a:ext>
                </a:extLst>
              </a:tr>
              <a:tr h="370840">
                <a:tc>
                  <a:txBody>
                    <a:bodyPr/>
                    <a:lstStyle/>
                    <a:p>
                      <a:r>
                        <a:rPr lang="en-US"/>
                        <a:t>Math</a:t>
                      </a:r>
                      <a:endParaRPr lang="en-US" dirty="0"/>
                    </a:p>
                  </a:txBody>
                  <a:tcPr/>
                </a:tc>
                <a:tc>
                  <a:txBody>
                    <a:bodyPr/>
                    <a:lstStyle/>
                    <a:p>
                      <a:r>
                        <a:rPr lang="en-US"/>
                        <a:t>4</a:t>
                      </a:r>
                    </a:p>
                  </a:txBody>
                  <a:tcPr/>
                </a:tc>
                <a:tc>
                  <a:txBody>
                    <a:bodyPr/>
                    <a:lstStyle/>
                    <a:p>
                      <a:r>
                        <a:rPr lang="en-US" dirty="0"/>
                        <a:t>3</a:t>
                      </a:r>
                    </a:p>
                  </a:txBody>
                  <a:tcPr/>
                </a:tc>
                <a:extLst>
                  <a:ext uri="{0D108BD9-81ED-4DB2-BD59-A6C34878D82A}">
                    <a16:rowId xmlns:a16="http://schemas.microsoft.com/office/drawing/2014/main" val="260041710"/>
                  </a:ext>
                </a:extLst>
              </a:tr>
              <a:tr h="370840">
                <a:tc>
                  <a:txBody>
                    <a:bodyPr/>
                    <a:lstStyle/>
                    <a:p>
                      <a:r>
                        <a:rPr lang="en-US"/>
                        <a:t>Science</a:t>
                      </a:r>
                      <a:endParaRPr lang="en-US" dirty="0"/>
                    </a:p>
                  </a:txBody>
                  <a:tcPr/>
                </a:tc>
                <a:tc>
                  <a:txBody>
                    <a:bodyPr/>
                    <a:lstStyle/>
                    <a:p>
                      <a:r>
                        <a:rPr lang="en-US"/>
                        <a:t>4</a:t>
                      </a:r>
                    </a:p>
                  </a:txBody>
                  <a:tcPr/>
                </a:tc>
                <a:tc>
                  <a:txBody>
                    <a:bodyPr/>
                    <a:lstStyle/>
                    <a:p>
                      <a:r>
                        <a:rPr lang="en-US" dirty="0"/>
                        <a:t>3</a:t>
                      </a:r>
                    </a:p>
                  </a:txBody>
                  <a:tcPr/>
                </a:tc>
                <a:extLst>
                  <a:ext uri="{0D108BD9-81ED-4DB2-BD59-A6C34878D82A}">
                    <a16:rowId xmlns:a16="http://schemas.microsoft.com/office/drawing/2014/main" val="4022119794"/>
                  </a:ext>
                </a:extLst>
              </a:tr>
              <a:tr h="370840">
                <a:tc>
                  <a:txBody>
                    <a:bodyPr/>
                    <a:lstStyle/>
                    <a:p>
                      <a:r>
                        <a:rPr lang="en-US"/>
                        <a:t>Social Studies</a:t>
                      </a:r>
                    </a:p>
                  </a:txBody>
                  <a:tcPr/>
                </a:tc>
                <a:tc>
                  <a:txBody>
                    <a:bodyPr/>
                    <a:lstStyle/>
                    <a:p>
                      <a:r>
                        <a:rPr lang="en-US" dirty="0"/>
                        <a:t>4</a:t>
                      </a:r>
                    </a:p>
                  </a:txBody>
                  <a:tcPr/>
                </a:tc>
                <a:tc>
                  <a:txBody>
                    <a:bodyPr/>
                    <a:lstStyle/>
                    <a:p>
                      <a:r>
                        <a:rPr lang="en-US" dirty="0"/>
                        <a:t>3</a:t>
                      </a:r>
                    </a:p>
                  </a:txBody>
                  <a:tcPr/>
                </a:tc>
                <a:extLst>
                  <a:ext uri="{0D108BD9-81ED-4DB2-BD59-A6C34878D82A}">
                    <a16:rowId xmlns:a16="http://schemas.microsoft.com/office/drawing/2014/main" val="2482376069"/>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Health/PE </a:t>
                      </a:r>
                      <a:r>
                        <a:rPr lang="en-US" sz="1400" dirty="0"/>
                        <a:t>(CPR/AED - 9</a:t>
                      </a:r>
                      <a:r>
                        <a:rPr lang="en-US" sz="1400" baseline="30000" dirty="0"/>
                        <a:t>th</a:t>
                      </a:r>
                      <a:r>
                        <a:rPr lang="en-US" sz="1400" dirty="0"/>
                        <a:t>)</a:t>
                      </a:r>
                    </a:p>
                  </a:txBody>
                  <a:tcPr/>
                </a:tc>
                <a:tc>
                  <a:txBody>
                    <a:bodyPr/>
                    <a:lstStyle/>
                    <a:p>
                      <a:r>
                        <a:rPr lang="en-US" dirty="0"/>
                        <a:t>2</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2</a:t>
                      </a:r>
                      <a:endParaRPr lang="en-US" sz="1400" dirty="0"/>
                    </a:p>
                  </a:txBody>
                  <a:tcPr/>
                </a:tc>
                <a:extLst>
                  <a:ext uri="{0D108BD9-81ED-4DB2-BD59-A6C34878D82A}">
                    <a16:rowId xmlns:a16="http://schemas.microsoft.com/office/drawing/2014/main" val="369684155"/>
                  </a:ext>
                </a:extLst>
              </a:tr>
              <a:tr h="370840">
                <a:tc>
                  <a:txBody>
                    <a:bodyPr/>
                    <a:lstStyle/>
                    <a:p>
                      <a:r>
                        <a:rPr lang="en-US"/>
                        <a:t>World Language</a:t>
                      </a:r>
                      <a:endParaRPr lang="en-US" dirty="0"/>
                    </a:p>
                  </a:txBody>
                  <a:tcPr/>
                </a:tc>
                <a:tc>
                  <a:txBody>
                    <a:bodyPr/>
                    <a:lstStyle/>
                    <a:p>
                      <a:r>
                        <a:rPr lang="en-US" dirty="0"/>
                        <a:t>3 or 4</a:t>
                      </a:r>
                    </a:p>
                  </a:txBody>
                  <a:tcPr/>
                </a:tc>
                <a:tc>
                  <a:txBody>
                    <a:bodyPr/>
                    <a:lstStyle/>
                    <a:p>
                      <a:r>
                        <a:rPr lang="en-US" dirty="0"/>
                        <a:t>-</a:t>
                      </a:r>
                    </a:p>
                  </a:txBody>
                  <a:tcPr/>
                </a:tc>
                <a:extLst>
                  <a:ext uri="{0D108BD9-81ED-4DB2-BD59-A6C34878D82A}">
                    <a16:rowId xmlns:a16="http://schemas.microsoft.com/office/drawing/2014/main" val="2000791735"/>
                  </a:ext>
                </a:extLst>
              </a:tr>
              <a:tr h="370840">
                <a:tc>
                  <a:txBody>
                    <a:bodyPr/>
                    <a:lstStyle/>
                    <a:p>
                      <a:r>
                        <a:rPr lang="en-US"/>
                        <a:t>Econ &amp; Personal Finance</a:t>
                      </a:r>
                      <a:endParaRPr lang="en-US" dirty="0"/>
                    </a:p>
                  </a:txBody>
                  <a:tcPr/>
                </a:tc>
                <a:tc>
                  <a:txBody>
                    <a:bodyPr/>
                    <a:lstStyle/>
                    <a:p>
                      <a:r>
                        <a:rPr lang="en-US"/>
                        <a:t>1</a:t>
                      </a:r>
                    </a:p>
                  </a:txBody>
                  <a:tcPr/>
                </a:tc>
                <a:tc>
                  <a:txBody>
                    <a:bodyPr/>
                    <a:lstStyle/>
                    <a:p>
                      <a:r>
                        <a:rPr lang="en-US" dirty="0"/>
                        <a:t>1</a:t>
                      </a:r>
                    </a:p>
                  </a:txBody>
                  <a:tcPr/>
                </a:tc>
                <a:extLst>
                  <a:ext uri="{0D108BD9-81ED-4DB2-BD59-A6C34878D82A}">
                    <a16:rowId xmlns:a16="http://schemas.microsoft.com/office/drawing/2014/main" val="650333220"/>
                  </a:ext>
                </a:extLst>
              </a:tr>
              <a:tr h="370840">
                <a:tc>
                  <a:txBody>
                    <a:bodyPr/>
                    <a:lstStyle/>
                    <a:p>
                      <a:r>
                        <a:rPr lang="en-US" dirty="0"/>
                        <a:t>Online Course </a:t>
                      </a:r>
                      <a:r>
                        <a:rPr lang="en-US" dirty="0" err="1"/>
                        <a:t>Req</a:t>
                      </a:r>
                      <a:endParaRPr lang="en-US" dirty="0"/>
                    </a:p>
                  </a:txBody>
                  <a:tcPr/>
                </a:tc>
                <a:tc>
                  <a:txBody>
                    <a:bodyPr/>
                    <a:lstStyle/>
                    <a:p>
                      <a:r>
                        <a:rPr lang="en-US" dirty="0"/>
                        <a:t>1 </a:t>
                      </a:r>
                      <a:r>
                        <a:rPr lang="en-US" sz="1400" dirty="0"/>
                        <a:t>(included in Econ course)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1 </a:t>
                      </a:r>
                      <a:r>
                        <a:rPr lang="en-US" sz="1400" dirty="0"/>
                        <a:t>(included in Econ course)</a:t>
                      </a:r>
                    </a:p>
                  </a:txBody>
                  <a:tcPr/>
                </a:tc>
                <a:extLst>
                  <a:ext uri="{0D108BD9-81ED-4DB2-BD59-A6C34878D82A}">
                    <a16:rowId xmlns:a16="http://schemas.microsoft.com/office/drawing/2014/main" val="3012693748"/>
                  </a:ext>
                </a:extLst>
              </a:tr>
              <a:tr h="370840">
                <a:tc>
                  <a:txBody>
                    <a:bodyPr/>
                    <a:lstStyle/>
                    <a:p>
                      <a:r>
                        <a:rPr lang="en-US" dirty="0"/>
                        <a:t>Fine Arts/CTE</a:t>
                      </a:r>
                    </a:p>
                  </a:txBody>
                  <a:tcPr/>
                </a:tc>
                <a:tc>
                  <a:txBody>
                    <a:bodyPr/>
                    <a:lstStyle/>
                    <a:p>
                      <a:r>
                        <a:rPr lang="en-US" sz="1600" dirty="0"/>
                        <a:t>1</a:t>
                      </a:r>
                    </a:p>
                  </a:txBody>
                  <a:tcPr/>
                </a:tc>
                <a:tc>
                  <a:txBody>
                    <a:bodyPr/>
                    <a:lstStyle/>
                    <a:p>
                      <a:r>
                        <a:rPr lang="en-US" sz="1600" dirty="0"/>
                        <a:t>2 (can be World Lang.)</a:t>
                      </a:r>
                    </a:p>
                  </a:txBody>
                  <a:tcPr/>
                </a:tc>
                <a:extLst>
                  <a:ext uri="{0D108BD9-81ED-4DB2-BD59-A6C34878D82A}">
                    <a16:rowId xmlns:a16="http://schemas.microsoft.com/office/drawing/2014/main" val="1524262620"/>
                  </a:ext>
                </a:extLst>
              </a:tr>
              <a:tr h="370840">
                <a:tc>
                  <a:txBody>
                    <a:bodyPr/>
                    <a:lstStyle/>
                    <a:p>
                      <a:r>
                        <a:rPr lang="en-US" dirty="0"/>
                        <a:t>Industry</a:t>
                      </a:r>
                      <a:r>
                        <a:rPr lang="en-US" baseline="0" dirty="0"/>
                        <a:t> Credential</a:t>
                      </a:r>
                      <a:endParaRPr lang="en-US" dirty="0"/>
                    </a:p>
                  </a:txBody>
                  <a:tcPr/>
                </a:tc>
                <a:tc>
                  <a:txBody>
                    <a:bodyPr/>
                    <a:lstStyle/>
                    <a:p>
                      <a:r>
                        <a:rPr lang="en-US" sz="1600" dirty="0"/>
                        <a:t>-</a:t>
                      </a:r>
                    </a:p>
                  </a:txBody>
                  <a:tcPr/>
                </a:tc>
                <a:tc>
                  <a:txBody>
                    <a:bodyPr/>
                    <a:lstStyle/>
                    <a:p>
                      <a:r>
                        <a:rPr lang="en-US" sz="1600" dirty="0"/>
                        <a:t>1</a:t>
                      </a:r>
                    </a:p>
                  </a:txBody>
                  <a:tcPr/>
                </a:tc>
                <a:extLst>
                  <a:ext uri="{0D108BD9-81ED-4DB2-BD59-A6C34878D82A}">
                    <a16:rowId xmlns:a16="http://schemas.microsoft.com/office/drawing/2014/main" val="10010"/>
                  </a:ext>
                </a:extLst>
              </a:tr>
              <a:tr h="370840">
                <a:tc>
                  <a:txBody>
                    <a:bodyPr/>
                    <a:lstStyle/>
                    <a:p>
                      <a:r>
                        <a:rPr lang="en-US" dirty="0"/>
                        <a:t>Electives</a:t>
                      </a:r>
                    </a:p>
                  </a:txBody>
                  <a:tcPr/>
                </a:tc>
                <a:tc>
                  <a:txBody>
                    <a:bodyPr/>
                    <a:lstStyle/>
                    <a:p>
                      <a:r>
                        <a:rPr lang="en-US" sz="1600"/>
                        <a:t>2 or 3 </a:t>
                      </a:r>
                      <a:endParaRPr lang="en-US" sz="1600" dirty="0"/>
                    </a:p>
                  </a:txBody>
                  <a:tcPr/>
                </a:tc>
                <a:tc>
                  <a:txBody>
                    <a:bodyPr/>
                    <a:lstStyle/>
                    <a:p>
                      <a:r>
                        <a:rPr lang="en-US" sz="1600" dirty="0"/>
                        <a:t>4 (2 must be sequential)</a:t>
                      </a:r>
                    </a:p>
                  </a:txBody>
                  <a:tcPr/>
                </a:tc>
                <a:extLst>
                  <a:ext uri="{0D108BD9-81ED-4DB2-BD59-A6C34878D82A}">
                    <a16:rowId xmlns:a16="http://schemas.microsoft.com/office/drawing/2014/main" val="2958148760"/>
                  </a:ext>
                </a:extLst>
              </a:tr>
              <a:tr h="370840">
                <a:tc>
                  <a:txBody>
                    <a:bodyPr/>
                    <a:lstStyle/>
                    <a:p>
                      <a:r>
                        <a:rPr lang="en-US" b="1" dirty="0"/>
                        <a:t>TOTAL</a:t>
                      </a:r>
                    </a:p>
                  </a:txBody>
                  <a:tcPr/>
                </a:tc>
                <a:tc>
                  <a:txBody>
                    <a:bodyPr/>
                    <a:lstStyle/>
                    <a:p>
                      <a:r>
                        <a:rPr lang="en-US" sz="1600" b="1" dirty="0"/>
                        <a:t>26 </a:t>
                      </a:r>
                    </a:p>
                  </a:txBody>
                  <a:tcPr/>
                </a:tc>
                <a:tc>
                  <a:txBody>
                    <a:bodyPr/>
                    <a:lstStyle/>
                    <a:p>
                      <a:r>
                        <a:rPr lang="en-US" sz="1600" b="1" dirty="0"/>
                        <a:t>22</a:t>
                      </a:r>
                    </a:p>
                  </a:txBody>
                  <a:tcPr/>
                </a:tc>
                <a:extLst>
                  <a:ext uri="{0D108BD9-81ED-4DB2-BD59-A6C34878D82A}">
                    <a16:rowId xmlns:a16="http://schemas.microsoft.com/office/drawing/2014/main" val="3284439834"/>
                  </a:ext>
                </a:extLst>
              </a:tr>
            </a:tbl>
          </a:graphicData>
        </a:graphic>
      </p:graphicFrame>
      <p:sp>
        <p:nvSpPr>
          <p:cNvPr id="3" name="Title 2"/>
          <p:cNvSpPr>
            <a:spLocks noGrp="1"/>
          </p:cNvSpPr>
          <p:nvPr>
            <p:ph type="title"/>
          </p:nvPr>
        </p:nvSpPr>
        <p:spPr/>
        <p:txBody>
          <a:bodyPr/>
          <a:lstStyle/>
          <a:p>
            <a:r>
              <a:rPr lang="en-US" dirty="0"/>
              <a:t>Diploma Types</a:t>
            </a:r>
          </a:p>
        </p:txBody>
      </p:sp>
    </p:spTree>
    <p:extLst>
      <p:ext uri="{BB962C8B-B14F-4D97-AF65-F5344CB8AC3E}">
        <p14:creationId xmlns:p14="http://schemas.microsoft.com/office/powerpoint/2010/main" val="269377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Schedule</a:t>
            </a:r>
            <a:endParaRPr lang="en-US" dirty="0"/>
          </a:p>
        </p:txBody>
      </p:sp>
      <p:pic>
        <p:nvPicPr>
          <p:cNvPr id="4" name="Picture 3" descr="This image shows an example of what a student schedule would look like." title="Sample Schedule"/>
          <p:cNvPicPr>
            <a:picLocks noChangeAspect="1"/>
          </p:cNvPicPr>
          <p:nvPr/>
        </p:nvPicPr>
        <p:blipFill>
          <a:blip r:embed="rId2"/>
          <a:stretch>
            <a:fillRect/>
          </a:stretch>
        </p:blipFill>
        <p:spPr>
          <a:xfrm>
            <a:off x="677334" y="1367240"/>
            <a:ext cx="9458339" cy="3181539"/>
          </a:xfrm>
          <a:prstGeom prst="rect">
            <a:avLst/>
          </a:prstGeom>
        </p:spPr>
      </p:pic>
      <p:sp>
        <p:nvSpPr>
          <p:cNvPr id="5" name="TextBox 4"/>
          <p:cNvSpPr txBox="1"/>
          <p:nvPr/>
        </p:nvSpPr>
        <p:spPr>
          <a:xfrm>
            <a:off x="677334" y="4855335"/>
            <a:ext cx="3084988" cy="1477328"/>
          </a:xfrm>
          <a:prstGeom prst="rect">
            <a:avLst/>
          </a:prstGeom>
          <a:noFill/>
        </p:spPr>
        <p:txBody>
          <a:bodyPr wrap="square" rtlCol="0">
            <a:spAutoFit/>
          </a:bodyPr>
          <a:lstStyle/>
          <a:p>
            <a:r>
              <a:rPr lang="en-US" u="sng" dirty="0" smtClean="0"/>
              <a:t>A Day</a:t>
            </a:r>
          </a:p>
          <a:p>
            <a:r>
              <a:rPr lang="en-US" dirty="0" smtClean="0"/>
              <a:t>1A – English </a:t>
            </a:r>
          </a:p>
          <a:p>
            <a:r>
              <a:rPr lang="en-US" dirty="0" smtClean="0"/>
              <a:t>3A – Language/Elective</a:t>
            </a:r>
          </a:p>
          <a:p>
            <a:r>
              <a:rPr lang="en-US" dirty="0" smtClean="0"/>
              <a:t>5A – Science</a:t>
            </a:r>
          </a:p>
          <a:p>
            <a:r>
              <a:rPr lang="en-US" dirty="0" smtClean="0"/>
              <a:t>7A - Math</a:t>
            </a:r>
          </a:p>
        </p:txBody>
      </p:sp>
      <p:sp>
        <p:nvSpPr>
          <p:cNvPr id="6" name="TextBox 5"/>
          <p:cNvSpPr txBox="1"/>
          <p:nvPr/>
        </p:nvSpPr>
        <p:spPr>
          <a:xfrm>
            <a:off x="3762322" y="4850346"/>
            <a:ext cx="2275138" cy="1477328"/>
          </a:xfrm>
          <a:prstGeom prst="rect">
            <a:avLst/>
          </a:prstGeom>
          <a:noFill/>
        </p:spPr>
        <p:txBody>
          <a:bodyPr wrap="square" rtlCol="0">
            <a:spAutoFit/>
          </a:bodyPr>
          <a:lstStyle/>
          <a:p>
            <a:r>
              <a:rPr lang="en-US" u="sng" dirty="0" smtClean="0"/>
              <a:t>B Day</a:t>
            </a:r>
          </a:p>
          <a:p>
            <a:r>
              <a:rPr lang="en-US" dirty="0" smtClean="0"/>
              <a:t>2B – Health/PE</a:t>
            </a:r>
          </a:p>
          <a:p>
            <a:r>
              <a:rPr lang="en-US" dirty="0" smtClean="0"/>
              <a:t>4B – Social Studies</a:t>
            </a:r>
          </a:p>
          <a:p>
            <a:r>
              <a:rPr lang="en-US" dirty="0" smtClean="0"/>
              <a:t>6B – Elective</a:t>
            </a:r>
          </a:p>
          <a:p>
            <a:r>
              <a:rPr lang="en-US" dirty="0" smtClean="0"/>
              <a:t>8B - Elective</a:t>
            </a:r>
          </a:p>
        </p:txBody>
      </p:sp>
      <p:sp>
        <p:nvSpPr>
          <p:cNvPr id="3" name="TextBox 2"/>
          <p:cNvSpPr txBox="1"/>
          <p:nvPr/>
        </p:nvSpPr>
        <p:spPr>
          <a:xfrm>
            <a:off x="677334" y="6454553"/>
            <a:ext cx="8445115" cy="369332"/>
          </a:xfrm>
          <a:prstGeom prst="rect">
            <a:avLst/>
          </a:prstGeom>
          <a:noFill/>
        </p:spPr>
        <p:txBody>
          <a:bodyPr wrap="square" rtlCol="0">
            <a:spAutoFit/>
          </a:bodyPr>
          <a:lstStyle/>
          <a:p>
            <a:r>
              <a:rPr lang="en-US" dirty="0" smtClean="0"/>
              <a:t>*</a:t>
            </a:r>
            <a:r>
              <a:rPr lang="en-US" sz="1400" dirty="0" smtClean="0"/>
              <a:t>This is an example of a schedule. Your child’s schedule will be based on their request and scheduling.</a:t>
            </a:r>
            <a:endParaRPr lang="en-US" sz="1400" dirty="0"/>
          </a:p>
        </p:txBody>
      </p:sp>
    </p:spTree>
    <p:extLst>
      <p:ext uri="{BB962C8B-B14F-4D97-AF65-F5344CB8AC3E}">
        <p14:creationId xmlns:p14="http://schemas.microsoft.com/office/powerpoint/2010/main" val="1452671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1930400"/>
            <a:ext cx="8771466" cy="4191000"/>
          </a:xfrm>
        </p:spPr>
        <p:txBody>
          <a:bodyPr>
            <a:normAutofit/>
          </a:bodyPr>
          <a:lstStyle/>
          <a:p>
            <a:r>
              <a:rPr lang="en-US" b="1" dirty="0"/>
              <a:t>1 FREE RCPS Online </a:t>
            </a:r>
            <a:r>
              <a:rPr lang="en-US" b="1" dirty="0" smtClean="0"/>
              <a:t>course (except AP Psychology)</a:t>
            </a:r>
            <a:endParaRPr lang="en-US" dirty="0"/>
          </a:p>
          <a:p>
            <a:r>
              <a:rPr lang="en-US" dirty="0"/>
              <a:t>Additional courses - $400 </a:t>
            </a:r>
            <a:r>
              <a:rPr lang="en-US" dirty="0" smtClean="0"/>
              <a:t>each</a:t>
            </a:r>
          </a:p>
          <a:p>
            <a:pPr lvl="1"/>
            <a:r>
              <a:rPr lang="en-US" dirty="0" smtClean="0"/>
              <a:t>AP Psychology is Supplemental Only and is $400.00</a:t>
            </a:r>
            <a:endParaRPr lang="en-US" dirty="0"/>
          </a:p>
          <a:p>
            <a:r>
              <a:rPr lang="en-US" dirty="0"/>
              <a:t>Must take a Study Hall with RCPS Online course</a:t>
            </a:r>
          </a:p>
          <a:p>
            <a:r>
              <a:rPr lang="en-US" dirty="0"/>
              <a:t>1 credit course is taken in a semester, with the exception of DE Government, DE English 11, and DE English 12 </a:t>
            </a:r>
          </a:p>
          <a:p>
            <a:r>
              <a:rPr lang="en-US" dirty="0"/>
              <a:t>Make sure it is a good fit!</a:t>
            </a:r>
          </a:p>
          <a:p>
            <a:pPr lvl="1"/>
            <a:r>
              <a:rPr lang="en-US" dirty="0"/>
              <a:t>Requires motivation, ability to work independently, good communication, internet &amp; computer access outside of school, and ability to ask for help when needed.</a:t>
            </a:r>
          </a:p>
        </p:txBody>
      </p:sp>
      <p:sp>
        <p:nvSpPr>
          <p:cNvPr id="3" name="Title 2"/>
          <p:cNvSpPr>
            <a:spLocks noGrp="1"/>
          </p:cNvSpPr>
          <p:nvPr>
            <p:ph type="title"/>
          </p:nvPr>
        </p:nvSpPr>
        <p:spPr/>
        <p:txBody>
          <a:bodyPr/>
          <a:lstStyle/>
          <a:p>
            <a:r>
              <a:rPr lang="en-US" dirty="0"/>
              <a:t>RCPS Online</a:t>
            </a:r>
          </a:p>
        </p:txBody>
      </p:sp>
    </p:spTree>
    <p:extLst>
      <p:ext uri="{BB962C8B-B14F-4D97-AF65-F5344CB8AC3E}">
        <p14:creationId xmlns:p14="http://schemas.microsoft.com/office/powerpoint/2010/main" val="1886734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RCPS Online Courses</a:t>
            </a:r>
          </a:p>
        </p:txBody>
      </p:sp>
      <p:sp>
        <p:nvSpPr>
          <p:cNvPr id="3" name="Content Placeholder 2"/>
          <p:cNvSpPr>
            <a:spLocks noGrp="1"/>
          </p:cNvSpPr>
          <p:nvPr>
            <p:ph idx="1"/>
          </p:nvPr>
        </p:nvSpPr>
        <p:spPr>
          <a:xfrm>
            <a:off x="677334" y="1754659"/>
            <a:ext cx="3579356" cy="4687330"/>
          </a:xfrm>
        </p:spPr>
        <p:txBody>
          <a:bodyPr>
            <a:normAutofit fontScale="92500" lnSpcReduction="10000"/>
          </a:bodyPr>
          <a:lstStyle/>
          <a:p>
            <a:r>
              <a:rPr lang="en-US" dirty="0" smtClean="0"/>
              <a:t>English 10</a:t>
            </a:r>
          </a:p>
          <a:p>
            <a:r>
              <a:rPr lang="en-US" dirty="0" err="1" smtClean="0"/>
              <a:t>PreAP</a:t>
            </a:r>
            <a:r>
              <a:rPr lang="en-US" dirty="0" smtClean="0"/>
              <a:t> English 10</a:t>
            </a:r>
          </a:p>
          <a:p>
            <a:r>
              <a:rPr lang="en-US" dirty="0" smtClean="0"/>
              <a:t>AP </a:t>
            </a:r>
            <a:r>
              <a:rPr lang="en-US" dirty="0"/>
              <a:t>English 11</a:t>
            </a:r>
          </a:p>
          <a:p>
            <a:r>
              <a:rPr lang="en-US" dirty="0"/>
              <a:t>DE English 11</a:t>
            </a:r>
          </a:p>
          <a:p>
            <a:r>
              <a:rPr lang="en-US" dirty="0"/>
              <a:t>CB English 11</a:t>
            </a:r>
          </a:p>
          <a:p>
            <a:r>
              <a:rPr lang="en-US" dirty="0"/>
              <a:t>CB English 12</a:t>
            </a:r>
          </a:p>
          <a:p>
            <a:r>
              <a:rPr lang="en-US" dirty="0"/>
              <a:t>AP English 12</a:t>
            </a:r>
          </a:p>
          <a:p>
            <a:r>
              <a:rPr lang="en-US" dirty="0" smtClean="0"/>
              <a:t>DE English 12</a:t>
            </a:r>
          </a:p>
          <a:p>
            <a:r>
              <a:rPr lang="en-US" dirty="0" smtClean="0"/>
              <a:t>US/VA History</a:t>
            </a:r>
          </a:p>
          <a:p>
            <a:r>
              <a:rPr lang="en-US" dirty="0" smtClean="0"/>
              <a:t>AP US History</a:t>
            </a:r>
            <a:endParaRPr lang="en-US" dirty="0"/>
          </a:p>
          <a:p>
            <a:r>
              <a:rPr lang="en-US" dirty="0"/>
              <a:t>US/VA Government</a:t>
            </a:r>
          </a:p>
          <a:p>
            <a:r>
              <a:rPr lang="en-US" dirty="0"/>
              <a:t>DE US/VA Government</a:t>
            </a:r>
          </a:p>
          <a:p>
            <a:r>
              <a:rPr lang="en-US" dirty="0"/>
              <a:t>AP US Government &amp; Politics</a:t>
            </a:r>
          </a:p>
        </p:txBody>
      </p:sp>
      <p:sp>
        <p:nvSpPr>
          <p:cNvPr id="4" name="Content Placeholder 2"/>
          <p:cNvSpPr txBox="1">
            <a:spLocks/>
          </p:cNvSpPr>
          <p:nvPr/>
        </p:nvSpPr>
        <p:spPr>
          <a:xfrm>
            <a:off x="4975668" y="1754659"/>
            <a:ext cx="3579356" cy="42078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Geometry</a:t>
            </a:r>
          </a:p>
          <a:p>
            <a:r>
              <a:rPr lang="en-US" dirty="0"/>
              <a:t>Algebra 2</a:t>
            </a:r>
          </a:p>
          <a:p>
            <a:r>
              <a:rPr lang="en-US" dirty="0" err="1"/>
              <a:t>Precalculus</a:t>
            </a:r>
            <a:endParaRPr lang="en-US" dirty="0"/>
          </a:p>
          <a:p>
            <a:r>
              <a:rPr lang="en-US" dirty="0" smtClean="0"/>
              <a:t>DE </a:t>
            </a:r>
            <a:r>
              <a:rPr lang="en-US" dirty="0" err="1" smtClean="0"/>
              <a:t>Precalculus</a:t>
            </a:r>
            <a:endParaRPr lang="en-US" dirty="0" smtClean="0"/>
          </a:p>
          <a:p>
            <a:r>
              <a:rPr lang="en-US" dirty="0" smtClean="0"/>
              <a:t>Earth </a:t>
            </a:r>
            <a:r>
              <a:rPr lang="en-US" dirty="0"/>
              <a:t>Science</a:t>
            </a:r>
          </a:p>
          <a:p>
            <a:r>
              <a:rPr lang="en-US" dirty="0"/>
              <a:t>Pre-AP Earth Science</a:t>
            </a:r>
          </a:p>
          <a:p>
            <a:r>
              <a:rPr lang="en-US" dirty="0"/>
              <a:t>Ecology</a:t>
            </a:r>
          </a:p>
          <a:p>
            <a:r>
              <a:rPr lang="en-US" dirty="0"/>
              <a:t>Economics &amp; Personal Fin.</a:t>
            </a:r>
          </a:p>
          <a:p>
            <a:r>
              <a:rPr lang="en-US" dirty="0"/>
              <a:t>DE Economics &amp; Personal Fin.</a:t>
            </a:r>
          </a:p>
          <a:p>
            <a:r>
              <a:rPr lang="en-US" dirty="0"/>
              <a:t>AP Psychology (supplemental only - $400)</a:t>
            </a:r>
          </a:p>
        </p:txBody>
      </p:sp>
    </p:spTree>
    <p:extLst>
      <p:ext uri="{BB962C8B-B14F-4D97-AF65-F5344CB8AC3E}">
        <p14:creationId xmlns:p14="http://schemas.microsoft.com/office/powerpoint/2010/main" val="1422718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335280"/>
            <a:ext cx="8596668" cy="1320800"/>
          </a:xfrm>
        </p:spPr>
        <p:txBody>
          <a:bodyPr/>
          <a:lstStyle/>
          <a:p>
            <a:r>
              <a:rPr lang="en-US" dirty="0"/>
              <a:t>AP vs. DE</a:t>
            </a:r>
          </a:p>
        </p:txBody>
      </p:sp>
      <p:sp>
        <p:nvSpPr>
          <p:cNvPr id="3" name="Content Placeholder 2" descr="For more infomation reach out to the counseling center." title="AP vs DE classes visual"/>
          <p:cNvSpPr>
            <a:spLocks noGrp="1"/>
          </p:cNvSpPr>
          <p:nvPr>
            <p:ph idx="1"/>
          </p:nvPr>
        </p:nvSpPr>
        <p:spPr>
          <a:xfrm>
            <a:off x="677333" y="1188720"/>
            <a:ext cx="8971163" cy="5485349"/>
          </a:xfrm>
        </p:spPr>
        <p:txBody>
          <a:bodyPr>
            <a:normAutofit fontScale="92500" lnSpcReduction="20000"/>
          </a:bodyPr>
          <a:lstStyle/>
          <a:p>
            <a:r>
              <a:rPr lang="en-US" dirty="0"/>
              <a:t>AP – Advanced Placement</a:t>
            </a:r>
          </a:p>
          <a:p>
            <a:pPr lvl="1"/>
            <a:r>
              <a:rPr lang="en-US" dirty="0"/>
              <a:t>College credit earned based on score (1-5) on AP exam in May (check with college admissions office/website</a:t>
            </a:r>
            <a:r>
              <a:rPr lang="en-US" dirty="0" smtClean="0"/>
              <a:t>)</a:t>
            </a:r>
            <a:endParaRPr lang="en-US" dirty="0"/>
          </a:p>
          <a:p>
            <a:pPr lvl="1"/>
            <a:r>
              <a:rPr lang="en-US" dirty="0"/>
              <a:t>AP exam cost: $</a:t>
            </a:r>
            <a:r>
              <a:rPr lang="en-US" dirty="0" smtClean="0"/>
              <a:t>94 (set by College Board annually)</a:t>
            </a:r>
            <a:endParaRPr lang="en-US" dirty="0"/>
          </a:p>
          <a:p>
            <a:pPr lvl="1"/>
            <a:r>
              <a:rPr lang="en-US" dirty="0"/>
              <a:t>Nationally recognized by colleges and universities (check with college you are interested in for score requirements and credits earned)</a:t>
            </a:r>
          </a:p>
          <a:p>
            <a:r>
              <a:rPr lang="en-US" dirty="0"/>
              <a:t>DE – Dual </a:t>
            </a:r>
            <a:r>
              <a:rPr lang="en-US" dirty="0" smtClean="0"/>
              <a:t>Enrollment (application materials due by March 16)</a:t>
            </a:r>
            <a:endParaRPr lang="en-US" dirty="0"/>
          </a:p>
          <a:p>
            <a:pPr lvl="1"/>
            <a:r>
              <a:rPr lang="en-US" dirty="0"/>
              <a:t>Must apply to VWCC and meet course prerequisites (VPT/PSAT/SAT/ACT score)</a:t>
            </a:r>
          </a:p>
          <a:p>
            <a:pPr lvl="1"/>
            <a:r>
              <a:rPr lang="en-US" dirty="0"/>
              <a:t>College credit earned by passing class – can only transfer C or above</a:t>
            </a:r>
          </a:p>
          <a:p>
            <a:pPr lvl="1"/>
            <a:r>
              <a:rPr lang="en-US" dirty="0"/>
              <a:t>Transferrable to any Public College/University in VA, as well as many other private and out-of-state </a:t>
            </a:r>
            <a:r>
              <a:rPr lang="en-US" dirty="0" smtClean="0"/>
              <a:t>schools (check with college admissions office/website)</a:t>
            </a:r>
            <a:endParaRPr lang="en-US" dirty="0"/>
          </a:p>
          <a:p>
            <a:pPr lvl="1"/>
            <a:r>
              <a:rPr lang="en-US" dirty="0"/>
              <a:t>Current cost: </a:t>
            </a:r>
            <a:r>
              <a:rPr lang="en-US" dirty="0" smtClean="0"/>
              <a:t>$53/VWCC </a:t>
            </a:r>
            <a:r>
              <a:rPr lang="en-US" dirty="0"/>
              <a:t>credit hour (RCPS will announce price in </a:t>
            </a:r>
            <a:r>
              <a:rPr lang="en-US" dirty="0" smtClean="0"/>
              <a:t>spring/summer)</a:t>
            </a:r>
            <a:endParaRPr lang="en-US" dirty="0"/>
          </a:p>
          <a:p>
            <a:r>
              <a:rPr lang="en-US" dirty="0" smtClean="0"/>
              <a:t>Some courses taught </a:t>
            </a:r>
            <a:r>
              <a:rPr lang="en-US" dirty="0"/>
              <a:t>simultaneously as AP/DE </a:t>
            </a:r>
          </a:p>
          <a:p>
            <a:pPr lvl="1"/>
            <a:r>
              <a:rPr lang="en-US" dirty="0"/>
              <a:t>Students only earn DE credit if enrolled as DE, but both can take AP </a:t>
            </a:r>
            <a:r>
              <a:rPr lang="en-US" dirty="0" smtClean="0"/>
              <a:t>exam</a:t>
            </a:r>
          </a:p>
          <a:p>
            <a:pPr lvl="1"/>
            <a:r>
              <a:rPr lang="en-US" dirty="0" smtClean="0"/>
              <a:t>If Dual Enrollment is no longer taught, we will transition students to equivalent AP course</a:t>
            </a:r>
            <a:endParaRPr lang="en-US" dirty="0"/>
          </a:p>
          <a:p>
            <a:r>
              <a:rPr lang="en-US" dirty="0"/>
              <a:t>Courses are designed to have college-level rigor</a:t>
            </a:r>
          </a:p>
          <a:p>
            <a:r>
              <a:rPr lang="en-US" dirty="0"/>
              <a:t>Weighted GPA (5.0 on a 4.0 scale</a:t>
            </a:r>
            <a:r>
              <a:rPr lang="en-US" dirty="0" smtClean="0"/>
              <a:t>)</a:t>
            </a:r>
          </a:p>
          <a:p>
            <a:r>
              <a:rPr lang="en-US" dirty="0" smtClean="0"/>
              <a:t>For more info, please visit website: </a:t>
            </a:r>
            <a:r>
              <a:rPr lang="en-US" dirty="0">
                <a:hlinkClick r:id="rId3"/>
              </a:rPr>
              <a:t>https://</a:t>
            </a:r>
            <a:r>
              <a:rPr lang="en-US" dirty="0" smtClean="0">
                <a:hlinkClick r:id="rId3"/>
              </a:rPr>
              <a:t>www.rcps.us/Domain/160</a:t>
            </a:r>
            <a:r>
              <a:rPr lang="en-US" dirty="0" smtClean="0"/>
              <a:t> </a:t>
            </a:r>
            <a:endParaRPr lang="en-US" dirty="0"/>
          </a:p>
        </p:txBody>
      </p:sp>
    </p:spTree>
    <p:extLst>
      <p:ext uri="{BB962C8B-B14F-4D97-AF65-F5344CB8AC3E}">
        <p14:creationId xmlns:p14="http://schemas.microsoft.com/office/powerpoint/2010/main" val="4119874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6841"/>
            <a:ext cx="8596668" cy="1320800"/>
          </a:xfrm>
        </p:spPr>
        <p:txBody>
          <a:bodyPr/>
          <a:lstStyle/>
          <a:p>
            <a:r>
              <a:rPr lang="en-US" dirty="0"/>
              <a:t>AP and DE Courses at GHS</a:t>
            </a:r>
          </a:p>
        </p:txBody>
      </p:sp>
      <p:sp>
        <p:nvSpPr>
          <p:cNvPr id="3" name="Content Placeholder 2"/>
          <p:cNvSpPr>
            <a:spLocks noGrp="1"/>
          </p:cNvSpPr>
          <p:nvPr>
            <p:ph idx="1"/>
          </p:nvPr>
        </p:nvSpPr>
        <p:spPr>
          <a:xfrm>
            <a:off x="677334" y="1250731"/>
            <a:ext cx="3926197" cy="5316324"/>
          </a:xfrm>
        </p:spPr>
        <p:txBody>
          <a:bodyPr>
            <a:normAutofit fontScale="85000" lnSpcReduction="20000"/>
          </a:bodyPr>
          <a:lstStyle/>
          <a:p>
            <a:r>
              <a:rPr lang="en-US" dirty="0"/>
              <a:t>Advanced Placement:</a:t>
            </a:r>
          </a:p>
          <a:p>
            <a:pPr lvl="1"/>
            <a:r>
              <a:rPr lang="en-US" dirty="0"/>
              <a:t>AP World </a:t>
            </a:r>
            <a:r>
              <a:rPr lang="en-US" dirty="0" smtClean="0"/>
              <a:t>History</a:t>
            </a:r>
          </a:p>
          <a:p>
            <a:pPr lvl="1"/>
            <a:r>
              <a:rPr lang="en-US" dirty="0" smtClean="0"/>
              <a:t>AP US History*</a:t>
            </a:r>
            <a:endParaRPr lang="en-US" dirty="0"/>
          </a:p>
          <a:p>
            <a:pPr lvl="1"/>
            <a:r>
              <a:rPr lang="en-US" dirty="0"/>
              <a:t>AP US Government &amp; Politics*</a:t>
            </a:r>
          </a:p>
          <a:p>
            <a:pPr lvl="1"/>
            <a:r>
              <a:rPr lang="en-US" dirty="0"/>
              <a:t>AP English 11 (Language)*</a:t>
            </a:r>
          </a:p>
          <a:p>
            <a:pPr lvl="1"/>
            <a:r>
              <a:rPr lang="en-US" dirty="0"/>
              <a:t>AP English 12 (Literature)*</a:t>
            </a:r>
          </a:p>
          <a:p>
            <a:pPr lvl="1"/>
            <a:r>
              <a:rPr lang="en-US" dirty="0"/>
              <a:t>AP Calculus AB</a:t>
            </a:r>
          </a:p>
          <a:p>
            <a:pPr lvl="1"/>
            <a:r>
              <a:rPr lang="en-US" dirty="0"/>
              <a:t>AP Calculus BC</a:t>
            </a:r>
          </a:p>
          <a:p>
            <a:pPr lvl="1"/>
            <a:r>
              <a:rPr lang="en-US" dirty="0"/>
              <a:t>AP Statistics</a:t>
            </a:r>
          </a:p>
          <a:p>
            <a:pPr lvl="1"/>
            <a:r>
              <a:rPr lang="en-US" dirty="0"/>
              <a:t>AP Latin</a:t>
            </a:r>
          </a:p>
          <a:p>
            <a:pPr lvl="1"/>
            <a:r>
              <a:rPr lang="en-US" dirty="0"/>
              <a:t>AP French</a:t>
            </a:r>
          </a:p>
          <a:p>
            <a:pPr lvl="1"/>
            <a:r>
              <a:rPr lang="en-US" dirty="0"/>
              <a:t>AP Spanish</a:t>
            </a:r>
          </a:p>
          <a:p>
            <a:pPr lvl="1"/>
            <a:r>
              <a:rPr lang="en-US" dirty="0"/>
              <a:t>AP Studio Art</a:t>
            </a:r>
          </a:p>
          <a:p>
            <a:pPr lvl="1"/>
            <a:r>
              <a:rPr lang="en-US" dirty="0"/>
              <a:t>AP Biology (2 blocks)</a:t>
            </a:r>
          </a:p>
          <a:p>
            <a:pPr lvl="1"/>
            <a:r>
              <a:rPr lang="en-US" dirty="0"/>
              <a:t>AP Chemistry (2 blocks)</a:t>
            </a:r>
          </a:p>
          <a:p>
            <a:pPr lvl="1"/>
            <a:r>
              <a:rPr lang="en-US" dirty="0"/>
              <a:t>AP Physics (2 blocks)</a:t>
            </a:r>
          </a:p>
          <a:p>
            <a:pPr lvl="1"/>
            <a:r>
              <a:rPr lang="en-US" dirty="0"/>
              <a:t>AP Psychology (RCPS Online ONLY)*</a:t>
            </a:r>
          </a:p>
          <a:p>
            <a:pPr lvl="1"/>
            <a:endParaRPr lang="en-US" dirty="0"/>
          </a:p>
          <a:p>
            <a:pPr lvl="1"/>
            <a:endParaRPr lang="en-US" dirty="0"/>
          </a:p>
        </p:txBody>
      </p:sp>
      <p:sp>
        <p:nvSpPr>
          <p:cNvPr id="5" name="Content Placeholder 2"/>
          <p:cNvSpPr txBox="1">
            <a:spLocks/>
          </p:cNvSpPr>
          <p:nvPr/>
        </p:nvSpPr>
        <p:spPr>
          <a:xfrm>
            <a:off x="4603531" y="1250730"/>
            <a:ext cx="4183117" cy="495037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Dual Enrollment:</a:t>
            </a:r>
          </a:p>
          <a:p>
            <a:pPr lvl="1"/>
            <a:r>
              <a:rPr lang="en-US" dirty="0"/>
              <a:t>DE English </a:t>
            </a:r>
            <a:r>
              <a:rPr lang="en-US" dirty="0" smtClean="0"/>
              <a:t>11*</a:t>
            </a:r>
            <a:endParaRPr lang="en-US" dirty="0"/>
          </a:p>
          <a:p>
            <a:pPr lvl="1"/>
            <a:r>
              <a:rPr lang="en-US" dirty="0"/>
              <a:t>DE English </a:t>
            </a:r>
            <a:r>
              <a:rPr lang="en-US" dirty="0" smtClean="0"/>
              <a:t>12*</a:t>
            </a:r>
            <a:endParaRPr lang="en-US" dirty="0"/>
          </a:p>
          <a:p>
            <a:pPr lvl="1"/>
            <a:r>
              <a:rPr lang="en-US" dirty="0"/>
              <a:t>DE US/VA </a:t>
            </a:r>
            <a:r>
              <a:rPr lang="en-US" dirty="0" err="1"/>
              <a:t>Gov</a:t>
            </a:r>
            <a:r>
              <a:rPr lang="en-US" dirty="0"/>
              <a:t> (RCPS Online Only)*</a:t>
            </a:r>
          </a:p>
          <a:p>
            <a:pPr lvl="1"/>
            <a:r>
              <a:rPr lang="en-US" dirty="0"/>
              <a:t>DE US/VA History</a:t>
            </a:r>
          </a:p>
          <a:p>
            <a:pPr lvl="1"/>
            <a:r>
              <a:rPr lang="en-US" dirty="0"/>
              <a:t>DE </a:t>
            </a:r>
            <a:r>
              <a:rPr lang="en-US" dirty="0" err="1" smtClean="0"/>
              <a:t>Precalculus</a:t>
            </a:r>
            <a:r>
              <a:rPr lang="en-US" dirty="0" smtClean="0"/>
              <a:t>*</a:t>
            </a:r>
            <a:endParaRPr lang="en-US" dirty="0"/>
          </a:p>
          <a:p>
            <a:pPr lvl="1"/>
            <a:r>
              <a:rPr lang="en-US" dirty="0"/>
              <a:t>DE Calculus AB</a:t>
            </a:r>
          </a:p>
          <a:p>
            <a:pPr lvl="1"/>
            <a:r>
              <a:rPr lang="en-US" dirty="0"/>
              <a:t>DE Calculus BC</a:t>
            </a:r>
          </a:p>
          <a:p>
            <a:pPr lvl="1"/>
            <a:r>
              <a:rPr lang="en-US" dirty="0"/>
              <a:t>DE Chemistry</a:t>
            </a:r>
          </a:p>
          <a:p>
            <a:pPr lvl="1"/>
            <a:r>
              <a:rPr lang="en-US" dirty="0" smtClean="0"/>
              <a:t>DE </a:t>
            </a:r>
            <a:r>
              <a:rPr lang="en-US" dirty="0"/>
              <a:t>Architectural </a:t>
            </a:r>
            <a:r>
              <a:rPr lang="en-US" dirty="0" smtClean="0"/>
              <a:t>Drawing/DE Engineering Drawing</a:t>
            </a:r>
            <a:endParaRPr lang="en-US" dirty="0"/>
          </a:p>
          <a:p>
            <a:pPr lvl="1"/>
            <a:endParaRPr lang="en-US" dirty="0"/>
          </a:p>
        </p:txBody>
      </p:sp>
      <p:sp>
        <p:nvSpPr>
          <p:cNvPr id="6" name="TextBox 5"/>
          <p:cNvSpPr txBox="1"/>
          <p:nvPr/>
        </p:nvSpPr>
        <p:spPr>
          <a:xfrm>
            <a:off x="1261241" y="6400800"/>
            <a:ext cx="7525407" cy="369332"/>
          </a:xfrm>
          <a:prstGeom prst="rect">
            <a:avLst/>
          </a:prstGeom>
          <a:noFill/>
        </p:spPr>
        <p:txBody>
          <a:bodyPr wrap="square" rtlCol="0">
            <a:spAutoFit/>
          </a:bodyPr>
          <a:lstStyle/>
          <a:p>
            <a:pPr algn="ctr"/>
            <a:r>
              <a:rPr lang="en-US" dirty="0"/>
              <a:t>* Course is offered through RCPS Online</a:t>
            </a:r>
          </a:p>
        </p:txBody>
      </p:sp>
    </p:spTree>
    <p:extLst>
      <p:ext uri="{BB962C8B-B14F-4D97-AF65-F5344CB8AC3E}">
        <p14:creationId xmlns:p14="http://schemas.microsoft.com/office/powerpoint/2010/main" val="841844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3" y="1178011"/>
            <a:ext cx="9900612" cy="5557640"/>
          </a:xfrm>
        </p:spPr>
        <p:txBody>
          <a:bodyPr vert="horz" lIns="91440" tIns="45720" rIns="91440" bIns="45720" rtlCol="0" anchor="t">
            <a:normAutofit fontScale="92500" lnSpcReduction="20000"/>
          </a:bodyPr>
          <a:lstStyle/>
          <a:p>
            <a:pPr marL="0" indent="0">
              <a:buNone/>
            </a:pPr>
            <a:r>
              <a:rPr lang="en-US" dirty="0"/>
              <a:t>Out-of-building </a:t>
            </a:r>
            <a:r>
              <a:rPr lang="en-US" dirty="0" smtClean="0"/>
              <a:t>electives/programs:</a:t>
            </a:r>
            <a:endParaRPr lang="en-US" dirty="0"/>
          </a:p>
          <a:p>
            <a:r>
              <a:rPr lang="en-US" dirty="0" smtClean="0"/>
              <a:t>BCAT </a:t>
            </a:r>
            <a:r>
              <a:rPr lang="en-US" dirty="0"/>
              <a:t>- Applications due </a:t>
            </a:r>
            <a:r>
              <a:rPr lang="en-US" dirty="0" smtClean="0"/>
              <a:t>January 18 (online app) for 9-11 graders (GMS has different deadline)</a:t>
            </a:r>
            <a:endParaRPr lang="en-US" dirty="0"/>
          </a:p>
          <a:p>
            <a:pPr lvl="1"/>
            <a:r>
              <a:rPr lang="en-US" dirty="0" smtClean="0"/>
              <a:t>Classes </a:t>
            </a:r>
            <a:r>
              <a:rPr lang="en-US" dirty="0"/>
              <a:t>are 2 blocks (A1, B1, or B2</a:t>
            </a:r>
            <a:r>
              <a:rPr lang="en-US" dirty="0" smtClean="0"/>
              <a:t>) and 2 credits</a:t>
            </a:r>
            <a:endParaRPr lang="en-US" dirty="0"/>
          </a:p>
          <a:p>
            <a:pPr lvl="1"/>
            <a:r>
              <a:rPr lang="en-US" dirty="0"/>
              <a:t>Must provide own transportation to </a:t>
            </a:r>
            <a:r>
              <a:rPr lang="en-US" dirty="0" smtClean="0"/>
              <a:t>BCAT (7:30) or GHS (6:50) </a:t>
            </a:r>
            <a:r>
              <a:rPr lang="en-US" dirty="0"/>
              <a:t>if A1 or </a:t>
            </a:r>
            <a:r>
              <a:rPr lang="en-US" dirty="0" smtClean="0"/>
              <a:t>B1</a:t>
            </a:r>
            <a:endParaRPr lang="en-US" dirty="0"/>
          </a:p>
          <a:p>
            <a:r>
              <a:rPr lang="en-US" dirty="0"/>
              <a:t>Roanoke Valley Governor’s School for Science &amp; Technology</a:t>
            </a:r>
          </a:p>
          <a:p>
            <a:pPr lvl="1"/>
            <a:r>
              <a:rPr lang="en-US" dirty="0"/>
              <a:t>For </a:t>
            </a:r>
            <a:r>
              <a:rPr lang="en-US" dirty="0" smtClean="0"/>
              <a:t>advanced students </a:t>
            </a:r>
            <a:r>
              <a:rPr lang="en-US" dirty="0"/>
              <a:t>enrolled in Geometry as 8</a:t>
            </a:r>
            <a:r>
              <a:rPr lang="en-US" baseline="30000" dirty="0"/>
              <a:t>th</a:t>
            </a:r>
            <a:r>
              <a:rPr lang="en-US" dirty="0"/>
              <a:t> graders</a:t>
            </a:r>
          </a:p>
          <a:p>
            <a:pPr lvl="1"/>
            <a:r>
              <a:rPr lang="en-US" dirty="0"/>
              <a:t>Must attend one of the information meetings </a:t>
            </a:r>
          </a:p>
          <a:p>
            <a:pPr lvl="2"/>
            <a:r>
              <a:rPr lang="en-US" dirty="0"/>
              <a:t>January 3, January 10, January 17 (other dates upon request)</a:t>
            </a:r>
          </a:p>
          <a:p>
            <a:pPr lvl="2"/>
            <a:r>
              <a:rPr lang="en-US" dirty="0"/>
              <a:t>All meetings are at RVGS campus at 6:30pm (Patrick Henry HS)</a:t>
            </a:r>
          </a:p>
          <a:p>
            <a:pPr lvl="2"/>
            <a:r>
              <a:rPr lang="en-US" dirty="0"/>
              <a:t>Attendance required in order to apply</a:t>
            </a:r>
          </a:p>
          <a:p>
            <a:r>
              <a:rPr lang="en-US" dirty="0"/>
              <a:t>Virginia Western Regional Academy for Advanced Technology - Applications due in March</a:t>
            </a:r>
          </a:p>
          <a:p>
            <a:pPr lvl="1"/>
            <a:r>
              <a:rPr lang="en-US" dirty="0"/>
              <a:t>Mechatronics, Engineering, Pre-Health Programs</a:t>
            </a:r>
          </a:p>
          <a:p>
            <a:pPr lvl="1"/>
            <a:r>
              <a:rPr lang="en-US" dirty="0"/>
              <a:t>Meet daily at VWCC 8:00-10:30 (4 classes at GHS)</a:t>
            </a:r>
          </a:p>
          <a:p>
            <a:pPr lvl="1"/>
            <a:r>
              <a:rPr lang="en-US" dirty="0"/>
              <a:t>Rising 11</a:t>
            </a:r>
            <a:r>
              <a:rPr lang="en-US" baseline="30000" dirty="0"/>
              <a:t>th</a:t>
            </a:r>
            <a:r>
              <a:rPr lang="en-US" dirty="0"/>
              <a:t> graders</a:t>
            </a:r>
          </a:p>
          <a:p>
            <a:pPr lvl="1"/>
            <a:r>
              <a:rPr lang="en-US" dirty="0"/>
              <a:t>Must provide own transportation</a:t>
            </a:r>
          </a:p>
          <a:p>
            <a:pPr lvl="1"/>
            <a:r>
              <a:rPr lang="en-US" dirty="0"/>
              <a:t>Pay full tuition to VWCC (not DE price)</a:t>
            </a:r>
          </a:p>
          <a:p>
            <a:pPr lvl="1"/>
            <a:r>
              <a:rPr lang="en-US" dirty="0"/>
              <a:t>Apply through VWCC website: </a:t>
            </a:r>
            <a:r>
              <a:rPr lang="en-US" dirty="0">
                <a:hlinkClick r:id="rId3"/>
              </a:rPr>
              <a:t>https://</a:t>
            </a:r>
            <a:r>
              <a:rPr lang="en-US" dirty="0" smtClean="0">
                <a:hlinkClick r:id="rId3"/>
              </a:rPr>
              <a:t>www.virginiawestern.edu/academy/index.php</a:t>
            </a:r>
            <a:r>
              <a:rPr lang="en-US" dirty="0"/>
              <a:t> </a:t>
            </a:r>
          </a:p>
        </p:txBody>
      </p:sp>
      <p:sp>
        <p:nvSpPr>
          <p:cNvPr id="3" name="Title 2"/>
          <p:cNvSpPr>
            <a:spLocks noGrp="1"/>
          </p:cNvSpPr>
          <p:nvPr>
            <p:ph type="title"/>
          </p:nvPr>
        </p:nvSpPr>
        <p:spPr>
          <a:xfrm>
            <a:off x="677333" y="442175"/>
            <a:ext cx="8596668" cy="661695"/>
          </a:xfrm>
        </p:spPr>
        <p:txBody>
          <a:bodyPr/>
          <a:lstStyle/>
          <a:p>
            <a:r>
              <a:rPr lang="en-US" dirty="0" smtClean="0"/>
              <a:t>Program Options</a:t>
            </a:r>
            <a:endParaRPr lang="en-US" dirty="0"/>
          </a:p>
        </p:txBody>
      </p:sp>
    </p:spTree>
    <p:extLst>
      <p:ext uri="{BB962C8B-B14F-4D97-AF65-F5344CB8AC3E}">
        <p14:creationId xmlns:p14="http://schemas.microsoft.com/office/powerpoint/2010/main" val="946549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1" y="304800"/>
            <a:ext cx="7749794" cy="1320800"/>
          </a:xfrm>
        </p:spPr>
        <p:txBody>
          <a:bodyPr/>
          <a:lstStyle/>
          <a:p>
            <a:r>
              <a:rPr lang="en-US" dirty="0"/>
              <a:t>BCAT</a:t>
            </a:r>
          </a:p>
        </p:txBody>
      </p:sp>
      <p:sp>
        <p:nvSpPr>
          <p:cNvPr id="2" name="Content Placeholder 1"/>
          <p:cNvSpPr>
            <a:spLocks noGrp="1"/>
          </p:cNvSpPr>
          <p:nvPr>
            <p:ph idx="1"/>
          </p:nvPr>
        </p:nvSpPr>
        <p:spPr>
          <a:xfrm>
            <a:off x="731521" y="1036320"/>
            <a:ext cx="4191000" cy="5340714"/>
          </a:xfrm>
        </p:spPr>
        <p:txBody>
          <a:bodyPr>
            <a:normAutofit/>
          </a:bodyPr>
          <a:lstStyle/>
          <a:p>
            <a:r>
              <a:rPr lang="en-US" sz="2000" dirty="0"/>
              <a:t>Auto Service </a:t>
            </a:r>
          </a:p>
          <a:p>
            <a:r>
              <a:rPr lang="en-US" sz="2000" dirty="0"/>
              <a:t>Building Trades</a:t>
            </a:r>
          </a:p>
          <a:p>
            <a:r>
              <a:rPr lang="en-US" sz="2000" dirty="0"/>
              <a:t>Computer Info Tech</a:t>
            </a:r>
          </a:p>
          <a:p>
            <a:r>
              <a:rPr lang="en-US" sz="2000" dirty="0"/>
              <a:t>Cosmetology</a:t>
            </a:r>
          </a:p>
          <a:p>
            <a:r>
              <a:rPr lang="en-US" sz="2000" dirty="0"/>
              <a:t>Criminal Justice</a:t>
            </a:r>
          </a:p>
          <a:p>
            <a:r>
              <a:rPr lang="en-US" sz="2000" dirty="0"/>
              <a:t>Culinary Arts</a:t>
            </a:r>
          </a:p>
          <a:p>
            <a:r>
              <a:rPr lang="en-US" sz="2000" dirty="0" smtClean="0"/>
              <a:t>Early </a:t>
            </a:r>
            <a:r>
              <a:rPr lang="en-US" sz="2000" dirty="0"/>
              <a:t>Childhood Education</a:t>
            </a:r>
          </a:p>
          <a:p>
            <a:r>
              <a:rPr lang="en-US" sz="2000" dirty="0"/>
              <a:t>EMT (must be 16)</a:t>
            </a:r>
          </a:p>
          <a:p>
            <a:r>
              <a:rPr lang="en-US" sz="2000" dirty="0"/>
              <a:t>Game Design &amp; Programming</a:t>
            </a:r>
          </a:p>
          <a:p>
            <a:r>
              <a:rPr lang="en-US" sz="2000" dirty="0"/>
              <a:t>Intro to Nursing </a:t>
            </a:r>
            <a:r>
              <a:rPr lang="en-US" sz="2000" dirty="0" smtClean="0"/>
              <a:t>Careers</a:t>
            </a:r>
            <a:endParaRPr lang="en-US" sz="2000" dirty="0">
              <a:solidFill>
                <a:schemeClr val="accent2"/>
              </a:solidFill>
            </a:endParaRPr>
          </a:p>
        </p:txBody>
      </p:sp>
      <p:sp>
        <p:nvSpPr>
          <p:cNvPr id="11" name="TextBox 10" title="BCAT Program Link"/>
          <p:cNvSpPr txBox="1"/>
          <p:nvPr/>
        </p:nvSpPr>
        <p:spPr>
          <a:xfrm>
            <a:off x="655321" y="6084646"/>
            <a:ext cx="8534400" cy="584775"/>
          </a:xfrm>
          <a:prstGeom prst="rect">
            <a:avLst/>
          </a:prstGeom>
          <a:noFill/>
        </p:spPr>
        <p:txBody>
          <a:bodyPr wrap="square" rtlCol="0">
            <a:spAutoFit/>
          </a:bodyPr>
          <a:lstStyle/>
          <a:p>
            <a:pPr algn="ctr"/>
            <a:r>
              <a:rPr lang="en-US" sz="1600" dirty="0"/>
              <a:t>BCAT courses require an application unless students are </a:t>
            </a:r>
            <a:r>
              <a:rPr lang="en-US" sz="1600" b="1" dirty="0"/>
              <a:t>continuing in a BCAT Program.</a:t>
            </a:r>
          </a:p>
          <a:p>
            <a:pPr algn="ctr"/>
            <a:r>
              <a:rPr lang="en-US" sz="1600" b="1" dirty="0"/>
              <a:t>Application is ONLINE this year</a:t>
            </a:r>
            <a:r>
              <a:rPr lang="en-US" sz="1600" b="1" dirty="0" smtClean="0"/>
              <a:t>! </a:t>
            </a:r>
            <a:r>
              <a:rPr lang="en-US" sz="1600" b="1" dirty="0"/>
              <a:t>Click here: </a:t>
            </a:r>
            <a:r>
              <a:rPr lang="en-US" sz="1600" b="1" dirty="0">
                <a:hlinkClick r:id="rId3"/>
              </a:rPr>
              <a:t>https://</a:t>
            </a:r>
            <a:r>
              <a:rPr lang="en-US" sz="1600" b="1" dirty="0" smtClean="0">
                <a:hlinkClick r:id="rId3"/>
              </a:rPr>
              <a:t>www.rcps.us/domain/1394</a:t>
            </a:r>
            <a:r>
              <a:rPr lang="en-US" sz="1600" b="1" dirty="0" smtClean="0"/>
              <a:t> </a:t>
            </a:r>
            <a:endParaRPr lang="en-US" sz="1600" dirty="0"/>
          </a:p>
        </p:txBody>
      </p:sp>
      <p:sp>
        <p:nvSpPr>
          <p:cNvPr id="15" name="Content Placeholder 1"/>
          <p:cNvSpPr txBox="1">
            <a:spLocks/>
          </p:cNvSpPr>
          <p:nvPr/>
        </p:nvSpPr>
        <p:spPr>
          <a:xfrm>
            <a:off x="5791200" y="1066800"/>
            <a:ext cx="3810000" cy="5340714"/>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buFont typeface="Wingdings 3" panose="05040102010807070707" pitchFamily="18" charset="2"/>
              <a:buChar char=""/>
            </a:pPr>
            <a:r>
              <a:rPr lang="en-US" sz="2000" dirty="0"/>
              <a:t>Masonry</a:t>
            </a:r>
          </a:p>
          <a:p>
            <a:pPr>
              <a:buFont typeface="Wingdings 3" panose="05040102010807070707" pitchFamily="18" charset="2"/>
              <a:buChar char=""/>
            </a:pPr>
            <a:r>
              <a:rPr lang="en-US" sz="2000" dirty="0"/>
              <a:t>Motorsports</a:t>
            </a:r>
          </a:p>
          <a:p>
            <a:pPr>
              <a:buFont typeface="Wingdings 3" panose="05040102010807070707" pitchFamily="18" charset="2"/>
              <a:buChar char=""/>
            </a:pPr>
            <a:r>
              <a:rPr lang="en-US" sz="2000" dirty="0"/>
              <a:t>Networking</a:t>
            </a:r>
          </a:p>
          <a:p>
            <a:pPr>
              <a:buFont typeface="Wingdings 3" panose="05040102010807070707" pitchFamily="18" charset="2"/>
              <a:buChar char=""/>
            </a:pPr>
            <a:r>
              <a:rPr lang="en-US" sz="2000" dirty="0"/>
              <a:t>Robotics/Mechatronics</a:t>
            </a:r>
          </a:p>
          <a:p>
            <a:pPr>
              <a:buFont typeface="Wingdings 3" panose="05040102010807070707" pitchFamily="18" charset="2"/>
              <a:buChar char=""/>
            </a:pPr>
            <a:r>
              <a:rPr lang="en-US" sz="2000" dirty="0"/>
              <a:t>Teaching Internship</a:t>
            </a:r>
          </a:p>
          <a:p>
            <a:pPr>
              <a:buFont typeface="Wingdings 3" panose="05040102010807070707" pitchFamily="18" charset="2"/>
              <a:buChar char=""/>
            </a:pPr>
            <a:r>
              <a:rPr lang="en-US" sz="2000" dirty="0" smtClean="0"/>
              <a:t>Welding</a:t>
            </a:r>
          </a:p>
          <a:p>
            <a:pPr>
              <a:buFont typeface="Wingdings 3" panose="05040102010807070707" pitchFamily="18" charset="2"/>
              <a:buChar char=""/>
            </a:pPr>
            <a:endParaRPr lang="en-US" sz="2000" dirty="0"/>
          </a:p>
          <a:p>
            <a:pPr>
              <a:buFont typeface="Wingdings 3" panose="05040102010807070707" pitchFamily="18" charset="2"/>
              <a:buChar char=""/>
            </a:pPr>
            <a:r>
              <a:rPr lang="en-US" sz="2200" b="1" dirty="0"/>
              <a:t>Specialty Centers:</a:t>
            </a:r>
          </a:p>
          <a:p>
            <a:pPr lvl="1">
              <a:buFont typeface="Wingdings 3" panose="05040102010807070707" pitchFamily="18" charset="2"/>
              <a:buChar char=""/>
            </a:pPr>
            <a:r>
              <a:rPr lang="en-US" sz="2000" dirty="0"/>
              <a:t>Mass Communication</a:t>
            </a:r>
          </a:p>
          <a:p>
            <a:pPr lvl="1">
              <a:buFont typeface="Wingdings 3" panose="05040102010807070707" pitchFamily="18" charset="2"/>
              <a:buChar char=""/>
            </a:pPr>
            <a:r>
              <a:rPr lang="en-US" sz="2000" dirty="0"/>
              <a:t>Engineering</a:t>
            </a:r>
          </a:p>
          <a:p>
            <a:pPr lvl="1">
              <a:buFont typeface="Wingdings 3" panose="05040102010807070707" pitchFamily="18" charset="2"/>
              <a:buChar char=""/>
            </a:pPr>
            <a:r>
              <a:rPr lang="en-US" sz="2000" dirty="0"/>
              <a:t>Performing Arts</a:t>
            </a:r>
          </a:p>
          <a:p>
            <a:pPr lvl="1">
              <a:buFont typeface="Wingdings 3" panose="05040102010807070707" pitchFamily="18" charset="2"/>
              <a:buChar char=""/>
            </a:pPr>
            <a:r>
              <a:rPr lang="en-US" sz="2000" dirty="0"/>
              <a:t>Visual Arts &amp; Museum Studies</a:t>
            </a:r>
          </a:p>
        </p:txBody>
      </p:sp>
      <p:sp>
        <p:nvSpPr>
          <p:cNvPr id="5" name="Explosion 1 4" title="Apply Online by Jan 8"/>
          <p:cNvSpPr/>
          <p:nvPr/>
        </p:nvSpPr>
        <p:spPr>
          <a:xfrm rot="20345779">
            <a:off x="8354829" y="153348"/>
            <a:ext cx="2764352" cy="2299130"/>
          </a:xfrm>
          <a:prstGeom prst="irregularSeal1">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title="Apply Online by Jan 18"/>
          <p:cNvSpPr txBox="1"/>
          <p:nvPr/>
        </p:nvSpPr>
        <p:spPr>
          <a:xfrm rot="20523902">
            <a:off x="8858127" y="948969"/>
            <a:ext cx="1757757" cy="707886"/>
          </a:xfrm>
          <a:prstGeom prst="rect">
            <a:avLst/>
          </a:prstGeom>
          <a:noFill/>
        </p:spPr>
        <p:txBody>
          <a:bodyPr wrap="square" rtlCol="0">
            <a:spAutoFit/>
          </a:bodyPr>
          <a:lstStyle/>
          <a:p>
            <a:pPr algn="ctr"/>
            <a:r>
              <a:rPr lang="en-US" sz="2000" b="1" dirty="0" smtClean="0">
                <a:solidFill>
                  <a:schemeClr val="bg1"/>
                </a:solidFill>
              </a:rPr>
              <a:t>Apply Online by Jan 18!</a:t>
            </a:r>
            <a:endParaRPr lang="en-US" sz="2000" b="1" dirty="0">
              <a:solidFill>
                <a:schemeClr val="bg1"/>
              </a:solidFill>
            </a:endParaRPr>
          </a:p>
        </p:txBody>
      </p:sp>
    </p:spTree>
    <p:extLst>
      <p:ext uri="{BB962C8B-B14F-4D97-AF65-F5344CB8AC3E}">
        <p14:creationId xmlns:p14="http://schemas.microsoft.com/office/powerpoint/2010/main" val="3525168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30533</TotalTime>
  <Words>1169</Words>
  <Application>Microsoft Office PowerPoint</Application>
  <PresentationFormat>Widescreen</PresentationFormat>
  <Paragraphs>217</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Registration 2019-20</vt:lpstr>
      <vt:lpstr>Counselors</vt:lpstr>
      <vt:lpstr>Overview</vt:lpstr>
      <vt:lpstr>Registration Process</vt:lpstr>
      <vt:lpstr>Teacher Recommendations</vt:lpstr>
      <vt:lpstr>Diploma Types</vt:lpstr>
      <vt:lpstr>Sample Schedule</vt:lpstr>
      <vt:lpstr>RCPS Online</vt:lpstr>
      <vt:lpstr>RCPS Online Courses</vt:lpstr>
      <vt:lpstr>AP vs. DE</vt:lpstr>
      <vt:lpstr>AP and DE Courses at GHS</vt:lpstr>
      <vt:lpstr>Program Options</vt:lpstr>
      <vt:lpstr>BCAT</vt:lpstr>
    </vt:vector>
  </TitlesOfParts>
  <Company>RCPS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Registration 2016-17</dc:title>
  <dc:creator>Gwyn B. Noell</dc:creator>
  <cp:lastModifiedBy>Wendy M. Stone</cp:lastModifiedBy>
  <cp:revision>54</cp:revision>
  <cp:lastPrinted>2016-01-07T22:30:43Z</cp:lastPrinted>
  <dcterms:created xsi:type="dcterms:W3CDTF">2016-01-01T19:57:42Z</dcterms:created>
  <dcterms:modified xsi:type="dcterms:W3CDTF">2018-12-07T16:05:50Z</dcterms:modified>
</cp:coreProperties>
</file>