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56" r:id="rId2"/>
    <p:sldId id="266" r:id="rId3"/>
    <p:sldId id="259" r:id="rId4"/>
    <p:sldId id="269" r:id="rId5"/>
    <p:sldId id="267" r:id="rId6"/>
    <p:sldId id="268" r:id="rId7"/>
    <p:sldId id="261" r:id="rId8"/>
    <p:sldId id="262"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04" autoAdjust="0"/>
    <p:restoredTop sz="94660"/>
  </p:normalViewPr>
  <p:slideViewPr>
    <p:cSldViewPr>
      <p:cViewPr varScale="1">
        <p:scale>
          <a:sx n="100" d="100"/>
          <a:sy n="100" d="100"/>
        </p:scale>
        <p:origin x="-544"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9F0EE06B-381F-4463-B564-B4FDE2C5D629}" type="datetimeFigureOut">
              <a:rPr lang="en-US" smtClean="0"/>
              <a:pPr/>
              <a:t>12/10/13</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6BFE045F-09B7-4F65-B08D-F424A8B23B1C}"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F0EE06B-381F-4463-B564-B4FDE2C5D629}" type="datetimeFigureOut">
              <a:rPr lang="en-US" smtClean="0"/>
              <a:pPr/>
              <a:t>12/10/13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BFE045F-09B7-4F65-B08D-F424A8B23B1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9F0EE06B-381F-4463-B564-B4FDE2C5D629}" type="datetimeFigureOut">
              <a:rPr lang="en-US" smtClean="0"/>
              <a:pPr/>
              <a:t>12/10/13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BFE045F-09B7-4F65-B08D-F424A8B23B1C}"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F0EE06B-381F-4463-B564-B4FDE2C5D629}" type="datetimeFigureOut">
              <a:rPr lang="en-US" smtClean="0"/>
              <a:pPr/>
              <a:t>12/10/13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BFE045F-09B7-4F65-B08D-F424A8B23B1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F0EE06B-381F-4463-B564-B4FDE2C5D629}" type="datetimeFigureOut">
              <a:rPr lang="en-US" smtClean="0"/>
              <a:pPr/>
              <a:t>12/10/13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6BFE045F-09B7-4F65-B08D-F424A8B23B1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9F0EE06B-381F-4463-B564-B4FDE2C5D629}" type="datetimeFigureOut">
              <a:rPr lang="en-US" smtClean="0"/>
              <a:pPr/>
              <a:t>12/10/13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6BFE045F-09B7-4F65-B08D-F424A8B23B1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9F0EE06B-381F-4463-B564-B4FDE2C5D629}" type="datetimeFigureOut">
              <a:rPr lang="en-US" smtClean="0"/>
              <a:pPr/>
              <a:t>12/10/13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6BFE045F-09B7-4F65-B08D-F424A8B23B1C}"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F0EE06B-381F-4463-B564-B4FDE2C5D629}" type="datetimeFigureOut">
              <a:rPr lang="en-US" smtClean="0"/>
              <a:pPr/>
              <a:t>12/10/13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BFE045F-09B7-4F65-B08D-F424A8B23B1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9F0EE06B-381F-4463-B564-B4FDE2C5D629}" type="datetimeFigureOut">
              <a:rPr lang="en-US" smtClean="0"/>
              <a:pPr/>
              <a:t>12/10/13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BFE045F-09B7-4F65-B08D-F424A8B23B1C}"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F0EE06B-381F-4463-B564-B4FDE2C5D629}" type="datetimeFigureOut">
              <a:rPr lang="en-US" smtClean="0"/>
              <a:pPr/>
              <a:t>12/10/13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BFE045F-09B7-4F65-B08D-F424A8B23B1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F0EE06B-381F-4463-B564-B4FDE2C5D629}" type="datetimeFigureOut">
              <a:rPr lang="en-US" smtClean="0"/>
              <a:pPr/>
              <a:t>12/10/13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BFE045F-09B7-4F65-B08D-F424A8B23B1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9F0EE06B-381F-4463-B564-B4FDE2C5D629}" type="datetimeFigureOut">
              <a:rPr lang="en-US" smtClean="0"/>
              <a:pPr/>
              <a:t>12/10/13</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BFE045F-09B7-4F65-B08D-F424A8B23B1C}"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435608" y="274638"/>
            <a:ext cx="7498080" cy="6278562"/>
          </a:xfrm>
        </p:spPr>
        <p:txBody>
          <a:bodyPr/>
          <a:lstStyle/>
          <a:p>
            <a:pPr algn="ctr"/>
            <a:r>
              <a:rPr lang="en-US" dirty="0" smtClean="0"/>
              <a:t>Oakland Unified School District</a:t>
            </a:r>
            <a:br>
              <a:rPr lang="en-US" dirty="0" smtClean="0"/>
            </a:br>
            <a:r>
              <a:rPr lang="en-US" dirty="0" smtClean="0"/>
              <a:t/>
            </a:r>
            <a:br>
              <a:rPr lang="en-US" dirty="0" smtClean="0"/>
            </a:br>
            <a:r>
              <a:rPr lang="en-US" dirty="0" smtClean="0"/>
              <a:t>Family, School &amp; </a:t>
            </a:r>
            <a:br>
              <a:rPr lang="en-US" dirty="0" smtClean="0"/>
            </a:br>
            <a:r>
              <a:rPr lang="en-US" dirty="0" smtClean="0"/>
              <a:t>Community Partnerships</a:t>
            </a:r>
            <a:br>
              <a:rPr lang="en-US" dirty="0" smtClean="0"/>
            </a:br>
            <a:r>
              <a:rPr lang="en-US" dirty="0" smtClean="0"/>
              <a:t/>
            </a:r>
            <a:br>
              <a:rPr lang="en-US" dirty="0" smtClean="0"/>
            </a:br>
            <a:r>
              <a:rPr lang="en-US" b="1" dirty="0" smtClean="0"/>
              <a:t>Translation and Interpretation Policy</a:t>
            </a:r>
            <a:br>
              <a:rPr lang="en-US" b="1" dirty="0" smtClean="0"/>
            </a:br>
            <a:r>
              <a:rPr lang="en-US" b="1" dirty="0" smtClean="0"/>
              <a:t>2013-2014</a:t>
            </a:r>
            <a:r>
              <a:rPr lang="en-US" dirty="0" smtClean="0"/>
              <a:t/>
            </a:r>
            <a:br>
              <a:rPr lang="en-US" dirty="0" smtClean="0"/>
            </a:b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Background Information</a:t>
            </a:r>
            <a:endParaRPr lang="en-US" b="1" dirty="0"/>
          </a:p>
        </p:txBody>
      </p:sp>
      <p:sp>
        <p:nvSpPr>
          <p:cNvPr id="3" name="Content Placeholder 2"/>
          <p:cNvSpPr>
            <a:spLocks noGrp="1"/>
          </p:cNvSpPr>
          <p:nvPr>
            <p:ph idx="1"/>
          </p:nvPr>
        </p:nvSpPr>
        <p:spPr/>
        <p:txBody>
          <a:bodyPr/>
          <a:lstStyle/>
          <a:p>
            <a:r>
              <a:rPr lang="en-US" dirty="0" smtClean="0"/>
              <a:t>On October 9, 2013, OUSD Board of Education adopted Amendment – Board Policy (BP) and Administrative Regulations (AR) – Student – Communications with Parent and Guardian and renaming each as 5124 – Communication with Parent/Guardian;  Translation and Interpretation Services.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Legal Requirements for Translation Services</a:t>
            </a:r>
            <a:endParaRPr lang="en-US" dirty="0"/>
          </a:p>
        </p:txBody>
      </p:sp>
      <p:sp>
        <p:nvSpPr>
          <p:cNvPr id="3" name="Content Placeholder 2"/>
          <p:cNvSpPr>
            <a:spLocks noGrp="1"/>
          </p:cNvSpPr>
          <p:nvPr>
            <p:ph idx="1"/>
          </p:nvPr>
        </p:nvSpPr>
        <p:spPr/>
        <p:txBody>
          <a:bodyPr>
            <a:normAutofit/>
          </a:bodyPr>
          <a:lstStyle/>
          <a:p>
            <a:pPr lvl="0"/>
            <a:r>
              <a:rPr lang="en-US" sz="2000" dirty="0" smtClean="0"/>
              <a:t>According to Education Code 48985(a), if 15% or more of the students in a school speak a single primary language other than English, all written notices to the parents of these students shall be provided in that primary language and in English.</a:t>
            </a:r>
          </a:p>
          <a:p>
            <a:pPr lvl="0"/>
            <a:r>
              <a:rPr lang="en-US" sz="2000" dirty="0" smtClean="0"/>
              <a:t>Use the CALPADS (formerly called R30) report to determine your translation/interpretation needs.</a:t>
            </a:r>
          </a:p>
          <a:p>
            <a:pPr lvl="0"/>
            <a:r>
              <a:rPr lang="en-US" sz="2000" dirty="0" smtClean="0"/>
              <a:t>If a school site does not have bilingual staff in the appropriate language(s), request services from OUSD Family, School &amp; Community Partnerships - Translation Services.</a:t>
            </a:r>
          </a:p>
          <a:p>
            <a:pPr lvl="0">
              <a:buNone/>
            </a:pPr>
            <a:endParaRPr lang="en-US" sz="2000" dirty="0" smtClean="0"/>
          </a:p>
          <a:p>
            <a:pPr>
              <a:buNone/>
            </a:pPr>
            <a:r>
              <a:rPr lang="en-US" sz="2000" i="1" dirty="0" smtClean="0"/>
              <a:t>IMPORTANT:  The District and Schools shall NOT use any minor to interpret or translate any communications in which there is a potential risk that confidential information may be disclosed. </a:t>
            </a:r>
            <a:endParaRPr lang="en-US" sz="2000" dirty="0" smtClean="0"/>
          </a:p>
          <a:p>
            <a:pPr lvl="0">
              <a:buNone/>
            </a:pPr>
            <a:endParaRPr lang="en-US" sz="2000" dirty="0" smtClean="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Translation Policy Highlight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Any document or communication about a specific student sent to a parent/guardian must be translated into a language the parent/guardian can understand regardless of the percentage of students in the school or the District who speak the language.  Interpretation must also be provided where necessary to enable parent/guardian to understand communications with school and District staff concerning their student.   </a:t>
            </a:r>
            <a:r>
              <a:rPr lang="en-US" i="1" dirty="0" smtClean="0"/>
              <a:t>Please refer to AR 5124 for more information.</a:t>
            </a:r>
            <a:endParaRPr lang="en-US" i="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Purpose</a:t>
            </a:r>
            <a:endParaRPr lang="en-US" b="1" dirty="0"/>
          </a:p>
        </p:txBody>
      </p:sp>
      <p:sp>
        <p:nvSpPr>
          <p:cNvPr id="3" name="Content Placeholder 2"/>
          <p:cNvSpPr>
            <a:spLocks noGrp="1"/>
          </p:cNvSpPr>
          <p:nvPr>
            <p:ph idx="1"/>
          </p:nvPr>
        </p:nvSpPr>
        <p:spPr/>
        <p:txBody>
          <a:bodyPr>
            <a:normAutofit/>
          </a:bodyPr>
          <a:lstStyle/>
          <a:p>
            <a:r>
              <a:rPr lang="en-US" dirty="0" smtClean="0"/>
              <a:t>The purpose of this policy is ensuring that, consistent with the law and to the fullest extent practicable, English learners and parents who speak languages other than English are provided translation and interpreting services, when necessary.  </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Goals</a:t>
            </a:r>
            <a:endParaRPr lang="en-US" b="1" dirty="0"/>
          </a:p>
        </p:txBody>
      </p:sp>
      <p:sp>
        <p:nvSpPr>
          <p:cNvPr id="3" name="Content Placeholder 2"/>
          <p:cNvSpPr>
            <a:spLocks noGrp="1"/>
          </p:cNvSpPr>
          <p:nvPr>
            <p:ph idx="1"/>
          </p:nvPr>
        </p:nvSpPr>
        <p:spPr/>
        <p:txBody>
          <a:bodyPr/>
          <a:lstStyle/>
          <a:p>
            <a:r>
              <a:rPr lang="en-US" dirty="0" smtClean="0"/>
              <a:t>Translation and interpreting services allow families of other language backgrounds to fully participate in the education of their children by receiving communication of high quality, equal to the communication provided in English to other families.</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Procedures for requesting translation services</a:t>
            </a:r>
            <a:endParaRPr lang="en-US" dirty="0"/>
          </a:p>
        </p:txBody>
      </p:sp>
      <p:sp>
        <p:nvSpPr>
          <p:cNvPr id="3" name="Content Placeholder 2"/>
          <p:cNvSpPr>
            <a:spLocks noGrp="1"/>
          </p:cNvSpPr>
          <p:nvPr>
            <p:ph idx="1"/>
          </p:nvPr>
        </p:nvSpPr>
        <p:spPr/>
        <p:txBody>
          <a:bodyPr>
            <a:normAutofit/>
          </a:bodyPr>
          <a:lstStyle/>
          <a:p>
            <a:pPr lvl="0"/>
            <a:r>
              <a:rPr lang="en-US" b="1" dirty="0" smtClean="0"/>
              <a:t>Oral </a:t>
            </a:r>
            <a:r>
              <a:rPr lang="en-US" sz="2000" dirty="0" smtClean="0"/>
              <a:t>- </a:t>
            </a:r>
            <a:r>
              <a:rPr lang="en-US" sz="2000" i="1" dirty="0" smtClean="0"/>
              <a:t>all requests should be made </a:t>
            </a:r>
            <a:r>
              <a:rPr lang="en-US" sz="2000" i="1" u="sng" dirty="0" smtClean="0"/>
              <a:t>at least 2 weeks in advance</a:t>
            </a:r>
          </a:p>
          <a:p>
            <a:pPr lvl="0">
              <a:buNone/>
            </a:pPr>
            <a:endParaRPr lang="en-US" sz="2000" dirty="0" smtClean="0"/>
          </a:p>
          <a:p>
            <a:pPr lvl="1"/>
            <a:r>
              <a:rPr lang="en-US" sz="2000" dirty="0" smtClean="0"/>
              <a:t>First come first serve</a:t>
            </a:r>
          </a:p>
          <a:p>
            <a:pPr lvl="1">
              <a:buNone/>
            </a:pPr>
            <a:endParaRPr lang="en-US" sz="2000" dirty="0" smtClean="0"/>
          </a:p>
          <a:p>
            <a:pPr lvl="1"/>
            <a:r>
              <a:rPr lang="en-US" sz="2000" dirty="0" smtClean="0"/>
              <a:t>Requires the following information prior to scheduling translator(s) to assist you</a:t>
            </a:r>
          </a:p>
          <a:p>
            <a:pPr lvl="4"/>
            <a:r>
              <a:rPr lang="en-US" dirty="0" smtClean="0"/>
              <a:t>Name of Requester/Contact person and contact number</a:t>
            </a:r>
          </a:p>
          <a:p>
            <a:pPr lvl="4"/>
            <a:r>
              <a:rPr lang="en-US" dirty="0" smtClean="0"/>
              <a:t>Purpose of Meeting</a:t>
            </a:r>
          </a:p>
          <a:p>
            <a:pPr lvl="4"/>
            <a:r>
              <a:rPr lang="en-US" dirty="0" smtClean="0"/>
              <a:t>Date, Time and Location for meeting</a:t>
            </a:r>
          </a:p>
          <a:p>
            <a:pPr lvl="4"/>
            <a:r>
              <a:rPr lang="en-US" dirty="0" smtClean="0"/>
              <a:t>Projected duration of the meeting</a:t>
            </a:r>
          </a:p>
          <a:p>
            <a:pPr lvl="4"/>
            <a:r>
              <a:rPr lang="en-US" dirty="0" smtClean="0"/>
              <a:t>Names of student and parents and their contact number(s) if this is an individual student meeting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Procedures for requesting translation services</a:t>
            </a:r>
            <a:endParaRPr lang="en-US" dirty="0"/>
          </a:p>
        </p:txBody>
      </p:sp>
      <p:sp>
        <p:nvSpPr>
          <p:cNvPr id="3" name="Content Placeholder 2"/>
          <p:cNvSpPr>
            <a:spLocks noGrp="1"/>
          </p:cNvSpPr>
          <p:nvPr>
            <p:ph idx="1"/>
          </p:nvPr>
        </p:nvSpPr>
        <p:spPr/>
        <p:txBody>
          <a:bodyPr>
            <a:normAutofit/>
          </a:bodyPr>
          <a:lstStyle/>
          <a:p>
            <a:pPr lvl="0">
              <a:buNone/>
            </a:pPr>
            <a:r>
              <a:rPr lang="en-US" sz="4000" dirty="0" smtClean="0"/>
              <a:t>How to make your requests</a:t>
            </a:r>
          </a:p>
          <a:p>
            <a:pPr lvl="0">
              <a:buNone/>
            </a:pPr>
            <a:endParaRPr lang="en-US" sz="2000" dirty="0" smtClean="0"/>
          </a:p>
          <a:p>
            <a:pPr lvl="0"/>
            <a:r>
              <a:rPr lang="en-US" sz="2000" dirty="0" smtClean="0"/>
              <a:t>Written</a:t>
            </a:r>
          </a:p>
          <a:p>
            <a:pPr lvl="4"/>
            <a:r>
              <a:rPr lang="en-US" dirty="0" smtClean="0"/>
              <a:t>Email your documents to angel.ho@ousd.k12.ca.us</a:t>
            </a:r>
          </a:p>
          <a:p>
            <a:pPr lvl="4">
              <a:buNone/>
            </a:pPr>
            <a:endParaRPr lang="en-US" sz="2000" dirty="0" smtClean="0"/>
          </a:p>
          <a:p>
            <a:r>
              <a:rPr lang="en-US" sz="2000" dirty="0" smtClean="0"/>
              <a:t>Oral</a:t>
            </a:r>
            <a:endParaRPr lang="en-US" dirty="0" smtClean="0"/>
          </a:p>
          <a:p>
            <a:pPr lvl="4"/>
            <a:r>
              <a:rPr lang="en-US" sz="2000" dirty="0" smtClean="0"/>
              <a:t>Step 1 - Call 510-273-1665 to reserve your time slot </a:t>
            </a:r>
          </a:p>
          <a:p>
            <a:pPr lvl="4"/>
            <a:r>
              <a:rPr lang="en-US" sz="2000" dirty="0" smtClean="0"/>
              <a:t>Step 2 - Send an email to angel.ho@ousd.k12.ca.us for confirmation</a:t>
            </a:r>
          </a:p>
          <a:p>
            <a:pPr lvl="4"/>
            <a:endParaRPr lang="en-US" dirty="0" smtClean="0"/>
          </a:p>
          <a:p>
            <a:pPr lvl="4">
              <a:buNone/>
            </a:pPr>
            <a:endParaRPr lang="en-US" dirty="0" smtClean="0"/>
          </a:p>
          <a:p>
            <a:pPr>
              <a:buNone/>
            </a:pPr>
            <a:r>
              <a:rPr lang="en-US" sz="2000" dirty="0" smtClean="0"/>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Questions</a:t>
            </a:r>
            <a:endParaRPr lang="en-US" dirty="0"/>
          </a:p>
        </p:txBody>
      </p:sp>
      <p:sp>
        <p:nvSpPr>
          <p:cNvPr id="3" name="Content Placeholder 2"/>
          <p:cNvSpPr>
            <a:spLocks noGrp="1"/>
          </p:cNvSpPr>
          <p:nvPr>
            <p:ph idx="1"/>
          </p:nvPr>
        </p:nvSpPr>
        <p:spPr/>
        <p:txBody>
          <a:bodyPr/>
          <a:lstStyle/>
          <a:p>
            <a:pPr>
              <a:buNone/>
            </a:pPr>
            <a:r>
              <a:rPr lang="en-US" dirty="0" smtClean="0"/>
              <a:t>Please contact Angel Ho, Program Manager for Translation Services at 510-273-1665 or email angel.ho@ousd.k12.ca.us.</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70</TotalTime>
  <Words>499</Words>
  <Application>Microsoft Macintosh PowerPoint</Application>
  <PresentationFormat>On-screen Show (4:3)</PresentationFormat>
  <Paragraphs>40</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Solstice</vt:lpstr>
      <vt:lpstr>Oakland Unified School District  Family, School &amp;  Community Partnerships  Translation and Interpretation Policy 2013-2014 </vt:lpstr>
      <vt:lpstr>Background Information</vt:lpstr>
      <vt:lpstr>Legal Requirements for Translation Services</vt:lpstr>
      <vt:lpstr>Translation Policy Highlight</vt:lpstr>
      <vt:lpstr>Purpose</vt:lpstr>
      <vt:lpstr>Goals</vt:lpstr>
      <vt:lpstr>Procedures for requesting translation services</vt:lpstr>
      <vt:lpstr>Procedures for requesting translation services</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angel.ho</dc:creator>
  <cp:lastModifiedBy>Stephanie Kim</cp:lastModifiedBy>
  <cp:revision>14</cp:revision>
  <dcterms:created xsi:type="dcterms:W3CDTF">2013-08-19T17:46:12Z</dcterms:created>
  <dcterms:modified xsi:type="dcterms:W3CDTF">2013-12-11T04:37:59Z</dcterms:modified>
</cp:coreProperties>
</file>