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6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872468-FE72-47C2-9CD1-C04AE2B350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C3BA0-35A9-4B38-B6B1-9A3FDCF9DD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C47D0-C50B-417B-9F4D-1882D3C064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499C0-AA5D-4212-A715-04CD3867DD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6569D-F260-4AA5-A393-E7A20B3AB2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D0D23-D26A-4C9E-AEEF-37ED01727A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6DF8D-06AD-4FF6-A6F9-E4A06A616D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17B64-35DF-440A-A2D7-E3074F586F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DAF71-C195-4730-953F-23CA306F11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1905D5-B869-40E4-AB32-78DE9637CB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70AC4-A340-40D9-89EA-531C118C1D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299D8E6-4145-405C-ABA2-8F16EFF791F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1371600"/>
          </a:xfrm>
        </p:spPr>
        <p:txBody>
          <a:bodyPr/>
          <a:lstStyle/>
          <a:p>
            <a:r>
              <a:rPr lang="en-US" sz="3200"/>
              <a:t>Objective - To translate English words, phrases, and sentences into mathematical symbols, expressions, and equations respectively. 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762000" y="1631950"/>
            <a:ext cx="444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/>
              <a:t>+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251200" y="12954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400" b="1"/>
              <a:t>_</a:t>
            </a:r>
            <a:endParaRPr lang="en-US"/>
          </a:p>
        </p:txBody>
      </p:sp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5751513" y="1784350"/>
          <a:ext cx="381000" cy="381000"/>
        </p:xfrm>
        <a:graphic>
          <a:graphicData uri="http://schemas.openxmlformats.org/presentationml/2006/ole">
            <p:oleObj spid="_x0000_s2054" name="PH Computer Item Generator Equation" r:id="rId3" imgW="139680" imgH="139680" progId="Equation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7747000" y="1784350"/>
          <a:ext cx="450850" cy="404813"/>
        </p:xfrm>
        <a:graphic>
          <a:graphicData uri="http://schemas.openxmlformats.org/presentationml/2006/ole">
            <p:oleObj spid="_x0000_s2055" name="PH Computer Item Generator Equation" r:id="rId4" imgW="139680" imgH="126720" progId="Equation">
              <p:embed/>
            </p:oleObj>
          </a:graphicData>
        </a:graphic>
      </p:graphicFrame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304800" y="216535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2800350" y="216535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5294313" y="216535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7283450" y="216535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533400" y="2260600"/>
            <a:ext cx="8620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plus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533400" y="2805113"/>
            <a:ext cx="7715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add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76200" y="3338513"/>
            <a:ext cx="22288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increased by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533400" y="3871913"/>
            <a:ext cx="8620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sum</a:t>
            </a: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228600" y="5519738"/>
            <a:ext cx="1849438" cy="608012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more than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2971800" y="2241550"/>
            <a:ext cx="11779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minus</a:t>
            </a: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895600" y="2786063"/>
            <a:ext cx="14716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subtract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2647950" y="3319463"/>
            <a:ext cx="22971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decreased by</a:t>
            </a: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2530475" y="3852863"/>
            <a:ext cx="24987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diminished by</a:t>
            </a: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2406650" y="5519738"/>
            <a:ext cx="2774950" cy="109537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     less than</a:t>
            </a:r>
          </a:p>
          <a:p>
            <a:r>
              <a:rPr lang="en-US" sz="3200"/>
              <a:t>subtracted from</a:t>
            </a: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2816225" y="4405313"/>
            <a:ext cx="1831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difference</a:t>
            </a: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3200400" y="4938713"/>
            <a:ext cx="7953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less</a:t>
            </a: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541338" y="4451350"/>
            <a:ext cx="9064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total</a:t>
            </a:r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5334000" y="3319463"/>
            <a:ext cx="1425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product</a:t>
            </a: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5334000" y="3852863"/>
            <a:ext cx="12334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…of...</a:t>
            </a: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5181600" y="4432300"/>
            <a:ext cx="1944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twice (   2)</a:t>
            </a:r>
          </a:p>
        </p:txBody>
      </p:sp>
      <p:graphicFrame>
        <p:nvGraphicFramePr>
          <p:cNvPr id="2083" name="Object 35"/>
          <p:cNvGraphicFramePr>
            <a:graphicFrameLocks noChangeAspect="1"/>
          </p:cNvGraphicFramePr>
          <p:nvPr/>
        </p:nvGraphicFramePr>
        <p:xfrm>
          <a:off x="6316663" y="4572000"/>
          <a:ext cx="381000" cy="381000"/>
        </p:xfrm>
        <a:graphic>
          <a:graphicData uri="http://schemas.openxmlformats.org/presentationml/2006/ole">
            <p:oleObj spid="_x0000_s2083" name="PH Computer Item Generator Equation" r:id="rId5" imgW="139680" imgH="139680" progId="Equation">
              <p:embed/>
            </p:oleObj>
          </a:graphicData>
        </a:graphic>
      </p:graphicFrame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5446713" y="2241550"/>
            <a:ext cx="10652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times</a:t>
            </a:r>
          </a:p>
        </p:txBody>
      </p:sp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5294313" y="2786063"/>
            <a:ext cx="15605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multiply</a:t>
            </a:r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7475538" y="2241550"/>
            <a:ext cx="1200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divide</a:t>
            </a:r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7323138" y="2786063"/>
            <a:ext cx="15160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quotient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  <p:bldP spid="2052" grpId="0" autoUpdateAnimBg="0"/>
      <p:bldP spid="2056" grpId="0" animBg="1"/>
      <p:bldP spid="2057" grpId="0" animBg="1"/>
      <p:bldP spid="2058" grpId="0" animBg="1"/>
      <p:bldP spid="2059" grpId="0" animBg="1"/>
      <p:bldP spid="2060" grpId="0" autoUpdateAnimBg="0"/>
      <p:bldP spid="2061" grpId="0" autoUpdateAnimBg="0"/>
      <p:bldP spid="2062" grpId="0" autoUpdateAnimBg="0"/>
      <p:bldP spid="2063" grpId="0" autoUpdateAnimBg="0"/>
      <p:bldP spid="2064" grpId="0" animBg="1" autoUpdateAnimBg="0"/>
      <p:bldP spid="2070" grpId="0" autoUpdateAnimBg="0"/>
      <p:bldP spid="2071" grpId="0" autoUpdateAnimBg="0"/>
      <p:bldP spid="2072" grpId="0" autoUpdateAnimBg="0"/>
      <p:bldP spid="2073" grpId="0" autoUpdateAnimBg="0"/>
      <p:bldP spid="2074" grpId="0" build="p" animBg="1" autoUpdateAnimBg="0"/>
      <p:bldP spid="2075" grpId="0" autoUpdateAnimBg="0"/>
      <p:bldP spid="2076" grpId="0" autoUpdateAnimBg="0"/>
      <p:bldP spid="2077" grpId="0" autoUpdateAnimBg="0"/>
      <p:bldP spid="2080" grpId="0" autoUpdateAnimBg="0"/>
      <p:bldP spid="2081" grpId="0" autoUpdateAnimBg="0"/>
      <p:bldP spid="2082" grpId="0" autoUpdateAnimBg="0"/>
      <p:bldP spid="2084" grpId="0" autoUpdateAnimBg="0"/>
      <p:bldP spid="2085" grpId="0" autoUpdateAnimBg="0"/>
      <p:bldP spid="2086" grpId="0" autoUpdateAnimBg="0"/>
      <p:bldP spid="208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124200" y="381000"/>
            <a:ext cx="23399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u="sng"/>
              <a:t>Tricky Ones!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359025" y="1173163"/>
            <a:ext cx="14716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plus x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527675" y="1173163"/>
            <a:ext cx="10255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</a:t>
            </a:r>
            <a:r>
              <a:rPr lang="en-US" sz="3200" b="1"/>
              <a:t>+</a:t>
            </a:r>
            <a:r>
              <a:rPr lang="en-US" sz="3200"/>
              <a:t> x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989138" y="1935163"/>
            <a:ext cx="2070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add 5 and x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527675" y="1889125"/>
            <a:ext cx="10255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</a:t>
            </a:r>
            <a:r>
              <a:rPr lang="en-US" sz="3200" b="1"/>
              <a:t>+</a:t>
            </a:r>
            <a:r>
              <a:rPr lang="en-US" sz="3200"/>
              <a:t> x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600200" y="2620963"/>
            <a:ext cx="31988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the sum of 5 and x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527675" y="2651125"/>
            <a:ext cx="10255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</a:t>
            </a:r>
            <a:r>
              <a:rPr lang="en-US" sz="3200" b="1"/>
              <a:t>+</a:t>
            </a:r>
            <a:r>
              <a:rPr lang="en-US" sz="3200"/>
              <a:t> x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1677988" y="3352800"/>
            <a:ext cx="28384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increased by x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5527675" y="3382963"/>
            <a:ext cx="10255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</a:t>
            </a:r>
            <a:r>
              <a:rPr lang="en-US" sz="3200" b="1"/>
              <a:t>+</a:t>
            </a:r>
            <a:r>
              <a:rPr lang="en-US" sz="3200"/>
              <a:t> x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1871663" y="4419600"/>
            <a:ext cx="2468562" cy="617538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more than x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5527675" y="4449763"/>
            <a:ext cx="1063625" cy="617537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x </a:t>
            </a:r>
            <a:r>
              <a:rPr lang="en-US" sz="3200" b="1"/>
              <a:t>+</a:t>
            </a:r>
            <a:r>
              <a:rPr lang="en-US" sz="3200"/>
              <a:t> 5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1849438" y="5334000"/>
            <a:ext cx="2841625" cy="617538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is more than x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5505450" y="5364163"/>
            <a:ext cx="1063625" cy="617537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</a:t>
            </a:r>
            <a:r>
              <a:rPr lang="en-US" sz="3200" b="1"/>
              <a:t>&gt;</a:t>
            </a:r>
            <a:r>
              <a:rPr lang="en-US" sz="3200"/>
              <a:t> 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utoUpdateAnimBg="0"/>
      <p:bldP spid="5124" grpId="0" autoUpdateAnimBg="0"/>
      <p:bldP spid="5125" grpId="0" autoUpdateAnimBg="0"/>
      <p:bldP spid="5126" grpId="0" autoUpdateAnimBg="0"/>
      <p:bldP spid="5127" grpId="0" autoUpdateAnimBg="0"/>
      <p:bldP spid="5128" grpId="0" autoUpdateAnimBg="0"/>
      <p:bldP spid="5129" grpId="0" autoUpdateAnimBg="0"/>
      <p:bldP spid="5130" grpId="0" autoUpdateAnimBg="0"/>
      <p:bldP spid="5131" grpId="0" animBg="1" autoUpdateAnimBg="0"/>
      <p:bldP spid="5132" grpId="0" animBg="1" autoUpdateAnimBg="0"/>
      <p:bldP spid="5133" grpId="0" animBg="1" autoUpdateAnimBg="0"/>
      <p:bldP spid="5134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124200" y="381000"/>
            <a:ext cx="23399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u="sng"/>
              <a:t>Tricky Ones!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981200" y="1143000"/>
            <a:ext cx="17875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minus x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549900" y="1143000"/>
            <a:ext cx="928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</a:t>
            </a:r>
            <a:r>
              <a:rPr lang="en-US" sz="3200" b="1"/>
              <a:t>-</a:t>
            </a:r>
            <a:r>
              <a:rPr lang="en-US" sz="3200"/>
              <a:t> x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176463" y="1905000"/>
            <a:ext cx="14049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less x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549900" y="1858963"/>
            <a:ext cx="9286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</a:t>
            </a:r>
            <a:r>
              <a:rPr lang="en-US" sz="3200" b="1"/>
              <a:t>-</a:t>
            </a:r>
            <a:r>
              <a:rPr lang="en-US" sz="3200"/>
              <a:t> x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838200" y="2590800"/>
            <a:ext cx="41687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the difference of 5 and x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549900" y="2620963"/>
            <a:ext cx="9286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</a:t>
            </a:r>
            <a:r>
              <a:rPr lang="en-US" sz="3200" b="1"/>
              <a:t>-</a:t>
            </a:r>
            <a:r>
              <a:rPr lang="en-US" sz="3200"/>
              <a:t> x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296988" y="3322638"/>
            <a:ext cx="29067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decreased by x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549900" y="3352800"/>
            <a:ext cx="928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</a:t>
            </a:r>
            <a:r>
              <a:rPr lang="en-US" sz="3200" b="1"/>
              <a:t>-</a:t>
            </a:r>
            <a:r>
              <a:rPr lang="en-US" sz="3200"/>
              <a:t> x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468438" y="5715000"/>
            <a:ext cx="2617787" cy="617538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is less than x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527675" y="5745163"/>
            <a:ext cx="1063625" cy="617537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</a:t>
            </a:r>
            <a:r>
              <a:rPr lang="en-US" sz="3200" b="1"/>
              <a:t>&lt;</a:t>
            </a:r>
            <a:r>
              <a:rPr lang="en-US" sz="3200"/>
              <a:t> x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1641475" y="4038600"/>
            <a:ext cx="2244725" cy="617538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less than x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5586413" y="4068763"/>
            <a:ext cx="966787" cy="617537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x </a:t>
            </a:r>
            <a:r>
              <a:rPr lang="en-US" sz="3200" b="1"/>
              <a:t>-</a:t>
            </a:r>
            <a:r>
              <a:rPr lang="en-US" sz="3200"/>
              <a:t> 5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1066800" y="4953000"/>
            <a:ext cx="3394075" cy="617538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5 subtracted from x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5583238" y="4983163"/>
            <a:ext cx="966787" cy="617537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x </a:t>
            </a:r>
            <a:r>
              <a:rPr lang="en-US" sz="3200" b="1"/>
              <a:t>-</a:t>
            </a:r>
            <a:r>
              <a:rPr lang="en-US" sz="3200"/>
              <a:t>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  <p:bldP spid="6149" grpId="0" autoUpdateAnimBg="0"/>
      <p:bldP spid="6150" grpId="0" autoUpdateAnimBg="0"/>
      <p:bldP spid="6151" grpId="0" autoUpdateAnimBg="0"/>
      <p:bldP spid="6152" grpId="0" autoUpdateAnimBg="0"/>
      <p:bldP spid="6153" grpId="0" autoUpdateAnimBg="0"/>
      <p:bldP spid="6154" grpId="0" autoUpdateAnimBg="0"/>
      <p:bldP spid="6157" grpId="0" animBg="1" autoUpdateAnimBg="0"/>
      <p:bldP spid="6158" grpId="0" animBg="1" autoUpdateAnimBg="0"/>
      <p:bldP spid="6159" grpId="0" animBg="1" autoUpdateAnimBg="0"/>
      <p:bldP spid="6160" grpId="0" animBg="1" autoUpdateAnimBg="0"/>
      <p:bldP spid="6161" grpId="0" animBg="1" autoUpdateAnimBg="0"/>
      <p:bldP spid="616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33400" y="352425"/>
            <a:ext cx="8429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Translate each phrase into a mathematical expression.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09600" y="803275"/>
            <a:ext cx="6313488" cy="506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sz="3200"/>
              <a:t>1) 5 subtract x</a:t>
            </a:r>
          </a:p>
          <a:p>
            <a:pPr>
              <a:lnSpc>
                <a:spcPct val="170000"/>
              </a:lnSpc>
            </a:pPr>
            <a:r>
              <a:rPr lang="en-US" sz="3200"/>
              <a:t>2) the product of 10 and y</a:t>
            </a:r>
          </a:p>
          <a:p>
            <a:pPr>
              <a:lnSpc>
                <a:spcPct val="170000"/>
              </a:lnSpc>
            </a:pPr>
            <a:r>
              <a:rPr lang="en-US" sz="3200"/>
              <a:t>3) 20 decreased by a number t </a:t>
            </a:r>
          </a:p>
          <a:p>
            <a:pPr>
              <a:lnSpc>
                <a:spcPct val="170000"/>
              </a:lnSpc>
            </a:pPr>
            <a:r>
              <a:rPr lang="en-US" sz="3200"/>
              <a:t>4) 6 added to the product of 11 and m</a:t>
            </a:r>
          </a:p>
          <a:p>
            <a:pPr>
              <a:lnSpc>
                <a:spcPct val="170000"/>
              </a:lnSpc>
            </a:pPr>
            <a:r>
              <a:rPr lang="en-US" sz="3200"/>
              <a:t>5) the quotient of y and 9</a:t>
            </a:r>
          </a:p>
          <a:p>
            <a:pPr>
              <a:lnSpc>
                <a:spcPct val="170000"/>
              </a:lnSpc>
            </a:pPr>
            <a:r>
              <a:rPr lang="en-US" sz="3200"/>
              <a:t>6) 8 less than 7 times k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581400" y="1095375"/>
            <a:ext cx="928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5 - x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562600" y="1924050"/>
            <a:ext cx="793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10y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213475" y="2743200"/>
            <a:ext cx="104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20 - t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7221538" y="3563938"/>
            <a:ext cx="15446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11m </a:t>
            </a:r>
            <a:r>
              <a:rPr lang="en-US" sz="3200" b="1">
                <a:solidFill>
                  <a:srgbClr val="CC0000"/>
                </a:solidFill>
              </a:rPr>
              <a:t>+</a:t>
            </a:r>
            <a:r>
              <a:rPr lang="en-US" sz="3200">
                <a:solidFill>
                  <a:srgbClr val="CC0000"/>
                </a:solidFill>
              </a:rPr>
              <a:t> 6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276850" y="4362450"/>
            <a:ext cx="1098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y     9</a:t>
            </a: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5711825" y="4679950"/>
            <a:ext cx="23812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Oval 11"/>
          <p:cNvSpPr>
            <a:spLocks noChangeAspect="1" noChangeArrowheads="1"/>
          </p:cNvSpPr>
          <p:nvPr/>
        </p:nvSpPr>
        <p:spPr bwMode="auto">
          <a:xfrm>
            <a:off x="5791200" y="4551363"/>
            <a:ext cx="55563" cy="55562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2"/>
          <p:cNvSpPr>
            <a:spLocks noChangeAspect="1" noChangeArrowheads="1"/>
          </p:cNvSpPr>
          <p:nvPr/>
        </p:nvSpPr>
        <p:spPr bwMode="auto">
          <a:xfrm>
            <a:off x="5791200" y="4743450"/>
            <a:ext cx="55563" cy="55563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887913" y="5211763"/>
            <a:ext cx="11318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7k - 8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  <p:bldP spid="4101" grpId="0" autoUpdateAnimBg="0"/>
      <p:bldP spid="4103" grpId="0" autoUpdateAnimBg="0"/>
      <p:bldP spid="4104" grpId="0" autoUpdateAnimBg="0"/>
      <p:bldP spid="4105" grpId="0" autoUpdateAnimBg="0"/>
      <p:bldP spid="4106" grpId="0" animBg="1"/>
      <p:bldP spid="4107" grpId="0" animBg="1"/>
      <p:bldP spid="4108" grpId="0" animBg="1"/>
      <p:bldP spid="410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1371600"/>
          </a:xfrm>
        </p:spPr>
        <p:txBody>
          <a:bodyPr/>
          <a:lstStyle/>
          <a:p>
            <a:r>
              <a:rPr lang="en-US" sz="3200">
                <a:solidFill>
                  <a:srgbClr val="CC0000"/>
                </a:solidFill>
              </a:rPr>
              <a:t>A special word in each column refers not to the operation itself but the outcome of the operation. 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762000" y="1631950"/>
            <a:ext cx="444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/>
              <a:t>+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51200" y="12954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400" b="1"/>
              <a:t>_</a:t>
            </a:r>
            <a:endParaRPr lang="en-US"/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5751513" y="1784350"/>
          <a:ext cx="381000" cy="381000"/>
        </p:xfrm>
        <a:graphic>
          <a:graphicData uri="http://schemas.openxmlformats.org/presentationml/2006/ole">
            <p:oleObj spid="_x0000_s3077" name="PH Computer Item Generator Equation" r:id="rId3" imgW="139680" imgH="139680" progId="Equation">
              <p:embed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7747000" y="1784350"/>
          <a:ext cx="450850" cy="404813"/>
        </p:xfrm>
        <a:graphic>
          <a:graphicData uri="http://schemas.openxmlformats.org/presentationml/2006/ole">
            <p:oleObj spid="_x0000_s3078" name="PH Computer Item Generator Equation" r:id="rId4" imgW="139680" imgH="126720" progId="Equation">
              <p:embed/>
            </p:oleObj>
          </a:graphicData>
        </a:graphic>
      </p:graphicFrame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304800" y="216535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2800350" y="216535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5294313" y="216535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7283450" y="216535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533400" y="2260600"/>
            <a:ext cx="8620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plus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533400" y="2805113"/>
            <a:ext cx="7715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add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76200" y="3338513"/>
            <a:ext cx="22288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increased by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533400" y="3871913"/>
            <a:ext cx="8620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sum</a:t>
            </a: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228600" y="5519738"/>
            <a:ext cx="1849438" cy="608012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more than</a:t>
            </a: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2971800" y="2241550"/>
            <a:ext cx="11779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minus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2895600" y="2786063"/>
            <a:ext cx="14716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subtract</a:t>
            </a: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2647950" y="3319463"/>
            <a:ext cx="22971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decreased by</a:t>
            </a: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2530475" y="3852863"/>
            <a:ext cx="24987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diminished by</a:t>
            </a: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2406650" y="5519738"/>
            <a:ext cx="2774950" cy="109537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     less than</a:t>
            </a:r>
          </a:p>
          <a:p>
            <a:r>
              <a:rPr lang="en-US" sz="3200"/>
              <a:t>subtracted from</a:t>
            </a: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2816225" y="4405313"/>
            <a:ext cx="1831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difference</a:t>
            </a: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3200400" y="4938713"/>
            <a:ext cx="7953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less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541338" y="4451350"/>
            <a:ext cx="9064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total</a:t>
            </a: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5334000" y="3319463"/>
            <a:ext cx="1425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product</a:t>
            </a: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5334000" y="3852863"/>
            <a:ext cx="12334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…of...</a:t>
            </a: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5181600" y="4432300"/>
            <a:ext cx="1944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twice (   2)</a:t>
            </a:r>
          </a:p>
        </p:txBody>
      </p:sp>
      <p:graphicFrame>
        <p:nvGraphicFramePr>
          <p:cNvPr id="3099" name="Object 27"/>
          <p:cNvGraphicFramePr>
            <a:graphicFrameLocks noChangeAspect="1"/>
          </p:cNvGraphicFramePr>
          <p:nvPr/>
        </p:nvGraphicFramePr>
        <p:xfrm>
          <a:off x="6316663" y="4572000"/>
          <a:ext cx="381000" cy="381000"/>
        </p:xfrm>
        <a:graphic>
          <a:graphicData uri="http://schemas.openxmlformats.org/presentationml/2006/ole">
            <p:oleObj spid="_x0000_s3099" name="PH Computer Item Generator Equation" r:id="rId5" imgW="139680" imgH="139680" progId="Equation">
              <p:embed/>
            </p:oleObj>
          </a:graphicData>
        </a:graphic>
      </p:graphicFrame>
      <p:sp>
        <p:nvSpPr>
          <p:cNvPr id="3100" name="Text Box 28"/>
          <p:cNvSpPr txBox="1">
            <a:spLocks noChangeArrowheads="1"/>
          </p:cNvSpPr>
          <p:nvPr/>
        </p:nvSpPr>
        <p:spPr bwMode="auto">
          <a:xfrm>
            <a:off x="5446713" y="2241550"/>
            <a:ext cx="10652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times</a:t>
            </a:r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5294313" y="2786063"/>
            <a:ext cx="15605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multiply</a:t>
            </a: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7475538" y="2241550"/>
            <a:ext cx="1200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divide</a:t>
            </a: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7323138" y="2786063"/>
            <a:ext cx="15160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quotient</a:t>
            </a:r>
          </a:p>
        </p:txBody>
      </p:sp>
      <p:sp>
        <p:nvSpPr>
          <p:cNvPr id="3104" name="Oval 32"/>
          <p:cNvSpPr>
            <a:spLocks noChangeArrowheads="1"/>
          </p:cNvSpPr>
          <p:nvPr/>
        </p:nvSpPr>
        <p:spPr bwMode="auto">
          <a:xfrm>
            <a:off x="304800" y="3962400"/>
            <a:ext cx="1295400" cy="5334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5" name="Oval 33"/>
          <p:cNvSpPr>
            <a:spLocks noChangeArrowheads="1"/>
          </p:cNvSpPr>
          <p:nvPr/>
        </p:nvSpPr>
        <p:spPr bwMode="auto">
          <a:xfrm>
            <a:off x="2438400" y="4419600"/>
            <a:ext cx="2514600" cy="6096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CC0000"/>
              </a:solidFill>
            </a:endParaRPr>
          </a:p>
        </p:txBody>
      </p:sp>
      <p:sp>
        <p:nvSpPr>
          <p:cNvPr id="3106" name="Oval 34"/>
          <p:cNvSpPr>
            <a:spLocks noChangeArrowheads="1"/>
          </p:cNvSpPr>
          <p:nvPr/>
        </p:nvSpPr>
        <p:spPr bwMode="auto">
          <a:xfrm>
            <a:off x="5029200" y="3352800"/>
            <a:ext cx="2057400" cy="6096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7" name="Oval 35"/>
          <p:cNvSpPr>
            <a:spLocks noChangeArrowheads="1"/>
          </p:cNvSpPr>
          <p:nvPr/>
        </p:nvSpPr>
        <p:spPr bwMode="auto">
          <a:xfrm>
            <a:off x="7086600" y="2819400"/>
            <a:ext cx="1981200" cy="6096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104" grpId="0" animBg="1"/>
      <p:bldP spid="3105" grpId="0" animBg="1" autoUpdateAnimBg="0"/>
      <p:bldP spid="3106" grpId="0" animBg="1"/>
      <p:bldP spid="310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533400" y="242888"/>
            <a:ext cx="8429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Translate each phrase into a mathematical expression.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09600" y="379413"/>
            <a:ext cx="6935788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90000"/>
              </a:lnSpc>
            </a:pPr>
            <a:r>
              <a:rPr lang="en-US" sz="3200"/>
              <a:t>1) six less than twice a number x</a:t>
            </a:r>
          </a:p>
          <a:p>
            <a:pPr>
              <a:lnSpc>
                <a:spcPct val="190000"/>
              </a:lnSpc>
            </a:pPr>
            <a:r>
              <a:rPr lang="en-US" sz="3200"/>
              <a:t>2) five times the sum of y and 4</a:t>
            </a:r>
          </a:p>
          <a:p>
            <a:pPr>
              <a:lnSpc>
                <a:spcPct val="190000"/>
              </a:lnSpc>
            </a:pPr>
            <a:r>
              <a:rPr lang="en-US" sz="3200"/>
              <a:t>3) twice the difference of m and 3 </a:t>
            </a:r>
          </a:p>
          <a:p>
            <a:pPr>
              <a:lnSpc>
                <a:spcPct val="190000"/>
              </a:lnSpc>
            </a:pPr>
            <a:r>
              <a:rPr lang="en-US" sz="3200"/>
              <a:t>4) the quotient of 7 and a number x less 2</a:t>
            </a:r>
          </a:p>
          <a:p>
            <a:pPr>
              <a:lnSpc>
                <a:spcPct val="190000"/>
              </a:lnSpc>
            </a:pPr>
            <a:r>
              <a:rPr lang="en-US" sz="3200"/>
              <a:t>5) the difference of 6 and k divided by 9</a:t>
            </a:r>
          </a:p>
          <a:p>
            <a:pPr>
              <a:lnSpc>
                <a:spcPct val="190000"/>
              </a:lnSpc>
            </a:pPr>
            <a:r>
              <a:rPr lang="en-US" sz="3200"/>
              <a:t>6) 4 times the sum of 12 and y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76600" y="1177925"/>
            <a:ext cx="11318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2x - 6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124200" y="2087563"/>
            <a:ext cx="1498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5(y </a:t>
            </a:r>
            <a:r>
              <a:rPr lang="en-US" sz="3200" b="1">
                <a:solidFill>
                  <a:srgbClr val="CC0000"/>
                </a:solidFill>
              </a:rPr>
              <a:t>+</a:t>
            </a:r>
            <a:r>
              <a:rPr lang="en-US" sz="3200">
                <a:solidFill>
                  <a:srgbClr val="CC0000"/>
                </a:solidFill>
              </a:rPr>
              <a:t> 4)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124200" y="3001963"/>
            <a:ext cx="15144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2(m - 3)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103563" y="4906963"/>
            <a:ext cx="19097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(6 - k)     9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124200" y="3916363"/>
            <a:ext cx="16398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7     x - 2</a:t>
            </a:r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3559175" y="4233863"/>
            <a:ext cx="23812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Oval 10"/>
          <p:cNvSpPr>
            <a:spLocks noChangeAspect="1" noChangeArrowheads="1"/>
          </p:cNvSpPr>
          <p:nvPr/>
        </p:nvSpPr>
        <p:spPr bwMode="auto">
          <a:xfrm>
            <a:off x="3638550" y="4105275"/>
            <a:ext cx="55563" cy="55563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Oval 11"/>
          <p:cNvSpPr>
            <a:spLocks noChangeAspect="1" noChangeArrowheads="1"/>
          </p:cNvSpPr>
          <p:nvPr/>
        </p:nvSpPr>
        <p:spPr bwMode="auto">
          <a:xfrm>
            <a:off x="3638550" y="4297363"/>
            <a:ext cx="55563" cy="55562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3363913" y="5867400"/>
            <a:ext cx="170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4(12 </a:t>
            </a:r>
            <a:r>
              <a:rPr lang="en-US" sz="3200" b="1">
                <a:solidFill>
                  <a:srgbClr val="CC0000"/>
                </a:solidFill>
              </a:rPr>
              <a:t>+</a:t>
            </a:r>
            <a:r>
              <a:rPr lang="en-US" sz="3200">
                <a:solidFill>
                  <a:srgbClr val="CC0000"/>
                </a:solidFill>
              </a:rPr>
              <a:t> y)</a:t>
            </a:r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4333875" y="5214938"/>
            <a:ext cx="23812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Oval 14"/>
          <p:cNvSpPr>
            <a:spLocks noChangeAspect="1" noChangeArrowheads="1"/>
          </p:cNvSpPr>
          <p:nvPr/>
        </p:nvSpPr>
        <p:spPr bwMode="auto">
          <a:xfrm>
            <a:off x="4413250" y="5086350"/>
            <a:ext cx="55563" cy="55563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Oval 15"/>
          <p:cNvSpPr>
            <a:spLocks noChangeAspect="1" noChangeArrowheads="1"/>
          </p:cNvSpPr>
          <p:nvPr/>
        </p:nvSpPr>
        <p:spPr bwMode="auto">
          <a:xfrm>
            <a:off x="4413250" y="5278438"/>
            <a:ext cx="55563" cy="55562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utoUpdateAnimBg="0"/>
      <p:bldP spid="8197" grpId="0" autoUpdateAnimBg="0"/>
      <p:bldP spid="8198" grpId="0" autoUpdateAnimBg="0"/>
      <p:bldP spid="8199" grpId="0" autoUpdateAnimBg="0"/>
      <p:bldP spid="8200" grpId="0" autoUpdateAnimBg="0"/>
      <p:bldP spid="8201" grpId="0" animBg="1"/>
      <p:bldP spid="8202" grpId="0" animBg="1"/>
      <p:bldP spid="8203" grpId="0" animBg="1"/>
      <p:bldP spid="8204" grpId="0" autoUpdateAnimBg="0"/>
      <p:bldP spid="8205" grpId="0" animBg="1"/>
      <p:bldP spid="8206" grpId="0" animBg="1"/>
      <p:bldP spid="820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533400" y="242888"/>
            <a:ext cx="69977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Translate each sentence into a mathematical </a:t>
            </a:r>
          </a:p>
          <a:p>
            <a:r>
              <a:rPr lang="en-US" sz="2800" b="1"/>
              <a:t>equation or inequality.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533400" y="1355725"/>
            <a:ext cx="7793038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/>
              <a:t>1) Eight less than twice the sum of four and y  </a:t>
            </a:r>
          </a:p>
          <a:p>
            <a:pPr>
              <a:lnSpc>
                <a:spcPct val="90000"/>
              </a:lnSpc>
            </a:pPr>
            <a:r>
              <a:rPr lang="en-US" sz="3200"/>
              <a:t>is the same as 19.</a:t>
            </a:r>
          </a:p>
          <a:p>
            <a:pPr>
              <a:lnSpc>
                <a:spcPct val="90000"/>
              </a:lnSpc>
            </a:pPr>
            <a:endParaRPr lang="en-US" sz="3200"/>
          </a:p>
          <a:p>
            <a:pPr>
              <a:lnSpc>
                <a:spcPct val="90000"/>
              </a:lnSpc>
            </a:pPr>
            <a:r>
              <a:rPr lang="en-US" sz="3200"/>
              <a:t>2) Six more than x is more than twice the </a:t>
            </a:r>
          </a:p>
          <a:p>
            <a:pPr>
              <a:lnSpc>
                <a:spcPct val="90000"/>
              </a:lnSpc>
            </a:pPr>
            <a:r>
              <a:rPr lang="en-US" sz="3200"/>
              <a:t>difference of x and 7.</a:t>
            </a:r>
          </a:p>
          <a:p>
            <a:pPr>
              <a:lnSpc>
                <a:spcPct val="90000"/>
              </a:lnSpc>
            </a:pPr>
            <a:endParaRPr lang="en-US" sz="3200"/>
          </a:p>
          <a:p>
            <a:pPr>
              <a:lnSpc>
                <a:spcPct val="90000"/>
              </a:lnSpc>
            </a:pPr>
            <a:r>
              <a:rPr lang="en-US" sz="3200"/>
              <a:t>3) The quotient of m and 3 is six less than the</a:t>
            </a:r>
          </a:p>
          <a:p>
            <a:pPr>
              <a:lnSpc>
                <a:spcPct val="90000"/>
              </a:lnSpc>
            </a:pPr>
            <a:r>
              <a:rPr lang="en-US" sz="3200"/>
              <a:t>product of 10 and m. </a:t>
            </a:r>
          </a:p>
          <a:p>
            <a:pPr>
              <a:lnSpc>
                <a:spcPct val="90000"/>
              </a:lnSpc>
            </a:pPr>
            <a:endParaRPr lang="en-US" sz="3200"/>
          </a:p>
          <a:p>
            <a:pPr>
              <a:lnSpc>
                <a:spcPct val="90000"/>
              </a:lnSpc>
            </a:pPr>
            <a:r>
              <a:rPr lang="en-US" sz="3200"/>
              <a:t>4) Five less than x is less than five less x.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962400" y="1981200"/>
            <a:ext cx="28813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2(4 </a:t>
            </a:r>
            <a:r>
              <a:rPr lang="en-US" sz="3200" b="1">
                <a:solidFill>
                  <a:srgbClr val="CC0000"/>
                </a:solidFill>
              </a:rPr>
              <a:t>+</a:t>
            </a:r>
            <a:r>
              <a:rPr lang="en-US" sz="3200">
                <a:solidFill>
                  <a:srgbClr val="CC0000"/>
                </a:solidFill>
              </a:rPr>
              <a:t> y) - 8 </a:t>
            </a:r>
            <a:r>
              <a:rPr lang="en-US" sz="3200" b="1">
                <a:solidFill>
                  <a:srgbClr val="CC0000"/>
                </a:solidFill>
              </a:rPr>
              <a:t>=</a:t>
            </a:r>
            <a:r>
              <a:rPr lang="en-US" sz="3200">
                <a:solidFill>
                  <a:srgbClr val="CC0000"/>
                </a:solidFill>
              </a:rPr>
              <a:t> 19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343400" y="3352800"/>
            <a:ext cx="26781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x </a:t>
            </a:r>
            <a:r>
              <a:rPr lang="en-US" sz="3200" b="1">
                <a:solidFill>
                  <a:srgbClr val="CC0000"/>
                </a:solidFill>
              </a:rPr>
              <a:t>+</a:t>
            </a:r>
            <a:r>
              <a:rPr lang="en-US" sz="3200">
                <a:solidFill>
                  <a:srgbClr val="CC0000"/>
                </a:solidFill>
              </a:rPr>
              <a:t> 6 </a:t>
            </a:r>
            <a:r>
              <a:rPr lang="en-US" sz="3200" b="1">
                <a:solidFill>
                  <a:srgbClr val="CC0000"/>
                </a:solidFill>
              </a:rPr>
              <a:t>&gt;</a:t>
            </a:r>
            <a:r>
              <a:rPr lang="en-US" sz="3200">
                <a:solidFill>
                  <a:srgbClr val="CC0000"/>
                </a:solidFill>
              </a:rPr>
              <a:t> 2(x - 7)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495800" y="5821363"/>
            <a:ext cx="210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x - 5 </a:t>
            </a:r>
            <a:r>
              <a:rPr lang="en-US" sz="3200" b="1">
                <a:solidFill>
                  <a:srgbClr val="CC0000"/>
                </a:solidFill>
              </a:rPr>
              <a:t>&lt;</a:t>
            </a:r>
            <a:r>
              <a:rPr lang="en-US" sz="3200">
                <a:solidFill>
                  <a:srgbClr val="CC0000"/>
                </a:solidFill>
              </a:rPr>
              <a:t> 5 - x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419600" y="4648200"/>
            <a:ext cx="29098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C0000"/>
                </a:solidFill>
              </a:rPr>
              <a:t>m     3 </a:t>
            </a:r>
            <a:r>
              <a:rPr lang="en-US" sz="3200" b="1">
                <a:solidFill>
                  <a:srgbClr val="CC0000"/>
                </a:solidFill>
              </a:rPr>
              <a:t>=</a:t>
            </a:r>
            <a:r>
              <a:rPr lang="en-US" sz="3200">
                <a:solidFill>
                  <a:srgbClr val="CC0000"/>
                </a:solidFill>
              </a:rPr>
              <a:t> 10m - 6</a:t>
            </a: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4930775" y="4965700"/>
            <a:ext cx="23812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Oval 10"/>
          <p:cNvSpPr>
            <a:spLocks noChangeAspect="1" noChangeArrowheads="1"/>
          </p:cNvSpPr>
          <p:nvPr/>
        </p:nvSpPr>
        <p:spPr bwMode="auto">
          <a:xfrm>
            <a:off x="5010150" y="4837113"/>
            <a:ext cx="55563" cy="55562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Oval 11"/>
          <p:cNvSpPr>
            <a:spLocks noChangeAspect="1" noChangeArrowheads="1"/>
          </p:cNvSpPr>
          <p:nvPr/>
        </p:nvSpPr>
        <p:spPr bwMode="auto">
          <a:xfrm>
            <a:off x="5010150" y="5029200"/>
            <a:ext cx="55563" cy="55563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utoUpdateAnimBg="0"/>
      <p:bldP spid="9221" grpId="0" autoUpdateAnimBg="0"/>
      <p:bldP spid="9222" grpId="0" autoUpdateAnimBg="0"/>
      <p:bldP spid="9224" grpId="0" autoUpdateAnimBg="0"/>
      <p:bldP spid="9225" grpId="0" animBg="1"/>
      <p:bldP spid="9226" grpId="0" animBg="1"/>
      <p:bldP spid="92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481</Words>
  <Application>Microsoft Office PowerPoint</Application>
  <PresentationFormat>On-screen Show (4:3)</PresentationFormat>
  <Paragraphs>118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Times New Roman</vt:lpstr>
      <vt:lpstr>Office Theme</vt:lpstr>
      <vt:lpstr>PH Computer Item Generator Equation</vt:lpstr>
      <vt:lpstr>Objective - To translate English words, phrases, and sentences into mathematical symbols, expressions, and equations respectively. </vt:lpstr>
      <vt:lpstr>Slide 2</vt:lpstr>
      <vt:lpstr>Slide 3</vt:lpstr>
      <vt:lpstr>Slide 4</vt:lpstr>
      <vt:lpstr>A special word in each column refers not to the operation itself but the outcome of the operation. 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 - To translate English words, phrases, and sentences into mathematical symbols, expressions, and equations respectively.</dc:title>
  <dc:creator>James Wenk</dc:creator>
  <cp:lastModifiedBy>Owner</cp:lastModifiedBy>
  <cp:revision>2</cp:revision>
  <dcterms:created xsi:type="dcterms:W3CDTF">2001-12-11T05:32:05Z</dcterms:created>
  <dcterms:modified xsi:type="dcterms:W3CDTF">2014-10-19T05:08:04Z</dcterms:modified>
</cp:coreProperties>
</file>