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8"/>
  </p:notesMasterIdLst>
  <p:sldIdLst>
    <p:sldId id="1405" r:id="rId2"/>
    <p:sldId id="1379" r:id="rId3"/>
    <p:sldId id="1410" r:id="rId4"/>
    <p:sldId id="1409" r:id="rId5"/>
    <p:sldId id="1408" r:id="rId6"/>
    <p:sldId id="1399" r:id="rId7"/>
    <p:sldId id="1406" r:id="rId8"/>
    <p:sldId id="1414" r:id="rId9"/>
    <p:sldId id="1413" r:id="rId10"/>
    <p:sldId id="1418" r:id="rId11"/>
    <p:sldId id="1416" r:id="rId12"/>
    <p:sldId id="1422" r:id="rId13"/>
    <p:sldId id="1411" r:id="rId14"/>
    <p:sldId id="1412" r:id="rId15"/>
    <p:sldId id="1419" r:id="rId16"/>
    <p:sldId id="142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M J Wingate" initials="TMJW" lastIdx="2" clrIdx="0">
    <p:extLst>
      <p:ext uri="{19B8F6BF-5375-455C-9EA6-DF929625EA0E}">
        <p15:presenceInfo xmlns:p15="http://schemas.microsoft.com/office/powerpoint/2012/main" userId="4ac913ba0022b3d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51" autoAdjust="0"/>
    <p:restoredTop sz="94660"/>
  </p:normalViewPr>
  <p:slideViewPr>
    <p:cSldViewPr snapToGrid="0">
      <p:cViewPr varScale="1">
        <p:scale>
          <a:sx n="82" d="100"/>
          <a:sy n="82" d="100"/>
        </p:scale>
        <p:origin x="3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B53C3-84B7-4FFB-9359-1A9E9691C864}" type="datetimeFigureOut">
              <a:rPr lang="es-MX" smtClean="0"/>
              <a:t>11/02/2021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96381-77E8-4F39-AC23-0A4F7D43D63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470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3C58A-2F8D-4D8E-950B-2BF6EA7E55DF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438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E300-1945-4C7C-BE66-76F039B78481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13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584D-A034-4C67-A257-5F589235D792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37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E071-87DF-4B73-A5DA-83B5DED6AC87}" type="datetime1">
              <a:rPr lang="es-MX" smtClean="0"/>
              <a:t>11/02/2021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77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0742-2D81-4BDD-93EA-79862DCE5EB1}" type="datetime1">
              <a:rPr lang="es-MX" smtClean="0"/>
              <a:t>11/02/2021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802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02BC-65D3-426E-8079-4DE2CB9B6655}" type="datetime1">
              <a:rPr lang="es-MX" smtClean="0"/>
              <a:t>11/02/2021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62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AFDD-5A63-46CA-8788-3BB7C146EC30}" type="datetime1">
              <a:rPr lang="es-MX" smtClean="0"/>
              <a:t>11/02/2021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01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DFDCD28-3CEA-45F2-B760-C4A405706A47}" type="datetime1">
              <a:rPr lang="es-MX" smtClean="0"/>
              <a:t>11/02/2021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288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FD8C1-3818-40A2-B2CB-225789A61F9A}" type="datetime1">
              <a:rPr lang="es-MX" smtClean="0"/>
              <a:t>11/02/2021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343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F8B9-8F20-4382-8856-4ADD3715FB3E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656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6A773-05D4-4356-B81A-F5F3DCACBCA3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285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2FA4DD-B93B-4566-A216-04F05B98E519}" type="datetime1">
              <a:rPr lang="es-MX" smtClean="0"/>
              <a:t>11/02/2021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National English Honor Society, 2020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DBBCA99-CC03-4BBB-B41C-1C8D5E3EE095}" type="slidenum">
              <a:rPr lang="es-MX" smtClean="0"/>
              <a:t>‹#›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99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cte.org/statement/independent-reading/" TargetMode="External"/><Relationship Id="rId2" Type="http://schemas.openxmlformats.org/officeDocument/2006/relationships/hyperlink" Target="https://ncte.org/resources/ncte-intellectual-freedom-cent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te.org/statement/rating-books/" TargetMode="External"/><Relationship Id="rId5" Type="http://schemas.openxmlformats.org/officeDocument/2006/relationships/hyperlink" Target="https://ncte.org/statement/censorshipofnonprint/" TargetMode="External"/><Relationship Id="rId4" Type="http://schemas.openxmlformats.org/officeDocument/2006/relationships/hyperlink" Target="https://ncte.org/statement/righttoreadguideline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mailto:stotan717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04059" y="332509"/>
            <a:ext cx="8138159" cy="55556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make sure your audio works.</a:t>
            </a:r>
            <a:b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 yourself by typing your name and school in the chat box.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Presentation</a:t>
            </a:r>
            <a:b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microphone will be muted for the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presentation.</a:t>
            </a:r>
            <a:b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  <a:b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enter your questions for the Q&amp;A into the chat box.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3" y="2099154"/>
            <a:ext cx="2095348" cy="297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2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2588"/>
            <a:ext cx="3200400" cy="11618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Presented by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_______________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00600" y="754966"/>
            <a:ext cx="6688567" cy="5257800"/>
          </a:xfrm>
        </p:spPr>
        <p:txBody>
          <a:bodyPr>
            <a:normAutofit/>
          </a:bodyPr>
          <a:lstStyle/>
          <a:p>
            <a:r>
              <a:rPr lang="en-US" sz="4800" dirty="0"/>
              <a:t>An Evening with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Chris </a:t>
            </a:r>
            <a:r>
              <a:rPr lang="en-US" sz="4800" dirty="0"/>
              <a:t>Crutcher: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The </a:t>
            </a:r>
            <a:r>
              <a:rPr lang="en-US" sz="4800" dirty="0"/>
              <a:t>Truth in Fiction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Chris Crutcher</a:t>
            </a:r>
            <a:endParaRPr lang="en-US" sz="2800" dirty="0"/>
          </a:p>
          <a:p>
            <a:r>
              <a:rPr lang="en-US" sz="2000" dirty="0" smtClean="0"/>
              <a:t>Author &amp; </a:t>
            </a:r>
            <a:br>
              <a:rPr lang="en-US" sz="2000" dirty="0" smtClean="0"/>
            </a:br>
            <a:r>
              <a:rPr lang="en-US" sz="2000" dirty="0" smtClean="0"/>
              <a:t>Former Child and Family Specialist</a:t>
            </a:r>
          </a:p>
          <a:p>
            <a:r>
              <a:rPr lang="en-US" sz="2000" dirty="0" smtClean="0"/>
              <a:t>1998 NCTE Intellectual Freedom Award</a:t>
            </a:r>
          </a:p>
          <a:p>
            <a:r>
              <a:rPr lang="en-US" sz="2000" dirty="0" smtClean="0"/>
              <a:t>2000 ALA Margaret Edwards Award</a:t>
            </a:r>
          </a:p>
          <a:p>
            <a:r>
              <a:rPr lang="en-US" sz="2000" dirty="0" smtClean="0"/>
              <a:t>Sigma Tau Delta </a:t>
            </a:r>
            <a:r>
              <a:rPr lang="en-US" sz="2000" smtClean="0"/>
              <a:t>Honorary Member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481" y="3270271"/>
            <a:ext cx="2095348" cy="297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0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Writing Triggers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4856" y="1920149"/>
            <a:ext cx="9950823" cy="4356847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Running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Loose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1983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written out of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anger</a:t>
            </a: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True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story of racially bigoted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coach</a:t>
            </a: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happening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that led to the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emotional truths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of the characters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USA Today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list of top-ten banned books that year</a:t>
            </a: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Since then, all my books have been challenged or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banned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00583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61826" y="286603"/>
            <a:ext cx="9993854" cy="145075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Amendment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61826" y="1957892"/>
            <a:ext cx="6153374" cy="4122475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Going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“battle” about censorship</a:t>
            </a: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Fighting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our right to write and read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ideas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Line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between defenders of the First Amendment and religious/political conservatives</a:t>
            </a:r>
          </a:p>
          <a:p>
            <a:pPr marL="457200" indent="-457200">
              <a:spcBef>
                <a:spcPts val="20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6" y="2199947"/>
            <a:ext cx="26924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5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72584" y="286603"/>
            <a:ext cx="9983096" cy="145075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Fight Itself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72584" y="1990165"/>
            <a:ext cx="10176734" cy="409020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2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Responsible” adults needing to control what children under 18 see/read</a:t>
            </a:r>
          </a:p>
          <a:p>
            <a:pPr marL="457200" lvl="0" indent="-457200">
              <a:spcBef>
                <a:spcPts val="2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Other side” holds to conviction that control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can’t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shouldn’t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be done</a:t>
            </a:r>
          </a:p>
          <a:p>
            <a:pPr marL="457200" lvl="2" indent="457200">
              <a:spcAft>
                <a:spcPts val="2400"/>
              </a:spcAft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Kids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’ brains developing </a:t>
            </a:r>
          </a:p>
          <a:p>
            <a:pPr marL="457200" lvl="2" indent="457200">
              <a:spcAft>
                <a:spcPts val="24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Responsibility for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thinking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resides within individual</a:t>
            </a: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0733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Writers and Readers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4856" y="1936376"/>
            <a:ext cx="9950823" cy="4269038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the writer writing truths in fiction</a:t>
            </a: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Readers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own truths in reading</a:t>
            </a:r>
          </a:p>
          <a:p>
            <a:pPr marL="0" indent="0" defTabSz="457200">
              <a:lnSpc>
                <a:spcPct val="100000"/>
              </a:lnSpc>
              <a:spcBef>
                <a:spcPts val="200"/>
              </a:spcBef>
              <a:spcAft>
                <a:spcPts val="2400"/>
              </a:spcAft>
              <a:buNone/>
              <a:tabLst>
                <a:tab pos="457200" algn="l"/>
              </a:tabLst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030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First Person Narrator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6372" y="1925619"/>
            <a:ext cx="4869526" cy="4051051"/>
          </a:xfrm>
        </p:spPr>
        <p:txBody>
          <a:bodyPr>
            <a:normAutofit/>
          </a:bodyPr>
          <a:lstStyle/>
          <a:p>
            <a:pPr marL="457200" indent="-457200" fontAlgn="base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Intimacy between narrator and reader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-457200" fontAlgn="base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Harper Lee’s crafting of the intimacy of Scout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87" y="1936376"/>
            <a:ext cx="2728913" cy="37719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484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Emotional Truths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3340" y="1979407"/>
            <a:ext cx="7659445" cy="3872753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Whale Talk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Readers encountering emotional truths</a:t>
            </a: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Further Examples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6387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Laurie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Anderson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7" y="2062509"/>
            <a:ext cx="3474720" cy="347472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931" y="2062509"/>
            <a:ext cx="2312267" cy="3474720"/>
          </a:xfrm>
        </p:spPr>
      </p:pic>
    </p:spTree>
    <p:extLst>
      <p:ext uri="{BB962C8B-B14F-4D97-AF65-F5344CB8AC3E}">
        <p14:creationId xmlns:p14="http://schemas.microsoft.com/office/powerpoint/2010/main" val="112979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Christopher Paul Curtis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7" y="2062509"/>
            <a:ext cx="3474720" cy="347472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558" y="2062509"/>
            <a:ext cx="2283032" cy="3474720"/>
          </a:xfrm>
        </p:spPr>
      </p:pic>
    </p:spTree>
    <p:extLst>
      <p:ext uri="{BB962C8B-B14F-4D97-AF65-F5344CB8AC3E}">
        <p14:creationId xmlns:p14="http://schemas.microsoft.com/office/powerpoint/2010/main" val="3279272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Kekla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Magoon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4857" y="1990165"/>
            <a:ext cx="4787152" cy="4098663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How It Went Down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435" y="2108317"/>
            <a:ext cx="2565906" cy="365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22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Kylene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Beers &amp; Bob Probst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4857" y="1990165"/>
            <a:ext cx="4787152" cy="4098663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Forged by Reading: The Power of a Literate Life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966" y="2108317"/>
            <a:ext cx="4944714" cy="368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70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Yuval Noah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Hrari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4857" y="1990165"/>
            <a:ext cx="4787152" cy="4098663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“Fictions” more important than “fire,” setting Homo Sapiens on our way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spcBef>
                <a:spcPts val="6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Telling our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fictions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the best, detailed, exact truths may save us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923" y="2108317"/>
            <a:ext cx="243396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26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NCTE Resources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72186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ts val="20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</a:rPr>
              <a:t>Intellectual Freedom Center </a:t>
            </a:r>
            <a:r>
              <a:rPr lang="en-US" sz="2400" dirty="0" smtClean="0">
                <a:latin typeface="Arial" panose="020B0604020202020204" pitchFamily="34" charset="0"/>
              </a:rPr>
              <a:t> </a:t>
            </a:r>
            <a:br>
              <a:rPr lang="en-US" sz="2400" dirty="0" smtClean="0">
                <a:latin typeface="Arial" panose="020B0604020202020204" pitchFamily="34" charset="0"/>
              </a:rPr>
            </a:br>
            <a:r>
              <a:rPr lang="en-US" sz="2400" u="sng" dirty="0" smtClean="0">
                <a:latin typeface="Arial" panose="020B0604020202020204" pitchFamily="34" charset="0"/>
                <a:hlinkClick r:id="rId2"/>
              </a:rPr>
              <a:t>https</a:t>
            </a:r>
            <a:r>
              <a:rPr lang="en-US" sz="2400" u="sng" dirty="0">
                <a:latin typeface="Arial" panose="020B0604020202020204" pitchFamily="34" charset="0"/>
                <a:hlinkClick r:id="rId2"/>
              </a:rPr>
              <a:t>://ncte.org/resources/ncte-intellectual-freedom-center/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</a:p>
          <a:p>
            <a:pPr fontAlgn="base">
              <a:spcBef>
                <a:spcPts val="20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</a:rPr>
              <a:t>Position Statement on Independent </a:t>
            </a:r>
            <a:r>
              <a:rPr lang="en-US" sz="2400" dirty="0" smtClean="0">
                <a:latin typeface="Arial" panose="020B0604020202020204" pitchFamily="34" charset="0"/>
              </a:rPr>
              <a:t>Reading</a:t>
            </a:r>
            <a:r>
              <a:rPr lang="en-US" sz="2400" dirty="0">
                <a:latin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</a:rPr>
            </a:br>
            <a:r>
              <a:rPr lang="en-US" sz="2400" u="sng" dirty="0" smtClean="0">
                <a:latin typeface="Arial" panose="020B0604020202020204" pitchFamily="34" charset="0"/>
                <a:hlinkClick r:id="rId3"/>
              </a:rPr>
              <a:t>https</a:t>
            </a:r>
            <a:r>
              <a:rPr lang="en-US" sz="2400" u="sng" dirty="0">
                <a:latin typeface="Arial" panose="020B0604020202020204" pitchFamily="34" charset="0"/>
                <a:hlinkClick r:id="rId3"/>
              </a:rPr>
              <a:t>://ncte.org/statement/independent-reading/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</a:p>
          <a:p>
            <a:pPr fontAlgn="base">
              <a:spcBef>
                <a:spcPts val="20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</a:rPr>
              <a:t>Position Statement on Students’ Right to Read </a:t>
            </a:r>
            <a:r>
              <a:rPr lang="en-US" sz="2400" dirty="0" smtClean="0">
                <a:latin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</a:rPr>
            </a:br>
            <a:r>
              <a:rPr lang="en-US" sz="2400" u="sng" dirty="0" smtClean="0">
                <a:latin typeface="Arial" panose="020B0604020202020204" pitchFamily="34" charset="0"/>
                <a:hlinkClick r:id="rId4"/>
              </a:rPr>
              <a:t>https</a:t>
            </a:r>
            <a:r>
              <a:rPr lang="en-US" sz="2400" u="sng" dirty="0">
                <a:latin typeface="Arial" panose="020B0604020202020204" pitchFamily="34" charset="0"/>
                <a:hlinkClick r:id="rId4"/>
              </a:rPr>
              <a:t>://ncte.org/statement/righttoreadguideline/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</a:p>
          <a:p>
            <a:pPr fontAlgn="base">
              <a:spcBef>
                <a:spcPts val="20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</a:rPr>
              <a:t>Guidelines for Dealing with Censorship of Instructional Materials </a:t>
            </a:r>
            <a:r>
              <a:rPr lang="en-US" sz="2400" dirty="0" smtClean="0">
                <a:latin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</a:rPr>
            </a:br>
            <a:r>
              <a:rPr lang="en-US" sz="2400" u="sng" dirty="0" smtClean="0">
                <a:latin typeface="Arial" panose="020B0604020202020204" pitchFamily="34" charset="0"/>
                <a:hlinkClick r:id="rId5"/>
              </a:rPr>
              <a:t>https</a:t>
            </a:r>
            <a:r>
              <a:rPr lang="en-US" sz="2400" u="sng" dirty="0">
                <a:latin typeface="Arial" panose="020B0604020202020204" pitchFamily="34" charset="0"/>
                <a:hlinkClick r:id="rId5"/>
              </a:rPr>
              <a:t>://ncte.org/statement/censorshipofnonprint/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</a:p>
          <a:p>
            <a:pPr fontAlgn="base">
              <a:spcBef>
                <a:spcPts val="20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</a:rPr>
              <a:t>NCTE Position Statement Regarding Rating or “Red-Flagging” Books </a:t>
            </a:r>
            <a:r>
              <a:rPr lang="en-US" sz="2400" dirty="0" smtClean="0">
                <a:latin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</a:rPr>
            </a:br>
            <a:r>
              <a:rPr lang="en-US" sz="2400" u="sng" dirty="0" smtClean="0">
                <a:latin typeface="Arial" panose="020B0604020202020204" pitchFamily="34" charset="0"/>
                <a:hlinkClick r:id="rId6"/>
              </a:rPr>
              <a:t>https</a:t>
            </a:r>
            <a:r>
              <a:rPr lang="en-US" sz="2400" u="sng" dirty="0">
                <a:latin typeface="Arial" panose="020B0604020202020204" pitchFamily="34" charset="0"/>
                <a:hlinkClick r:id="rId6"/>
              </a:rPr>
              <a:t>://ncte.org/statement/rating-books/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98182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 –Titles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26372" y="1737360"/>
            <a:ext cx="4216998" cy="4555864"/>
          </a:xfrm>
        </p:spPr>
        <p:txBody>
          <a:bodyPr>
            <a:normAutofit fontScale="32500" lnSpcReduction="20000"/>
          </a:bodyPr>
          <a:lstStyle/>
          <a:p>
            <a:pPr marL="0" indent="0" fontAlgn="base">
              <a:lnSpc>
                <a:spcPct val="120000"/>
              </a:lnSpc>
              <a:spcBef>
                <a:spcPts val="200"/>
              </a:spcBef>
              <a:spcAft>
                <a:spcPts val="900"/>
              </a:spcAft>
              <a:buNone/>
            </a:pPr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Crutcher, Chris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---.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Running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Loose.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1983. 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The Crazy Horse Electric Game.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1990 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Chinese Handcuffs.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1989 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Athletic Shorts: Six Short Stories.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1991 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Staying Fat for Sarah Byrnes.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1993 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Ironman.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1995. 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Whale Talk.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2001. 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---.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King of the Mild Frontier: An 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Ill-Advised</a:t>
            </a:r>
            <a:b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Autobiography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2003 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The Sledding Hill.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2005.  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---.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Period 8. 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---.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Losers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Bracket.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2018 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42616" y="1737360"/>
            <a:ext cx="5099125" cy="4405256"/>
          </a:xfrm>
        </p:spPr>
        <p:txBody>
          <a:bodyPr>
            <a:normAutofit fontScale="32500" lnSpcReduction="20000"/>
          </a:bodyPr>
          <a:lstStyle/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5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Other Authors</a:t>
            </a:r>
            <a:endParaRPr lang="en-US" sz="5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Anderson,Laurie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Halse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Speak. 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Macmillian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Children’s Publishing Group.1999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Beers,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Kylene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and Bob Probst.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Forged by Reading: The Power of a 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Literate Life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Scholastic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 2020. </a:t>
            </a: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Curtis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, Christopher Paul.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The Journey of Little Charlie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 Scholastic Press. 2018.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Harari, Yuval Noah.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Sapiens: A Brief History of Humankind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 McClelland and Stuart. 2014 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Magoon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Kekla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How it Went Down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Macmillan. 2014. 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733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Contact Chris Crutcher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National English Honor Society, 2021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stotan717@gmail.com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28" y="2821094"/>
            <a:ext cx="2085975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314" y="2254833"/>
            <a:ext cx="256032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00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5299</TotalTime>
  <Words>708</Words>
  <Application>Microsoft Office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Retrospect</vt:lpstr>
      <vt:lpstr>Welcome  Please make sure your audio works. Introduce yourself by typing your name and school in the chat box.      Program Presentation Your microphone will be muted for the presentation.  Q&amp;A Please enter your questions for the Q&amp;A into the chat box. </vt:lpstr>
      <vt:lpstr>Presented by _______________</vt:lpstr>
      <vt:lpstr>Writing Triggers</vt:lpstr>
      <vt:lpstr>First Amendment Rights</vt:lpstr>
      <vt:lpstr>The Fight Itself</vt:lpstr>
      <vt:lpstr>Writers and Readers</vt:lpstr>
      <vt:lpstr>First Person Narrator</vt:lpstr>
      <vt:lpstr>Emotional Truths</vt:lpstr>
      <vt:lpstr>Laurie Halse Anderson</vt:lpstr>
      <vt:lpstr>Christopher Paul Curtis</vt:lpstr>
      <vt:lpstr>Kekla Magoon</vt:lpstr>
      <vt:lpstr>Kylene Beers &amp; Bob Probst</vt:lpstr>
      <vt:lpstr>Yuval Noah Hrari</vt:lpstr>
      <vt:lpstr>NCTE Resources</vt:lpstr>
      <vt:lpstr>Resources –Titles</vt:lpstr>
      <vt:lpstr>Contact Chris Crutcher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 EDUCATION</dc:title>
  <dc:creator>ELENA</dc:creator>
  <cp:lastModifiedBy>Elfi Gabriel</cp:lastModifiedBy>
  <cp:revision>180</cp:revision>
  <dcterms:created xsi:type="dcterms:W3CDTF">2019-08-08T01:50:17Z</dcterms:created>
  <dcterms:modified xsi:type="dcterms:W3CDTF">2021-02-12T14:10:10Z</dcterms:modified>
</cp:coreProperties>
</file>