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61" r:id="rId3"/>
    <p:sldId id="263" r:id="rId4"/>
    <p:sldId id="262" r:id="rId5"/>
    <p:sldId id="257" r:id="rId6"/>
    <p:sldId id="258" r:id="rId7"/>
    <p:sldId id="259" r:id="rId8"/>
    <p:sldId id="260"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579" autoAdjust="0"/>
  </p:normalViewPr>
  <p:slideViewPr>
    <p:cSldViewPr>
      <p:cViewPr varScale="1">
        <p:scale>
          <a:sx n="103" d="100"/>
          <a:sy n="103" d="100"/>
        </p:scale>
        <p:origin x="-198"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847FB24-0DA2-43F0-9ED9-6739B6183FF2}" type="datetimeFigureOut">
              <a:rPr lang="en-US" smtClean="0"/>
              <a:t>4/23/2014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8592B2-AE25-4E53-B17C-40041488501B}"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3E2A5486-5674-40C3-8634-F29221C0E76C}" type="datetimeFigureOut">
              <a:rPr lang="en-US" smtClean="0"/>
              <a:pPr/>
              <a:t>4/23/2014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73BCCEF3-0B14-4919-A2CC-4FFC0839381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E2A5486-5674-40C3-8634-F29221C0E76C}" type="datetimeFigureOut">
              <a:rPr lang="en-US" smtClean="0"/>
              <a:pPr/>
              <a:t>4/23/2014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CCEF3-0B14-4919-A2CC-4FFC0839381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E2A5486-5674-40C3-8634-F29221C0E76C}" type="datetimeFigureOut">
              <a:rPr lang="en-US" smtClean="0"/>
              <a:pPr/>
              <a:t>4/23/2014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CCEF3-0B14-4919-A2CC-4FFC0839381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E2A5486-5674-40C3-8634-F29221C0E76C}" type="datetimeFigureOut">
              <a:rPr lang="en-US" smtClean="0"/>
              <a:pPr/>
              <a:t>4/23/2014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BCCEF3-0B14-4919-A2CC-4FFC0839381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E2A5486-5674-40C3-8634-F29221C0E76C}" type="datetimeFigureOut">
              <a:rPr lang="en-US" smtClean="0"/>
              <a:pPr/>
              <a:t>4/23/2014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BCCEF3-0B14-4919-A2CC-4FFC0839381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E2A5486-5674-40C3-8634-F29221C0E76C}" type="datetimeFigureOut">
              <a:rPr lang="en-US" smtClean="0"/>
              <a:pPr/>
              <a:t>4/23/2014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BCCEF3-0B14-4919-A2CC-4FFC0839381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2A5486-5674-40C3-8634-F29221C0E76C}" type="datetimeFigureOut">
              <a:rPr lang="en-US" smtClean="0"/>
              <a:pPr/>
              <a:t>4/23/2014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BCCEF3-0B14-4919-A2CC-4FFC0839381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E2A5486-5674-40C3-8634-F29221C0E76C}" type="datetimeFigureOut">
              <a:rPr lang="en-US" smtClean="0"/>
              <a:pPr/>
              <a:t>4/23/2014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BCCEF3-0B14-4919-A2CC-4FFC0839381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E2A5486-5674-40C3-8634-F29221C0E76C}" type="datetimeFigureOut">
              <a:rPr lang="en-US" smtClean="0"/>
              <a:pPr/>
              <a:t>4/23/2014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73BCCEF3-0B14-4919-A2CC-4FFC0839381C}"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E2A5486-5674-40C3-8634-F29221C0E76C}" type="datetimeFigureOut">
              <a:rPr lang="en-US" smtClean="0"/>
              <a:pPr/>
              <a:t>4/23/2014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CCEF3-0B14-4919-A2CC-4FFC0839381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E2A5486-5674-40C3-8634-F29221C0E76C}" type="datetimeFigureOut">
              <a:rPr lang="en-US" smtClean="0"/>
              <a:pPr/>
              <a:t>4/23/2014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CCEF3-0B14-4919-A2CC-4FFC0839381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E2A5486-5674-40C3-8634-F29221C0E76C}" type="datetimeFigureOut">
              <a:rPr lang="en-US" smtClean="0"/>
              <a:pPr/>
              <a:t>4/23/2014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3BCCEF3-0B14-4919-A2CC-4FFC0839381C}"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Dialectical Journals</a:t>
            </a:r>
            <a:endParaRPr lang="en-US" dirty="0"/>
          </a:p>
        </p:txBody>
      </p:sp>
      <p:sp>
        <p:nvSpPr>
          <p:cNvPr id="3" name="Subtitle 2"/>
          <p:cNvSpPr>
            <a:spLocks noGrp="1"/>
          </p:cNvSpPr>
          <p:nvPr>
            <p:ph type="subTitle" idx="1"/>
          </p:nvPr>
        </p:nvSpPr>
        <p:spPr/>
        <p:txBody>
          <a:bodyPr/>
          <a:lstStyle/>
          <a:p>
            <a:r>
              <a:rPr lang="en-US" dirty="0" smtClean="0"/>
              <a:t>Ms. </a:t>
            </a:r>
            <a:r>
              <a:rPr lang="en-US" dirty="0" err="1" smtClean="0"/>
              <a:t>Lisonbee</a:t>
            </a:r>
            <a:endParaRPr lang="en-US" dirty="0" smtClean="0"/>
          </a:p>
          <a:p>
            <a:r>
              <a:rPr lang="en-US" dirty="0" smtClean="0"/>
              <a:t>Advanced English I </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Dialectical Journal Entry for Characterization</a:t>
            </a:r>
            <a:endParaRPr lang="en-US" dirty="0"/>
          </a:p>
        </p:txBody>
      </p:sp>
      <p:sp>
        <p:nvSpPr>
          <p:cNvPr id="3" name="Content Placeholder 2"/>
          <p:cNvSpPr>
            <a:spLocks noGrp="1"/>
          </p:cNvSpPr>
          <p:nvPr>
            <p:ph idx="1"/>
          </p:nvPr>
        </p:nvSpPr>
        <p:spPr/>
        <p:txBody>
          <a:bodyPr/>
          <a:lstStyle/>
          <a:p>
            <a:r>
              <a:rPr lang="en-US" dirty="0" smtClean="0"/>
              <a:t>Says- Copy a quote that reveals information about your character- an action, conversation, or description. Rephrase the quote in your own words.</a:t>
            </a:r>
          </a:p>
          <a:p>
            <a:r>
              <a:rPr lang="en-US" dirty="0" smtClean="0"/>
              <a:t>Means- Describe what is happening in the story when your quote occurs.</a:t>
            </a:r>
          </a:p>
          <a:p>
            <a:r>
              <a:rPr lang="en-US" dirty="0" smtClean="0"/>
              <a:t>State the character trait the quote reveals. Explain how the actions and words relate to the character trait you have chosen.</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610600" cy="1124712"/>
          </a:xfrm>
        </p:spPr>
        <p:txBody>
          <a:bodyPr>
            <a:noAutofit/>
          </a:bodyPr>
          <a:lstStyle/>
          <a:p>
            <a:r>
              <a:rPr lang="en-US" sz="4400" dirty="0" smtClean="0"/>
              <a:t>Roles and Character Traits for Odysseus:</a:t>
            </a:r>
            <a:endParaRPr lang="en-US" sz="4400" dirty="0"/>
          </a:p>
        </p:txBody>
      </p:sp>
      <p:graphicFrame>
        <p:nvGraphicFramePr>
          <p:cNvPr id="5" name="Content Placeholder 4"/>
          <p:cNvGraphicFramePr>
            <a:graphicFrameLocks noGrp="1"/>
          </p:cNvGraphicFramePr>
          <p:nvPr>
            <p:ph idx="1"/>
          </p:nvPr>
        </p:nvGraphicFramePr>
        <p:xfrm>
          <a:off x="0" y="2743200"/>
          <a:ext cx="9144000" cy="3718560"/>
        </p:xfrm>
        <a:graphic>
          <a:graphicData uri="http://schemas.openxmlformats.org/drawingml/2006/table">
            <a:tbl>
              <a:tblPr firstRow="1" bandRow="1">
                <a:tableStyleId>{5C22544A-7EE6-4342-B048-85BDC9FD1C3A}</a:tableStyleId>
              </a:tblPr>
              <a:tblGrid>
                <a:gridCol w="1828800"/>
                <a:gridCol w="1828800"/>
                <a:gridCol w="1828800"/>
                <a:gridCol w="1828800"/>
                <a:gridCol w="1828800"/>
              </a:tblGrid>
              <a:tr h="609600">
                <a:tc>
                  <a:txBody>
                    <a:bodyPr/>
                    <a:lstStyle/>
                    <a:p>
                      <a:r>
                        <a:rPr lang="en-US" dirty="0" smtClean="0"/>
                        <a:t>Friend/ Leader</a:t>
                      </a:r>
                      <a:endParaRPr lang="en-US" dirty="0"/>
                    </a:p>
                  </a:txBody>
                  <a:tcPr/>
                </a:tc>
                <a:tc>
                  <a:txBody>
                    <a:bodyPr/>
                    <a:lstStyle/>
                    <a:p>
                      <a:r>
                        <a:rPr lang="en-US" dirty="0" smtClean="0"/>
                        <a:t>Father</a:t>
                      </a:r>
                      <a:endParaRPr lang="en-US" dirty="0"/>
                    </a:p>
                  </a:txBody>
                  <a:tcPr/>
                </a:tc>
                <a:tc>
                  <a:txBody>
                    <a:bodyPr/>
                    <a:lstStyle/>
                    <a:p>
                      <a:r>
                        <a:rPr lang="en-US" dirty="0" smtClean="0"/>
                        <a:t>Husband</a:t>
                      </a:r>
                      <a:endParaRPr lang="en-US" dirty="0"/>
                    </a:p>
                  </a:txBody>
                  <a:tcPr/>
                </a:tc>
                <a:tc>
                  <a:txBody>
                    <a:bodyPr/>
                    <a:lstStyle/>
                    <a:p>
                      <a:r>
                        <a:rPr lang="en-US" dirty="0" smtClean="0"/>
                        <a:t>Enemy</a:t>
                      </a:r>
                      <a:endParaRPr lang="en-US" dirty="0"/>
                    </a:p>
                  </a:txBody>
                  <a:tcPr/>
                </a:tc>
                <a:tc>
                  <a:txBody>
                    <a:bodyPr/>
                    <a:lstStyle/>
                    <a:p>
                      <a:r>
                        <a:rPr lang="en-US" dirty="0" smtClean="0"/>
                        <a:t>Hero</a:t>
                      </a:r>
                      <a:endParaRPr lang="en-US" dirty="0"/>
                    </a:p>
                  </a:txBody>
                  <a:tcPr/>
                </a:tc>
              </a:tr>
              <a:tr h="2171700">
                <a:tc>
                  <a:txBody>
                    <a:bodyPr/>
                    <a:lstStyle/>
                    <a:p>
                      <a:r>
                        <a:rPr lang="en-US" dirty="0" smtClean="0"/>
                        <a:t>Courageous</a:t>
                      </a:r>
                    </a:p>
                    <a:p>
                      <a:r>
                        <a:rPr lang="en-US" dirty="0" smtClean="0"/>
                        <a:t>Cautious</a:t>
                      </a:r>
                    </a:p>
                    <a:p>
                      <a:r>
                        <a:rPr lang="en-US" dirty="0" smtClean="0"/>
                        <a:t>Protective</a:t>
                      </a:r>
                    </a:p>
                    <a:p>
                      <a:r>
                        <a:rPr lang="en-US" dirty="0" smtClean="0"/>
                        <a:t>Open/ Straightforward</a:t>
                      </a:r>
                    </a:p>
                    <a:p>
                      <a:r>
                        <a:rPr lang="en-US" dirty="0" smtClean="0"/>
                        <a:t>Secretive</a:t>
                      </a:r>
                    </a:p>
                    <a:p>
                      <a:r>
                        <a:rPr lang="en-US" dirty="0" smtClean="0"/>
                        <a:t>Stubborn</a:t>
                      </a:r>
                      <a:endParaRPr lang="en-US" dirty="0"/>
                    </a:p>
                  </a:txBody>
                  <a:tcPr/>
                </a:tc>
                <a:tc>
                  <a:txBody>
                    <a:bodyPr/>
                    <a:lstStyle/>
                    <a:p>
                      <a:r>
                        <a:rPr lang="en-US" dirty="0" smtClean="0"/>
                        <a:t>Unintentionally   absent</a:t>
                      </a:r>
                    </a:p>
                    <a:p>
                      <a:r>
                        <a:rPr lang="en-US" dirty="0" smtClean="0"/>
                        <a:t>Understanding</a:t>
                      </a:r>
                    </a:p>
                    <a:p>
                      <a:r>
                        <a:rPr lang="en-US" dirty="0" smtClean="0"/>
                        <a:t>Supportive</a:t>
                      </a:r>
                    </a:p>
                    <a:p>
                      <a:r>
                        <a:rPr lang="en-US" dirty="0" smtClean="0"/>
                        <a:t>Loyal</a:t>
                      </a:r>
                    </a:p>
                    <a:p>
                      <a:r>
                        <a:rPr lang="en-US" dirty="0" smtClean="0"/>
                        <a:t>Proud</a:t>
                      </a:r>
                    </a:p>
                    <a:p>
                      <a:r>
                        <a:rPr lang="en-US" dirty="0" smtClean="0"/>
                        <a:t>Role Model</a:t>
                      </a:r>
                      <a:endParaRPr lang="en-US" dirty="0"/>
                    </a:p>
                  </a:txBody>
                  <a:tcPr/>
                </a:tc>
                <a:tc>
                  <a:txBody>
                    <a:bodyPr/>
                    <a:lstStyle/>
                    <a:p>
                      <a:r>
                        <a:rPr lang="en-US" dirty="0" smtClean="0"/>
                        <a:t>Passionate</a:t>
                      </a:r>
                    </a:p>
                    <a:p>
                      <a:r>
                        <a:rPr lang="en-US" dirty="0" smtClean="0"/>
                        <a:t>Unintentionally absent</a:t>
                      </a:r>
                      <a:br>
                        <a:rPr lang="en-US" dirty="0" smtClean="0"/>
                      </a:br>
                      <a:r>
                        <a:rPr lang="en-US" dirty="0" smtClean="0"/>
                        <a:t>Dedicated</a:t>
                      </a:r>
                    </a:p>
                    <a:p>
                      <a:r>
                        <a:rPr lang="en-US" dirty="0" smtClean="0"/>
                        <a:t>Loyal</a:t>
                      </a:r>
                      <a:endParaRPr lang="en-US" dirty="0"/>
                    </a:p>
                  </a:txBody>
                  <a:tcPr/>
                </a:tc>
                <a:tc>
                  <a:txBody>
                    <a:bodyPr/>
                    <a:lstStyle/>
                    <a:p>
                      <a:r>
                        <a:rPr lang="en-US" dirty="0" smtClean="0"/>
                        <a:t>Ruthless</a:t>
                      </a:r>
                    </a:p>
                    <a:p>
                      <a:r>
                        <a:rPr lang="en-US" dirty="0" smtClean="0"/>
                        <a:t>Cunning/</a:t>
                      </a:r>
                      <a:r>
                        <a:rPr lang="en-US" baseline="0" dirty="0" smtClean="0"/>
                        <a:t> Crafty</a:t>
                      </a:r>
                    </a:p>
                    <a:p>
                      <a:r>
                        <a:rPr lang="en-US" baseline="0" dirty="0" smtClean="0"/>
                        <a:t>Deadly </a:t>
                      </a:r>
                    </a:p>
                    <a:p>
                      <a:r>
                        <a:rPr lang="en-US" baseline="0" dirty="0" smtClean="0"/>
                        <a:t>Strategic/ Tactful</a:t>
                      </a:r>
                    </a:p>
                    <a:p>
                      <a:r>
                        <a:rPr lang="en-US" baseline="0" dirty="0" smtClean="0"/>
                        <a:t>Vengeful</a:t>
                      </a:r>
                    </a:p>
                    <a:p>
                      <a:r>
                        <a:rPr lang="en-US" baseline="0" dirty="0" smtClean="0"/>
                        <a:t>Violent</a:t>
                      </a:r>
                    </a:p>
                    <a:p>
                      <a:r>
                        <a:rPr lang="en-US" baseline="0" dirty="0" smtClean="0"/>
                        <a:t>Impulsive </a:t>
                      </a:r>
                    </a:p>
                    <a:p>
                      <a:r>
                        <a:rPr lang="en-US" baseline="0" dirty="0" smtClean="0"/>
                        <a:t>Calculating</a:t>
                      </a:r>
                      <a:endParaRPr lang="en-US" dirty="0"/>
                    </a:p>
                  </a:txBody>
                  <a:tcPr/>
                </a:tc>
                <a:tc>
                  <a:txBody>
                    <a:bodyPr/>
                    <a:lstStyle/>
                    <a:p>
                      <a:r>
                        <a:rPr lang="en-US" dirty="0" smtClean="0"/>
                        <a:t>Brave</a:t>
                      </a:r>
                    </a:p>
                    <a:p>
                      <a:r>
                        <a:rPr lang="en-US" dirty="0" smtClean="0"/>
                        <a:t>Successful</a:t>
                      </a:r>
                    </a:p>
                    <a:p>
                      <a:r>
                        <a:rPr lang="en-US" dirty="0" smtClean="0"/>
                        <a:t>Quick-witted</a:t>
                      </a:r>
                    </a:p>
                    <a:p>
                      <a:r>
                        <a:rPr lang="en-US" dirty="0" smtClean="0"/>
                        <a:t>Supernaturally</a:t>
                      </a:r>
                      <a:r>
                        <a:rPr lang="en-US" baseline="0" dirty="0" smtClean="0"/>
                        <a:t> strong</a:t>
                      </a:r>
                    </a:p>
                    <a:p>
                      <a:r>
                        <a:rPr lang="en-US" baseline="0" dirty="0" smtClean="0"/>
                        <a:t>Loyal to supporters</a:t>
                      </a:r>
                    </a:p>
                    <a:p>
                      <a:r>
                        <a:rPr lang="en-US" dirty="0" smtClean="0"/>
                        <a:t>Semi-divine</a:t>
                      </a:r>
                    </a:p>
                    <a:p>
                      <a:r>
                        <a:rPr lang="en-US" dirty="0" smtClean="0"/>
                        <a:t>Prideful</a:t>
                      </a:r>
                    </a:p>
                    <a:p>
                      <a:r>
                        <a:rPr lang="en-US" dirty="0" smtClean="0"/>
                        <a:t>Stubborn</a:t>
                      </a:r>
                    </a:p>
                    <a:p>
                      <a:r>
                        <a:rPr lang="en-US" dirty="0" smtClean="0"/>
                        <a:t>Tactical</a:t>
                      </a:r>
                      <a:endParaRPr lang="en-US" dirty="0"/>
                    </a:p>
                  </a:txBody>
                  <a:tcPr/>
                </a:tc>
              </a:tr>
            </a:tbl>
          </a:graphicData>
        </a:graphic>
      </p:graphicFrame>
      <p:sp>
        <p:nvSpPr>
          <p:cNvPr id="7" name="TextBox 6"/>
          <p:cNvSpPr txBox="1"/>
          <p:nvPr/>
        </p:nvSpPr>
        <p:spPr>
          <a:xfrm>
            <a:off x="152400" y="1676400"/>
            <a:ext cx="8610600" cy="923330"/>
          </a:xfrm>
          <a:prstGeom prst="rect">
            <a:avLst/>
          </a:prstGeom>
          <a:noFill/>
        </p:spPr>
        <p:txBody>
          <a:bodyPr wrap="square" rtlCol="0">
            <a:spAutoFit/>
          </a:bodyPr>
          <a:lstStyle/>
          <a:p>
            <a:r>
              <a:rPr lang="en-US" dirty="0" smtClean="0"/>
              <a:t>Select four roles that Odysseus fills in the Odyssey. Then select one character trait for each role and do a dialectical journal entry like the example on the next slide. You may not use the character trait I use for Odysseus as a leader.</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Odysseus as a Leader</a:t>
            </a:r>
            <a:endParaRPr lang="en-US" dirty="0"/>
          </a:p>
        </p:txBody>
      </p:sp>
      <p:sp>
        <p:nvSpPr>
          <p:cNvPr id="3" name="Content Placeholder 2"/>
          <p:cNvSpPr>
            <a:spLocks noGrp="1"/>
          </p:cNvSpPr>
          <p:nvPr>
            <p:ph idx="1"/>
          </p:nvPr>
        </p:nvSpPr>
        <p:spPr>
          <a:xfrm>
            <a:off x="457200" y="1828800"/>
            <a:ext cx="8229600" cy="4800600"/>
          </a:xfrm>
        </p:spPr>
        <p:txBody>
          <a:bodyPr>
            <a:normAutofit fontScale="85000" lnSpcReduction="10000"/>
          </a:bodyPr>
          <a:lstStyle/>
          <a:p>
            <a:r>
              <a:rPr lang="en-US" dirty="0" smtClean="0"/>
              <a:t>Odysseus as a leader: “Friends,/ have we never been in danger before this?...Now I say/ by hook or crook this peril too shall be something we remember” (</a:t>
            </a:r>
            <a:r>
              <a:rPr lang="en-US" i="1" dirty="0" smtClean="0"/>
              <a:t>Odyssey, </a:t>
            </a:r>
            <a:r>
              <a:rPr lang="en-US" dirty="0" smtClean="0"/>
              <a:t>Part II. 73-81). Odysseus asks his men whether they have never risked their lives before now and that, whatever they have to do, they will come through this situation as well.</a:t>
            </a:r>
          </a:p>
          <a:p>
            <a:r>
              <a:rPr lang="en-US" dirty="0" smtClean="0"/>
              <a:t>Odysseus is rallying his men to row away from the smoke and dangerous waves that have frightened them so much that they stopped rowing.</a:t>
            </a:r>
          </a:p>
          <a:p>
            <a:r>
              <a:rPr lang="en-US" dirty="0" smtClean="0"/>
              <a:t>This quote demonstrates how Odysseus is an inspiring leader. When his men are afraid, he does not sit around letting them further endanger themselves by waiting for a situation to get better. He instead eases their minds by reminding them that they have accomplished much in hard situations before, and will get through their present challenge as well.</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dirty="0" smtClean="0"/>
              <a:t>Says-Means-Matters</a:t>
            </a:r>
            <a:endParaRPr lang="en-US" dirty="0"/>
          </a:p>
        </p:txBody>
      </p:sp>
      <p:sp>
        <p:nvSpPr>
          <p:cNvPr id="3" name="Content Placeholder 2"/>
          <p:cNvSpPr>
            <a:spLocks noGrp="1"/>
          </p:cNvSpPr>
          <p:nvPr>
            <p:ph idx="1"/>
          </p:nvPr>
        </p:nvSpPr>
        <p:spPr>
          <a:xfrm>
            <a:off x="457200" y="1676400"/>
            <a:ext cx="8229600" cy="4648200"/>
          </a:xfrm>
        </p:spPr>
        <p:txBody>
          <a:bodyPr>
            <a:normAutofit/>
          </a:bodyPr>
          <a:lstStyle/>
          <a:p>
            <a:r>
              <a:rPr lang="en-US" dirty="0" smtClean="0"/>
              <a:t>Says- Copy the quote, provide parenthetical documentation, and paraphrase it.</a:t>
            </a:r>
          </a:p>
          <a:p>
            <a:r>
              <a:rPr lang="en-US" dirty="0" smtClean="0"/>
              <a:t>Means- Explain the meaning of the quote in the context of the text. Explain the literal meaning of any figurative language and the main idea the author is communicating.</a:t>
            </a:r>
          </a:p>
          <a:p>
            <a:r>
              <a:rPr lang="en-US" dirty="0" smtClean="0"/>
              <a:t>Matters- Explore the significance of the quote. How is the quote important in the context (why does it matter to the story). What is the overall impact that those specific words have on the reader? What important details do we learn about the topic or character?</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048512"/>
          </a:xfrm>
        </p:spPr>
        <p:txBody>
          <a:bodyPr>
            <a:normAutofit fontScale="90000"/>
          </a:bodyPr>
          <a:lstStyle/>
          <a:p>
            <a:r>
              <a:rPr lang="en-US" dirty="0" smtClean="0"/>
              <a:t>Example- Defining Figurative Language</a:t>
            </a:r>
            <a:endParaRPr lang="en-US" dirty="0"/>
          </a:p>
        </p:txBody>
      </p:sp>
      <p:sp>
        <p:nvSpPr>
          <p:cNvPr id="3" name="Content Placeholder 2"/>
          <p:cNvSpPr>
            <a:spLocks noGrp="1"/>
          </p:cNvSpPr>
          <p:nvPr>
            <p:ph idx="1"/>
          </p:nvPr>
        </p:nvSpPr>
        <p:spPr>
          <a:xfrm>
            <a:off x="457200" y="1752600"/>
            <a:ext cx="8229600" cy="4572000"/>
          </a:xfrm>
        </p:spPr>
        <p:txBody>
          <a:bodyPr>
            <a:normAutofit fontScale="92500" lnSpcReduction="10000"/>
          </a:bodyPr>
          <a:lstStyle/>
          <a:p>
            <a:pPr>
              <a:buFont typeface="Wingdings 2" pitchFamily="18" charset="2"/>
              <a:buNone/>
            </a:pPr>
            <a:r>
              <a:rPr lang="en-US" dirty="0" smtClean="0"/>
              <a:t>“He…/took from their eyes the dawn of their return.” (</a:t>
            </a:r>
            <a:r>
              <a:rPr lang="en-US" i="1" dirty="0" smtClean="0"/>
              <a:t>Odyssey</a:t>
            </a:r>
            <a:r>
              <a:rPr lang="en-US" dirty="0" smtClean="0"/>
              <a:t>, Part I. 15-16). The narrator says that the god of the sun took away the opportunity for Odysseus’ crew to see the day they would make it home.</a:t>
            </a:r>
          </a:p>
          <a:p>
            <a:pPr>
              <a:buFont typeface="Wingdings 2" pitchFamily="18" charset="2"/>
              <a:buNone/>
            </a:pPr>
            <a:r>
              <a:rPr lang="en-US" dirty="0" smtClean="0"/>
              <a:t>This means that the crew would die before they could reach their homes. The crew has been traveling home for years, but made a fatal mistake in eating Helios’ cattle.</a:t>
            </a:r>
          </a:p>
          <a:p>
            <a:pPr>
              <a:buFont typeface="Wingdings 2" pitchFamily="18" charset="2"/>
              <a:buNone/>
            </a:pPr>
            <a:r>
              <a:rPr lang="en-US" dirty="0" smtClean="0"/>
              <a:t>This matters because it reveals the tragedy that these men would suffer. Even though these men survived over ten years of fighting, attacks by goddesses, and have seen their friends die in the effort to get home, they will die for a simple mistake that offended a god.</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Forward Slash /	</a:t>
            </a:r>
            <a:endParaRPr lang="en-US" dirty="0"/>
          </a:p>
        </p:txBody>
      </p:sp>
      <p:sp>
        <p:nvSpPr>
          <p:cNvPr id="3" name="Content Placeholder 2"/>
          <p:cNvSpPr>
            <a:spLocks noGrp="1"/>
          </p:cNvSpPr>
          <p:nvPr>
            <p:ph idx="1"/>
          </p:nvPr>
        </p:nvSpPr>
        <p:spPr/>
        <p:txBody>
          <a:bodyPr/>
          <a:lstStyle/>
          <a:p>
            <a:r>
              <a:rPr lang="en-US" dirty="0" smtClean="0"/>
              <a:t>When your quote extends past the end of a numbered line of poetry (or in a play), use a forward slash to indicate where the new line begins.</a:t>
            </a:r>
          </a:p>
          <a:p>
            <a:r>
              <a:rPr lang="en-US" dirty="0" smtClean="0"/>
              <a:t>There should be no space between the slash and the first word of a line.</a:t>
            </a:r>
          </a:p>
          <a:p>
            <a:pPr lvl="1"/>
            <a:r>
              <a:rPr lang="en-US" dirty="0" smtClean="0"/>
              <a:t>Example: “Men hold me /formidable for guile in peace and war:” (</a:t>
            </a:r>
            <a:r>
              <a:rPr lang="en-US" i="1" dirty="0" smtClean="0"/>
              <a:t>Odyssey, </a:t>
            </a:r>
            <a:r>
              <a:rPr lang="en-US" dirty="0" smtClean="0"/>
              <a:t>Part I. 7-8)</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Ellipses … </a:t>
            </a:r>
            <a:endParaRPr lang="en-US" dirty="0"/>
          </a:p>
        </p:txBody>
      </p:sp>
      <p:sp>
        <p:nvSpPr>
          <p:cNvPr id="3" name="Content Placeholder 2"/>
          <p:cNvSpPr>
            <a:spLocks noGrp="1"/>
          </p:cNvSpPr>
          <p:nvPr>
            <p:ph idx="1"/>
          </p:nvPr>
        </p:nvSpPr>
        <p:spPr/>
        <p:txBody>
          <a:bodyPr/>
          <a:lstStyle/>
          <a:p>
            <a:r>
              <a:rPr lang="en-US" dirty="0" smtClean="0"/>
              <a:t>Ellipses are a grouping of three periods</a:t>
            </a:r>
          </a:p>
          <a:p>
            <a:r>
              <a:rPr lang="en-US" dirty="0" smtClean="0"/>
              <a:t>They indicate text a writer has omitted because it was not necessary to the context of the quote</a:t>
            </a:r>
          </a:p>
          <a:p>
            <a:r>
              <a:rPr lang="en-US" dirty="0" smtClean="0"/>
              <a:t>When choosing words to omit, keep the same general meaning and tone</a:t>
            </a:r>
          </a:p>
          <a:p>
            <a:pPr lvl="1"/>
            <a:r>
              <a:rPr lang="en-US" dirty="0" smtClean="0"/>
              <a:t>Example: “He… /took from their eyes the dawn of their return.” (</a:t>
            </a:r>
            <a:r>
              <a:rPr lang="en-US" i="1" dirty="0" smtClean="0"/>
              <a:t>Odyssey</a:t>
            </a:r>
            <a:r>
              <a:rPr lang="en-US" dirty="0" smtClean="0"/>
              <a:t>, Part I. 15-16)</a:t>
            </a:r>
          </a:p>
          <a:p>
            <a:pPr lvl="1"/>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384</TotalTime>
  <Words>718</Words>
  <Application>Microsoft Office PowerPoint</Application>
  <PresentationFormat>On-screen Show (4:3)</PresentationFormat>
  <Paragraphs>76</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Flow</vt:lpstr>
      <vt:lpstr>Dialectical Journals</vt:lpstr>
      <vt:lpstr>Dialectical Journal Entry for Characterization</vt:lpstr>
      <vt:lpstr>Roles and Character Traits for Odysseus:</vt:lpstr>
      <vt:lpstr>Example- Odysseus as a Leader</vt:lpstr>
      <vt:lpstr>Says-Means-Matters</vt:lpstr>
      <vt:lpstr>Example- Defining Figurative Language</vt:lpstr>
      <vt:lpstr>The Forward Slash / </vt:lpstr>
      <vt:lpstr>Ellipses …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Dialectical Journals</dc:title>
  <dc:creator>rlisonbee</dc:creator>
  <cp:lastModifiedBy>rlisonbee</cp:lastModifiedBy>
  <cp:revision>36</cp:revision>
  <dcterms:created xsi:type="dcterms:W3CDTF">2014-04-11T20:26:33Z</dcterms:created>
  <dcterms:modified xsi:type="dcterms:W3CDTF">2014-04-23T22:53:42Z</dcterms:modified>
</cp:coreProperties>
</file>