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73" r:id="rId3"/>
    <p:sldId id="276" r:id="rId4"/>
    <p:sldId id="256" r:id="rId5"/>
    <p:sldId id="257" r:id="rId6"/>
    <p:sldId id="258" r:id="rId7"/>
    <p:sldId id="259" r:id="rId8"/>
    <p:sldId id="264" r:id="rId9"/>
    <p:sldId id="260" r:id="rId10"/>
    <p:sldId id="261" r:id="rId11"/>
    <p:sldId id="274" r:id="rId12"/>
    <p:sldId id="275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8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66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97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78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48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4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1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7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20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54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69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171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E9AFF-ADB3-C043-B7FD-C81DE70FCD2D}" type="datetimeFigureOut">
              <a:rPr lang="en-US" smtClean="0"/>
              <a:t>8/31/12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90BD7-E494-2E4D-BBFC-95B17914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DHS English Department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US" sz="3400" i="1" dirty="0" smtClean="0">
                <a:effectLst/>
              </a:rPr>
              <a:t>Karen </a:t>
            </a:r>
            <a:r>
              <a:rPr lang="en-US" sz="3400" i="1" dirty="0" err="1" smtClean="0">
                <a:effectLst/>
              </a:rPr>
              <a:t>Baynes</a:t>
            </a:r>
            <a:r>
              <a:rPr lang="en-US" sz="3400" i="1" dirty="0" smtClean="0">
                <a:effectLst/>
              </a:rPr>
              <a:t> - </a:t>
            </a:r>
            <a:r>
              <a:rPr lang="en-US" sz="3400" dirty="0" smtClean="0"/>
              <a:t>Grade 12</a:t>
            </a:r>
          </a:p>
          <a:p>
            <a:pPr algn="ctr"/>
            <a:r>
              <a:rPr lang="en-US" sz="3400" i="1" dirty="0" smtClean="0"/>
              <a:t>Mark Brown</a:t>
            </a:r>
            <a:r>
              <a:rPr lang="en-US" sz="3400" dirty="0" smtClean="0"/>
              <a:t> - Grade 12 and Journalism</a:t>
            </a:r>
          </a:p>
          <a:p>
            <a:pPr algn="ctr"/>
            <a:r>
              <a:rPr lang="en-US" sz="3400" i="1" dirty="0" smtClean="0"/>
              <a:t>Denise Burnham</a:t>
            </a:r>
            <a:r>
              <a:rPr lang="en-US" sz="3400" dirty="0" smtClean="0"/>
              <a:t> - Grade 10</a:t>
            </a:r>
          </a:p>
          <a:p>
            <a:pPr algn="ctr"/>
            <a:r>
              <a:rPr lang="en-US" sz="3400" i="1" dirty="0" smtClean="0"/>
              <a:t>Nancy Chadwick</a:t>
            </a:r>
            <a:r>
              <a:rPr lang="en-US" sz="3400" dirty="0" smtClean="0"/>
              <a:t> - Grade 9</a:t>
            </a:r>
          </a:p>
          <a:p>
            <a:pPr algn="ctr"/>
            <a:r>
              <a:rPr lang="en-US" sz="3400" i="1" dirty="0" smtClean="0"/>
              <a:t>Mary </a:t>
            </a:r>
            <a:r>
              <a:rPr lang="en-US" sz="3400" i="1" dirty="0" err="1" smtClean="0"/>
              <a:t>Ciccarelli</a:t>
            </a:r>
            <a:r>
              <a:rPr lang="en-US" sz="3400" dirty="0" smtClean="0"/>
              <a:t> - Grades 10 and 12</a:t>
            </a:r>
          </a:p>
          <a:p>
            <a:pPr algn="ctr"/>
            <a:r>
              <a:rPr lang="en-US" sz="3400" i="1" dirty="0" smtClean="0"/>
              <a:t>Meaghan Davey</a:t>
            </a:r>
            <a:r>
              <a:rPr lang="en-US" sz="3400" dirty="0" smtClean="0"/>
              <a:t> - Grades 9 and 10</a:t>
            </a:r>
          </a:p>
          <a:p>
            <a:pPr algn="ctr"/>
            <a:r>
              <a:rPr lang="en-US" sz="3400" i="1" dirty="0" smtClean="0"/>
              <a:t>Pamela Manley</a:t>
            </a:r>
            <a:r>
              <a:rPr lang="en-US" sz="3400" dirty="0" smtClean="0"/>
              <a:t> - Grade 10</a:t>
            </a:r>
          </a:p>
          <a:p>
            <a:pPr algn="ctr"/>
            <a:r>
              <a:rPr lang="en-US" sz="3400" i="1" dirty="0" smtClean="0"/>
              <a:t>Amy Marino</a:t>
            </a:r>
            <a:r>
              <a:rPr lang="en-US" sz="3400" dirty="0" smtClean="0"/>
              <a:t> - Grade 11</a:t>
            </a:r>
          </a:p>
          <a:p>
            <a:pPr algn="ctr"/>
            <a:r>
              <a:rPr lang="en-US" sz="3400" i="1" dirty="0" smtClean="0"/>
              <a:t>Kendall </a:t>
            </a:r>
            <a:r>
              <a:rPr lang="en-US" sz="3400" i="1" dirty="0" err="1" smtClean="0"/>
              <a:t>McWilliam</a:t>
            </a:r>
            <a:r>
              <a:rPr lang="en-US" sz="3400" dirty="0" smtClean="0"/>
              <a:t> - Grades 11 and 12</a:t>
            </a:r>
          </a:p>
          <a:p>
            <a:pPr algn="ctr"/>
            <a:r>
              <a:rPr lang="en-US" sz="3400" i="1" dirty="0" smtClean="0"/>
              <a:t>Meghan Peterson</a:t>
            </a:r>
            <a:r>
              <a:rPr lang="en-US" sz="3400" dirty="0" smtClean="0"/>
              <a:t> - Grades 10 and 11</a:t>
            </a:r>
          </a:p>
          <a:p>
            <a:pPr algn="ctr"/>
            <a:r>
              <a:rPr lang="en-US" sz="3400" i="1" dirty="0" smtClean="0"/>
              <a:t>Rebecca Sargent</a:t>
            </a:r>
            <a:r>
              <a:rPr lang="en-US" sz="3400" dirty="0" smtClean="0"/>
              <a:t> - Grade 9</a:t>
            </a:r>
          </a:p>
          <a:p>
            <a:pPr algn="ctr"/>
            <a:r>
              <a:rPr lang="en-US" sz="3400" i="1" dirty="0" smtClean="0"/>
              <a:t>Corinne Woodworth</a:t>
            </a:r>
            <a:r>
              <a:rPr lang="en-US" sz="3400" dirty="0" smtClean="0"/>
              <a:t> - Grades 10 and 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00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A</a:t>
            </a:r>
            <a:r>
              <a:rPr lang="en-US" dirty="0" smtClean="0"/>
              <a:t>t 9</a:t>
            </a:r>
            <a:r>
              <a:rPr lang="en-US" baseline="30000" dirty="0" smtClean="0"/>
              <a:t>th</a:t>
            </a:r>
            <a:r>
              <a:rPr lang="en-US" dirty="0" smtClean="0"/>
              <a:t> and 10</a:t>
            </a:r>
            <a:r>
              <a:rPr lang="en-US" baseline="30000" dirty="0" smtClean="0"/>
              <a:t>th</a:t>
            </a:r>
            <a:r>
              <a:rPr lang="en-US" dirty="0" smtClean="0"/>
              <a:t> grades:  college preparatory and honors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At 11</a:t>
            </a:r>
            <a:r>
              <a:rPr lang="en-US" baseline="30000" dirty="0" smtClean="0"/>
              <a:t>th</a:t>
            </a:r>
            <a:r>
              <a:rPr lang="en-US" dirty="0" smtClean="0"/>
              <a:t> grade:  college preparatory, honors, and advanced placement (English language and composition)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At 12</a:t>
            </a:r>
            <a:r>
              <a:rPr lang="en-US" baseline="30000" dirty="0" smtClean="0"/>
              <a:t>th</a:t>
            </a:r>
            <a:r>
              <a:rPr lang="en-US" dirty="0" smtClean="0"/>
              <a:t> grade:  college preparatory, honors, and advanced placement (English literature and composition)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078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Elective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6000" dirty="0" smtClean="0"/>
              <a:t>Journalism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For students in grades 10, 11, and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932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8884"/>
            <a:ext cx="7772400" cy="1215996"/>
          </a:xfrm>
        </p:spPr>
        <p:txBody>
          <a:bodyPr/>
          <a:lstStyle/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 Core Texts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44880"/>
            <a:ext cx="6400800" cy="399392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Short Stories:  </a:t>
            </a:r>
            <a:r>
              <a:rPr lang="en-US" i="1" dirty="0" smtClean="0">
                <a:solidFill>
                  <a:schemeClr val="tx1"/>
                </a:solidFill>
              </a:rPr>
              <a:t>Points of View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Drama:  </a:t>
            </a:r>
            <a:r>
              <a:rPr lang="en-US" i="1" dirty="0" smtClean="0">
                <a:solidFill>
                  <a:schemeClr val="tx1"/>
                </a:solidFill>
              </a:rPr>
              <a:t>Romeo and Juliet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Non-Fiction:  </a:t>
            </a:r>
            <a:r>
              <a:rPr lang="en-US" i="1" dirty="0" smtClean="0">
                <a:solidFill>
                  <a:schemeClr val="tx1"/>
                </a:solidFill>
              </a:rPr>
              <a:t>Night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Novel:  </a:t>
            </a:r>
            <a:r>
              <a:rPr lang="en-US" i="1" dirty="0" smtClean="0">
                <a:solidFill>
                  <a:schemeClr val="tx1"/>
                </a:solidFill>
              </a:rPr>
              <a:t>Oliver Twist/A Christmas Carol/Wuthering Heights/Far From the Madding Crowd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endParaRPr lang="en-US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43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Grade Core Texts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Short Stories:  </a:t>
            </a:r>
            <a:r>
              <a:rPr lang="en-US" i="1" dirty="0" smtClean="0"/>
              <a:t>Various contemporary, multi-cultural stories</a:t>
            </a:r>
          </a:p>
          <a:p>
            <a:pPr marL="0" indent="0" algn="ctr">
              <a:buNone/>
            </a:pPr>
            <a:r>
              <a:rPr lang="en-US" dirty="0" smtClean="0"/>
              <a:t>Drama:  </a:t>
            </a:r>
            <a:r>
              <a:rPr lang="en-US" i="1" dirty="0" smtClean="0"/>
              <a:t>Othello</a:t>
            </a:r>
          </a:p>
          <a:p>
            <a:pPr marL="0" indent="0" algn="ctr">
              <a:buNone/>
            </a:pPr>
            <a:r>
              <a:rPr lang="en-US" dirty="0" smtClean="0"/>
              <a:t>Non-Fiction:  American diaries</a:t>
            </a:r>
          </a:p>
          <a:p>
            <a:pPr marL="0" indent="0" algn="ctr">
              <a:buNone/>
            </a:pPr>
            <a:r>
              <a:rPr lang="en-US" dirty="0" smtClean="0"/>
              <a:t>Novel:  </a:t>
            </a:r>
            <a:r>
              <a:rPr lang="en-US" i="1" dirty="0" smtClean="0"/>
              <a:t>The Count of Monte Cristo/Jane Eyre/Great Expectations/Return of the Native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469569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 Grade Core Texts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Short Stories:  Selections from </a:t>
            </a:r>
            <a:r>
              <a:rPr lang="en-US" i="1" dirty="0" smtClean="0"/>
              <a:t>Coming of Age in America</a:t>
            </a:r>
          </a:p>
          <a:p>
            <a:pPr marL="0" indent="0" algn="ctr">
              <a:buNone/>
            </a:pPr>
            <a:r>
              <a:rPr lang="en-US" dirty="0" smtClean="0"/>
              <a:t>Drama:  </a:t>
            </a:r>
            <a:r>
              <a:rPr lang="en-US" i="1" dirty="0" smtClean="0"/>
              <a:t>Death of a Salesman</a:t>
            </a:r>
          </a:p>
          <a:p>
            <a:pPr marL="0" indent="0" algn="ctr">
              <a:buNone/>
            </a:pPr>
            <a:r>
              <a:rPr lang="en-US" dirty="0" smtClean="0"/>
              <a:t>Non-Fiction:  </a:t>
            </a:r>
            <a:r>
              <a:rPr lang="en-US" i="1" dirty="0" smtClean="0"/>
              <a:t>Walden</a:t>
            </a:r>
          </a:p>
          <a:p>
            <a:pPr marL="0" indent="0" algn="ctr">
              <a:buNone/>
            </a:pPr>
            <a:r>
              <a:rPr lang="en-US" dirty="0" smtClean="0"/>
              <a:t>Novel:  </a:t>
            </a:r>
            <a:r>
              <a:rPr lang="en-US" i="1" dirty="0" smtClean="0"/>
              <a:t>The Scarlet Letter/The Adventures of Huckleberry Finn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124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 Grade Core Texts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8840"/>
            <a:ext cx="8229600" cy="412732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Short Stories: Selections from </a:t>
            </a:r>
            <a:r>
              <a:rPr lang="en-US" i="1" dirty="0" smtClean="0"/>
              <a:t>The Art of the Story</a:t>
            </a:r>
          </a:p>
          <a:p>
            <a:pPr marL="0" indent="0" algn="ctr">
              <a:buNone/>
            </a:pPr>
            <a:r>
              <a:rPr lang="en-US" dirty="0" smtClean="0"/>
              <a:t>Drama:  </a:t>
            </a:r>
            <a:r>
              <a:rPr lang="en-US" i="1" dirty="0" smtClean="0"/>
              <a:t>Hamlet</a:t>
            </a:r>
          </a:p>
          <a:p>
            <a:pPr marL="0" indent="0" algn="ctr">
              <a:buNone/>
            </a:pPr>
            <a:r>
              <a:rPr lang="en-US" dirty="0" smtClean="0"/>
              <a:t>Non-Fiction:  </a:t>
            </a:r>
            <a:r>
              <a:rPr lang="en-US" i="1" dirty="0" smtClean="0"/>
              <a:t>Enrique’s Journey</a:t>
            </a:r>
          </a:p>
          <a:p>
            <a:pPr marL="0" indent="0" algn="ctr">
              <a:buNone/>
            </a:pPr>
            <a:r>
              <a:rPr lang="en-US" dirty="0" smtClean="0"/>
              <a:t>Novel:  </a:t>
            </a:r>
            <a:r>
              <a:rPr lang="en-US" i="1" dirty="0" smtClean="0"/>
              <a:t>Pride and Prejudice/Dr. Jekyll and Mr. Hyde</a:t>
            </a:r>
          </a:p>
        </p:txBody>
      </p:sp>
    </p:spTree>
    <p:extLst>
      <p:ext uri="{BB962C8B-B14F-4D97-AF65-F5344CB8AC3E}">
        <p14:creationId xmlns:p14="http://schemas.microsoft.com/office/powerpoint/2010/main" val="2090473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Grade:  What creates conflict, and how is it resolved?</a:t>
            </a:r>
          </a:p>
          <a:p>
            <a:pPr marL="0" indent="0" algn="ctr">
              <a:buNone/>
            </a:pPr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Grade:  What are our individual rights and responsibilities?</a:t>
            </a:r>
          </a:p>
          <a:p>
            <a:pPr marL="0" indent="0" algn="ctr">
              <a:buNone/>
            </a:pPr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 Grade:  What is the American Dream?</a:t>
            </a:r>
          </a:p>
          <a:p>
            <a:pPr marL="0" indent="0" algn="ctr">
              <a:buNone/>
            </a:pPr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 Grade:  What is our place in the world?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661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6458"/>
            <a:ext cx="8229600" cy="524737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Students are assigned at least four pieces of multi-paragraph writing per term.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Common Core Standards emphasize the following types of writing for students at each grade:  </a:t>
            </a:r>
          </a:p>
          <a:p>
            <a:pPr marL="0" indent="0" algn="ctr">
              <a:buNone/>
            </a:pPr>
            <a:r>
              <a:rPr lang="en-US" dirty="0" smtClean="0"/>
              <a:t>* Narrative</a:t>
            </a:r>
          </a:p>
          <a:p>
            <a:pPr marL="0" indent="0" algn="ctr">
              <a:buNone/>
            </a:pPr>
            <a:r>
              <a:rPr lang="en-US" dirty="0" smtClean="0"/>
              <a:t>* Informative</a:t>
            </a:r>
          </a:p>
          <a:p>
            <a:pPr marL="0" indent="0" algn="ctr">
              <a:buNone/>
            </a:pPr>
            <a:r>
              <a:rPr lang="en-US" smtClean="0"/>
              <a:t>* Persuasive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Emphasis is also placed on research-based writing.</a:t>
            </a:r>
          </a:p>
          <a:p>
            <a:pPr algn="ctr">
              <a:buFontTx/>
              <a:buChar char="•"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50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123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Research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9</a:t>
            </a:r>
            <a:r>
              <a:rPr lang="en-US" baseline="30000" dirty="0" smtClean="0">
                <a:solidFill>
                  <a:schemeClr val="tx1"/>
                </a:solidFill>
              </a:rPr>
              <a:t>th</a:t>
            </a:r>
            <a:r>
              <a:rPr lang="en-US" dirty="0" smtClean="0">
                <a:solidFill>
                  <a:schemeClr val="tx1"/>
                </a:solidFill>
              </a:rPr>
              <a:t> Grade:  Narrative</a:t>
            </a:r>
          </a:p>
          <a:p>
            <a:pPr marL="0" indent="0" algn="ctr">
              <a:buNone/>
            </a:pPr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Grade:  Informative</a:t>
            </a:r>
          </a:p>
          <a:p>
            <a:pPr marL="0" indent="0" algn="ctr">
              <a:buNone/>
            </a:pPr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 Grade:  Persuasive</a:t>
            </a:r>
          </a:p>
          <a:p>
            <a:pPr marL="0" indent="0" algn="ctr">
              <a:buNone/>
            </a:pPr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 Grade:  Literary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314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Student:  </a:t>
            </a:r>
            <a:r>
              <a:rPr lang="en-US" b="1" dirty="0" err="1" smtClean="0"/>
              <a:t>stu·dent</a:t>
            </a:r>
            <a:endParaRPr lang="en-US" b="1" dirty="0" smtClean="0"/>
          </a:p>
          <a:p>
            <a:pPr marL="0" indent="0" algn="ctr">
              <a:buNone/>
            </a:pPr>
            <a:r>
              <a:rPr lang="en-US" i="1" dirty="0" smtClean="0"/>
              <a:t>noun</a:t>
            </a:r>
            <a:endParaRPr lang="en-US" dirty="0" smtClean="0"/>
          </a:p>
          <a:p>
            <a:pPr algn="ctr"/>
            <a:r>
              <a:rPr lang="en-US" dirty="0"/>
              <a:t>1.</a:t>
            </a:r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person</a:t>
            </a:r>
            <a:r>
              <a:rPr lang="en-US" dirty="0" smtClean="0"/>
              <a:t> </a:t>
            </a:r>
            <a:r>
              <a:rPr lang="en-US" dirty="0"/>
              <a:t>formally</a:t>
            </a:r>
            <a:r>
              <a:rPr lang="en-US" dirty="0" smtClean="0"/>
              <a:t> </a:t>
            </a:r>
            <a:r>
              <a:rPr lang="en-US" dirty="0"/>
              <a:t>engaged</a:t>
            </a:r>
            <a:r>
              <a:rPr lang="en-US" dirty="0" smtClean="0"/>
              <a:t> in </a:t>
            </a:r>
            <a:r>
              <a:rPr lang="en-US" dirty="0"/>
              <a:t>learning,</a:t>
            </a:r>
            <a:r>
              <a:rPr lang="en-US" dirty="0" smtClean="0"/>
              <a:t> </a:t>
            </a:r>
            <a:r>
              <a:rPr lang="en-US" dirty="0"/>
              <a:t>especially</a:t>
            </a:r>
            <a:r>
              <a:rPr lang="en-US" dirty="0" smtClean="0"/>
              <a:t> one </a:t>
            </a:r>
            <a:r>
              <a:rPr lang="en-US" dirty="0"/>
              <a:t>enrolled</a:t>
            </a:r>
            <a:r>
              <a:rPr lang="en-US" dirty="0" smtClean="0"/>
              <a:t> </a:t>
            </a:r>
            <a:r>
              <a:rPr lang="en-US" dirty="0"/>
              <a:t>in</a:t>
            </a:r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school</a:t>
            </a:r>
            <a:r>
              <a:rPr lang="en-US" dirty="0" smtClean="0"/>
              <a:t> </a:t>
            </a:r>
            <a:r>
              <a:rPr lang="en-US" dirty="0"/>
              <a:t>or</a:t>
            </a:r>
            <a:r>
              <a:rPr lang="en-US" dirty="0" smtClean="0"/>
              <a:t> </a:t>
            </a:r>
            <a:r>
              <a:rPr lang="en-US" dirty="0"/>
              <a:t>college;</a:t>
            </a:r>
            <a:r>
              <a:rPr lang="en-US" dirty="0" smtClean="0"/>
              <a:t> </a:t>
            </a:r>
            <a:r>
              <a:rPr lang="en-US" dirty="0"/>
              <a:t>pupil:</a:t>
            </a:r>
            <a:r>
              <a:rPr lang="en-US" dirty="0" smtClean="0"/>
              <a:t> </a:t>
            </a:r>
            <a:r>
              <a:rPr lang="en-US" i="1" dirty="0"/>
              <a:t>a</a:t>
            </a:r>
            <a:r>
              <a:rPr lang="en-US" i="1" dirty="0" smtClean="0"/>
              <a:t> </a:t>
            </a:r>
            <a:r>
              <a:rPr lang="en-US" i="1" dirty="0"/>
              <a:t>student</a:t>
            </a:r>
            <a:r>
              <a:rPr lang="en-US" i="1" dirty="0" smtClean="0"/>
              <a:t> at Duxbury High School. </a:t>
            </a:r>
          </a:p>
          <a:p>
            <a:pPr algn="ctr"/>
            <a:r>
              <a:rPr lang="en-US" dirty="0" smtClean="0"/>
              <a:t>2. </a:t>
            </a:r>
            <a:r>
              <a:rPr lang="en-US" dirty="0"/>
              <a:t>any</a:t>
            </a:r>
            <a:r>
              <a:rPr lang="en-US" dirty="0" smtClean="0"/>
              <a:t> person </a:t>
            </a:r>
            <a:r>
              <a:rPr lang="en-US" dirty="0"/>
              <a:t>who</a:t>
            </a:r>
            <a:r>
              <a:rPr lang="en-US" dirty="0" smtClean="0"/>
              <a:t> </a:t>
            </a:r>
            <a:r>
              <a:rPr lang="en-US" b="0" i="0" dirty="0" smtClean="0">
                <a:effectLst/>
              </a:rPr>
              <a:t>studies</a:t>
            </a:r>
            <a:r>
              <a:rPr lang="en-US" dirty="0" smtClean="0"/>
              <a:t>,  investigates, </a:t>
            </a:r>
            <a:r>
              <a:rPr lang="en-US" dirty="0"/>
              <a:t>or</a:t>
            </a:r>
            <a:r>
              <a:rPr lang="en-US" dirty="0" smtClean="0"/>
              <a:t> </a:t>
            </a:r>
            <a:r>
              <a:rPr lang="en-US" dirty="0"/>
              <a:t>examines</a:t>
            </a:r>
            <a:r>
              <a:rPr lang="en-US" dirty="0" smtClean="0"/>
              <a:t> </a:t>
            </a:r>
            <a:r>
              <a:rPr lang="en-US" dirty="0"/>
              <a:t>thoughtfully:</a:t>
            </a:r>
            <a:r>
              <a:rPr lang="en-US" dirty="0" smtClean="0"/>
              <a:t> </a:t>
            </a:r>
            <a:r>
              <a:rPr lang="en-US" i="1" dirty="0"/>
              <a:t>a</a:t>
            </a:r>
            <a:r>
              <a:rPr lang="en-US" i="1" dirty="0" smtClean="0"/>
              <a:t> </a:t>
            </a:r>
            <a:r>
              <a:rPr lang="en-US" i="1" dirty="0"/>
              <a:t>student</a:t>
            </a:r>
            <a:r>
              <a:rPr lang="en-US" i="1" dirty="0" smtClean="0"/>
              <a:t> </a:t>
            </a:r>
            <a:r>
              <a:rPr lang="en-US" i="1" dirty="0"/>
              <a:t>of</a:t>
            </a:r>
            <a:r>
              <a:rPr lang="en-US" i="1" dirty="0" smtClean="0"/>
              <a:t> </a:t>
            </a:r>
            <a:r>
              <a:rPr lang="en-US" i="1" dirty="0"/>
              <a:t>human</a:t>
            </a:r>
            <a:r>
              <a:rPr lang="en-US" i="1" dirty="0" smtClean="0"/>
              <a:t> nature.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568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2173"/>
          </a:xfrm>
        </p:spPr>
        <p:txBody>
          <a:bodyPr/>
          <a:lstStyle/>
          <a:p>
            <a:r>
              <a:rPr lang="en-US" dirty="0" smtClean="0"/>
              <a:t>Grammar</a:t>
            </a:r>
            <a:endParaRPr lang="en-US" dirty="0"/>
          </a:p>
        </p:txBody>
      </p:sp>
      <p:pic>
        <p:nvPicPr>
          <p:cNvPr id="4" name="Content Placeholder 3" descr="Screen Shot 2012-08-27 at 11.17.51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4" b="6864"/>
          <a:stretch>
            <a:fillRect/>
          </a:stretch>
        </p:blipFill>
        <p:spPr>
          <a:xfrm>
            <a:off x="457200" y="1186811"/>
            <a:ext cx="8229600" cy="4939352"/>
          </a:xfrm>
        </p:spPr>
      </p:pic>
    </p:spTree>
    <p:extLst>
      <p:ext uri="{BB962C8B-B14F-4D97-AF65-F5344CB8AC3E}">
        <p14:creationId xmlns:p14="http://schemas.microsoft.com/office/powerpoint/2010/main" val="1014425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816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Learning Expectations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English Department Responsibilities: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71588"/>
            <a:ext cx="8229600" cy="375457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*Reading</a:t>
            </a:r>
          </a:p>
          <a:p>
            <a:pPr marL="0" indent="0" algn="ctr">
              <a:buNone/>
            </a:pPr>
            <a:r>
              <a:rPr lang="en-US" dirty="0" smtClean="0"/>
              <a:t>*Writing</a:t>
            </a:r>
          </a:p>
          <a:p>
            <a:pPr marL="0" indent="0" algn="ctr">
              <a:buNone/>
            </a:pPr>
            <a:r>
              <a:rPr lang="en-US" dirty="0" smtClean="0"/>
              <a:t>*Communication</a:t>
            </a:r>
          </a:p>
          <a:p>
            <a:pPr marL="0" indent="0" algn="ctr">
              <a:buNone/>
            </a:pPr>
            <a:r>
              <a:rPr lang="en-US" dirty="0" smtClean="0"/>
              <a:t>*Personal, Social, Civic Responsibility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408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453</Words>
  <Application>Microsoft Macintosh PowerPoint</Application>
  <PresentationFormat>On-screen Show (4:3)</PresentationFormat>
  <Paragraphs>71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DHS English Department</vt:lpstr>
      <vt:lpstr>Levels</vt:lpstr>
      <vt:lpstr>Elective Class</vt:lpstr>
      <vt:lpstr>9th Grade Core Texts</vt:lpstr>
      <vt:lpstr>10th Grade Core Texts</vt:lpstr>
      <vt:lpstr>11th Grade Core Texts</vt:lpstr>
      <vt:lpstr>12th Grade Core Texts</vt:lpstr>
      <vt:lpstr>Essential Questions</vt:lpstr>
      <vt:lpstr>Writing </vt:lpstr>
      <vt:lpstr>The Research Paper</vt:lpstr>
      <vt:lpstr>Vocabulary</vt:lpstr>
      <vt:lpstr>Grammar</vt:lpstr>
      <vt:lpstr>Learning Expectations  English Department Responsibilities: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9th Grade Core Texts</dc:title>
  <dc:creator>Duxbury Public Schools</dc:creator>
  <cp:lastModifiedBy>Duxbury Public Schools</cp:lastModifiedBy>
  <cp:revision>40</cp:revision>
  <dcterms:created xsi:type="dcterms:W3CDTF">2012-08-27T13:00:53Z</dcterms:created>
  <dcterms:modified xsi:type="dcterms:W3CDTF">2012-08-31T18:12:58Z</dcterms:modified>
</cp:coreProperties>
</file>