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59" r:id="rId6"/>
    <p:sldId id="272" r:id="rId7"/>
    <p:sldId id="273" r:id="rId8"/>
    <p:sldId id="263" r:id="rId9"/>
    <p:sldId id="262" r:id="rId10"/>
    <p:sldId id="260" r:id="rId11"/>
    <p:sldId id="261" r:id="rId12"/>
    <p:sldId id="269" r:id="rId13"/>
    <p:sldId id="265" r:id="rId14"/>
    <p:sldId id="266" r:id="rId15"/>
    <p:sldId id="271"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99" autoAdjust="0"/>
    <p:restoredTop sz="94660"/>
  </p:normalViewPr>
  <p:slideViewPr>
    <p:cSldViewPr snapToGrid="0">
      <p:cViewPr varScale="1">
        <p:scale>
          <a:sx n="88" d="100"/>
          <a:sy n="88" d="100"/>
        </p:scale>
        <p:origin x="120" y="5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5420-5211-4325-A611-0687FC0A12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229D1A-CCD3-4082-9C99-A0D4C102F3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EA92E2-E6C9-4743-A627-8D2FB3507E75}"/>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3F6C702D-6BD6-4F0F-8F3D-A80D5CA23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9E617-A8BC-4AF8-9A9B-093DDB77E357}"/>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405905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3A1C-AA71-4FB9-B425-96A0EE760D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181490-A1A8-419E-AC35-DF524F0B0E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440126-08FB-4DD9-A525-0449E6CA07DE}"/>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C8645B61-2777-4F7B-A429-2FE2E45E6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99D13-CD01-4AC9-BD81-C72E4F423480}"/>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280854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79C50-9B16-4358-A0E9-9BAE81AF1F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AF6836-9317-496D-867B-716EAC1E33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59E21D-61CB-4755-A4BC-8CD182E6F223}"/>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E786EA09-5721-4442-93AB-355906F89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8F4D4-E622-4615-8900-9C5E712FD0C4}"/>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324188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5EFD-BA78-4151-9DA2-EE28442EB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936D87-CC4A-47E2-B0B8-82F35BCF1CC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59109F-9287-4E59-BC5E-3543F9F14BA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7F684F-B8BC-4976-B7DA-2400066291F0}"/>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6" name="Footer Placeholder 5">
            <a:extLst>
              <a:ext uri="{FF2B5EF4-FFF2-40B4-BE49-F238E27FC236}">
                <a16:creationId xmlns:a16="http://schemas.microsoft.com/office/drawing/2014/main" id="{38AF8C0B-20C7-4DBF-B9A9-4BE473C2D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3C7C41-4F20-413B-81C5-17105E5824E3}"/>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229003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DA88-4840-4C18-9D9A-3C5BA029D5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BC28D9-41BD-4A1F-9D04-C84BB5D23B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F69D075-ED09-407E-97C8-AAF40B43C35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912884-A026-46FE-B4D5-E9A5DC3FE3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854321C-AEDB-4B7A-A0DC-544F879200E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DA5598-F55B-4625-B938-0E7596C037CA}"/>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8" name="Footer Placeholder 7">
            <a:extLst>
              <a:ext uri="{FF2B5EF4-FFF2-40B4-BE49-F238E27FC236}">
                <a16:creationId xmlns:a16="http://schemas.microsoft.com/office/drawing/2014/main" id="{13958B36-5E49-40A8-A272-E10D3395BC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85752C-5765-4761-A432-462F361CE50F}"/>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2912367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86BC-988E-40B3-9892-F6D7D5BFD5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6B33F-0BF3-4A8D-92D3-01F5EC940C34}"/>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4" name="Footer Placeholder 3">
            <a:extLst>
              <a:ext uri="{FF2B5EF4-FFF2-40B4-BE49-F238E27FC236}">
                <a16:creationId xmlns:a16="http://schemas.microsoft.com/office/drawing/2014/main" id="{02C0A939-BCF7-412D-BAE7-FA7E104172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CB43D6-B417-49DD-865C-D0099E14FA3B}"/>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419778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E5F4B8-62B7-4AC0-A057-5CABEE1AAD85}"/>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3" name="Footer Placeholder 2">
            <a:extLst>
              <a:ext uri="{FF2B5EF4-FFF2-40B4-BE49-F238E27FC236}">
                <a16:creationId xmlns:a16="http://schemas.microsoft.com/office/drawing/2014/main" id="{9DA5F455-276D-4B24-AC48-00B2018F4C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6B71A4-DEF3-4ABA-AEFD-6C27286497E9}"/>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3847510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494F3-E68F-4346-A2D1-48C9E92D9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9367C8-42D6-4943-9C2C-160C0836F1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51E757-1BA5-48D7-AE56-2EFA077753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914959-0E17-4B1A-BB6D-6262BC29107F}"/>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6" name="Footer Placeholder 5">
            <a:extLst>
              <a:ext uri="{FF2B5EF4-FFF2-40B4-BE49-F238E27FC236}">
                <a16:creationId xmlns:a16="http://schemas.microsoft.com/office/drawing/2014/main" id="{3449A99C-A3BD-4CD5-A4C9-8F873BA6A7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9A0309-64C7-40A3-9F29-86DA5A994C24}"/>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83617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E04C2-05D8-4528-9BA3-C86F5A2096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411CF5-4C43-4302-B14D-7E023B90D1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D77FD0-25E1-4D44-B1E2-4686E60E9B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2CD1EB-E871-4269-9BAD-BDC5849DDF0D}"/>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6" name="Footer Placeholder 5">
            <a:extLst>
              <a:ext uri="{FF2B5EF4-FFF2-40B4-BE49-F238E27FC236}">
                <a16:creationId xmlns:a16="http://schemas.microsoft.com/office/drawing/2014/main" id="{7D44B838-1E5D-4B17-838D-429A4DB202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6807C2-F273-423D-84EE-B238A34215EA}"/>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16580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B4362-67E0-497F-BF81-E5A50AE588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889E46-B176-413C-B32A-FBD32F7401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A0FBB-10F3-4B4F-9F8D-5B62B351606A}"/>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254D6DA8-3ADD-4093-962B-90F7404F6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D73F4-AC83-4880-A16D-7CBD90E6F930}"/>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1402713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552C3-44A7-4752-9ECD-4D431B4558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4E2F11-4E01-4BC8-AFC3-0B5FEDAE803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4BD90-38D9-4A38-8BBE-D4B9CDA1BC01}"/>
              </a:ext>
            </a:extLst>
          </p:cNvPr>
          <p:cNvSpPr>
            <a:spLocks noGrp="1"/>
          </p:cNvSpPr>
          <p:nvPr>
            <p:ph type="dt" sz="half" idx="10"/>
          </p:nvPr>
        </p:nvSpPr>
        <p:spPr/>
        <p:txBody>
          <a:body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718390B8-CA46-4902-9854-7CA88A8B66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B991CE-6B9D-48B7-940A-3D3DEDB9D7A2}"/>
              </a:ext>
            </a:extLst>
          </p:cNvPr>
          <p:cNvSpPr>
            <a:spLocks noGrp="1"/>
          </p:cNvSpPr>
          <p:nvPr>
            <p:ph type="sldNum" sz="quarter" idx="12"/>
          </p:nvPr>
        </p:nvSpPr>
        <p:spPr/>
        <p:txBody>
          <a:bodyPr/>
          <a:lstStyle/>
          <a:p>
            <a:fld id="{971ED8C1-DCEC-487E-96FB-BC88650744DC}" type="slidenum">
              <a:rPr lang="en-US" smtClean="0"/>
              <a:t>‹#›</a:t>
            </a:fld>
            <a:endParaRPr lang="en-US"/>
          </a:p>
        </p:txBody>
      </p:sp>
    </p:spTree>
    <p:extLst>
      <p:ext uri="{BB962C8B-B14F-4D97-AF65-F5344CB8AC3E}">
        <p14:creationId xmlns:p14="http://schemas.microsoft.com/office/powerpoint/2010/main" val="19065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1C9E65-B7BE-4B93-9C94-C3007F6D79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A97AC9-97C1-40B2-97FA-67D522093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15B58F-344F-4B53-9204-85925B75C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D4D860-D4B6-491D-85B2-64FFF8664B92}" type="datetimeFigureOut">
              <a:rPr lang="en-US" smtClean="0"/>
              <a:t>12/19/2018</a:t>
            </a:fld>
            <a:endParaRPr lang="en-US"/>
          </a:p>
        </p:txBody>
      </p:sp>
      <p:sp>
        <p:nvSpPr>
          <p:cNvPr id="5" name="Footer Placeholder 4">
            <a:extLst>
              <a:ext uri="{FF2B5EF4-FFF2-40B4-BE49-F238E27FC236}">
                <a16:creationId xmlns:a16="http://schemas.microsoft.com/office/drawing/2014/main" id="{9E6144A3-2C47-46F0-B11C-712093F61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72CEBA-D609-4515-8839-74DAA2CFDF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ED8C1-DCEC-487E-96FB-BC88650744DC}" type="slidenum">
              <a:rPr lang="en-US" smtClean="0"/>
              <a:t>‹#›</a:t>
            </a:fld>
            <a:endParaRPr lang="en-US"/>
          </a:p>
        </p:txBody>
      </p:sp>
    </p:spTree>
    <p:extLst>
      <p:ext uri="{BB962C8B-B14F-4D97-AF65-F5344CB8AC3E}">
        <p14:creationId xmlns:p14="http://schemas.microsoft.com/office/powerpoint/2010/main" val="111218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ociologos.com/2014/01/21/las-dinamicas-y-conflictos-en-los-grandes-grupos-el-ejemplo-catalunya-espana/"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hyperlink" Target="https://statisticalatlas.com/" TargetMode="External"/><Relationship Id="rId18" Type="http://schemas.openxmlformats.org/officeDocument/2006/relationships/hyperlink" Target="http://www.aila.org/" TargetMode="External"/><Relationship Id="rId26" Type="http://schemas.openxmlformats.org/officeDocument/2006/relationships/hyperlink" Target="https://publish.illinois.edu/projectwelcome/" TargetMode="External"/><Relationship Id="rId3" Type="http://schemas.openxmlformats.org/officeDocument/2006/relationships/hyperlink" Target="http://www.cala-web.org/" TargetMode="External"/><Relationship Id="rId21" Type="http://schemas.openxmlformats.org/officeDocument/2006/relationships/hyperlink" Target="http://www.nilc.org/" TargetMode="External"/><Relationship Id="rId7" Type="http://schemas.openxmlformats.org/officeDocument/2006/relationships/hyperlink" Target="https://niic2018.org/" TargetMode="External"/><Relationship Id="rId12" Type="http://schemas.openxmlformats.org/officeDocument/2006/relationships/hyperlink" Target="https://datausa.io/" TargetMode="External"/><Relationship Id="rId17" Type="http://schemas.openxmlformats.org/officeDocument/2006/relationships/hyperlink" Target="http://www.immigrationlawhelp.org/" TargetMode="External"/><Relationship Id="rId25" Type="http://schemas.openxmlformats.org/officeDocument/2006/relationships/hyperlink" Target="https://www.federalregister.gov/" TargetMode="External"/><Relationship Id="rId2" Type="http://schemas.openxmlformats.org/officeDocument/2006/relationships/hyperlink" Target="http://www.apalaweb.org/" TargetMode="External"/><Relationship Id="rId16" Type="http://schemas.openxmlformats.org/officeDocument/2006/relationships/hyperlink" Target="https://www.uscis.gov/" TargetMode="External"/><Relationship Id="rId20" Type="http://schemas.openxmlformats.org/officeDocument/2006/relationships/hyperlink" Target="http://baji.org/" TargetMode="External"/><Relationship Id="rId29" Type="http://schemas.openxmlformats.org/officeDocument/2006/relationships/hyperlink" Target="https://www.advancingjustice-aajc.org/" TargetMode="External"/><Relationship Id="rId1" Type="http://schemas.openxmlformats.org/officeDocument/2006/relationships/slideLayout" Target="../slideLayouts/slideLayout2.xml"/><Relationship Id="rId6" Type="http://schemas.openxmlformats.org/officeDocument/2006/relationships/hyperlink" Target="http://www.jclcinc.org/" TargetMode="External"/><Relationship Id="rId11" Type="http://schemas.openxmlformats.org/officeDocument/2006/relationships/hyperlink" Target="http://www.ppic.org/publication/immigrants-in-california/" TargetMode="External"/><Relationship Id="rId24" Type="http://schemas.openxmlformats.org/officeDocument/2006/relationships/hyperlink" Target="https://www.immigrationadvocates.org/" TargetMode="External"/><Relationship Id="rId5" Type="http://schemas.openxmlformats.org/officeDocument/2006/relationships/hyperlink" Target="http://www.ala.org/emiert/" TargetMode="External"/><Relationship Id="rId15" Type="http://schemas.openxmlformats.org/officeDocument/2006/relationships/hyperlink" Target="https://dornsife.usc.edu/csii" TargetMode="External"/><Relationship Id="rId23" Type="http://schemas.openxmlformats.org/officeDocument/2006/relationships/hyperlink" Target="https://www.uscis.gov/news/alerts" TargetMode="External"/><Relationship Id="rId28" Type="http://schemas.openxmlformats.org/officeDocument/2006/relationships/hyperlink" Target="https://www.migrationpolicy.org/" TargetMode="External"/><Relationship Id="rId10" Type="http://schemas.openxmlformats.org/officeDocument/2006/relationships/hyperlink" Target="https://www.migrationpolicy.org/research/immigration-data-matters" TargetMode="External"/><Relationship Id="rId19" Type="http://schemas.openxmlformats.org/officeDocument/2006/relationships/hyperlink" Target="https://unitedwedream.org/" TargetMode="External"/><Relationship Id="rId4" Type="http://schemas.openxmlformats.org/officeDocument/2006/relationships/hyperlink" Target="http://www.reforma.org/" TargetMode="External"/><Relationship Id="rId9" Type="http://schemas.openxmlformats.org/officeDocument/2006/relationships/hyperlink" Target="https://americanlibrariesmagazine.org/blogs/the-scoop/serving-immigrants-refugees-public-libraries/" TargetMode="External"/><Relationship Id="rId14" Type="http://schemas.openxmlformats.org/officeDocument/2006/relationships/hyperlink" Target="https://factfinder.census.gov/" TargetMode="External"/><Relationship Id="rId22" Type="http://schemas.openxmlformats.org/officeDocument/2006/relationships/hyperlink" Target="http://www.ilrc.org/" TargetMode="External"/><Relationship Id="rId27" Type="http://schemas.openxmlformats.org/officeDocument/2006/relationships/hyperlink" Target="https://www.welcomingamerica.org/" TargetMode="External"/><Relationship Id="rId30" Type="http://schemas.openxmlformats.org/officeDocument/2006/relationships/hyperlink" Target="http://www.naleo.org/"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bbc.co.uk/learningenglish/"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actfl.org/publications/guidelines-and-manuals/actfl-proficiency-guidelines-2012/english/speaking" TargetMode="External"/><Relationship Id="rId2" Type="http://schemas.openxmlformats.org/officeDocument/2006/relationships/hyperlink" Target="mailto:ndunaway@mlc.lib.ms.us" TargetMode="External"/><Relationship Id="rId1" Type="http://schemas.openxmlformats.org/officeDocument/2006/relationships/slideLayout" Target="../slideLayouts/slideLayout2.xml"/><Relationship Id="rId4" Type="http://schemas.openxmlformats.org/officeDocument/2006/relationships/hyperlink" Target="https://americanlibrariesmagazine.org/blogs/the-scoop/serving-immigrants-refugees-public-librar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1E51-5565-4C6A-A80A-1B4DCB7BC43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8EA353B-4F51-478F-A14B-CB18F9C0340F}"/>
              </a:ext>
            </a:extLst>
          </p:cNvPr>
          <p:cNvSpPr>
            <a:spLocks noGrp="1"/>
          </p:cNvSpPr>
          <p:nvPr>
            <p:ph type="subTitle" idx="1"/>
          </p:nvPr>
        </p:nvSpPr>
        <p:spPr/>
        <p:txBody>
          <a:bodyPr/>
          <a:lstStyle/>
          <a:p>
            <a:endParaRPr lang="en-US"/>
          </a:p>
        </p:txBody>
      </p:sp>
      <p:pic>
        <p:nvPicPr>
          <p:cNvPr id="5" name="Picture 4" descr="A close up of a logo&#10;&#10;Description automatically generated">
            <a:extLst>
              <a:ext uri="{FF2B5EF4-FFF2-40B4-BE49-F238E27FC236}">
                <a16:creationId xmlns:a16="http://schemas.microsoft.com/office/drawing/2014/main" id="{8DF698B7-AA6B-49A8-A8B8-43E4940640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85"/>
            <a:ext cx="12192000" cy="6852360"/>
          </a:xfrm>
          <a:prstGeom prst="rect">
            <a:avLst/>
          </a:prstGeom>
        </p:spPr>
      </p:pic>
    </p:spTree>
    <p:extLst>
      <p:ext uri="{BB962C8B-B14F-4D97-AF65-F5344CB8AC3E}">
        <p14:creationId xmlns:p14="http://schemas.microsoft.com/office/powerpoint/2010/main" val="1856331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83F3-1098-4071-8596-29669F1E26E4}"/>
              </a:ext>
            </a:extLst>
          </p:cNvPr>
          <p:cNvSpPr>
            <a:spLocks noGrp="1"/>
          </p:cNvSpPr>
          <p:nvPr>
            <p:ph type="title"/>
          </p:nvPr>
        </p:nvSpPr>
        <p:spPr>
          <a:xfrm>
            <a:off x="762001" y="803325"/>
            <a:ext cx="5314536" cy="1325563"/>
          </a:xfrm>
        </p:spPr>
        <p:txBody>
          <a:bodyPr>
            <a:normAutofit/>
          </a:bodyPr>
          <a:lstStyle/>
          <a:p>
            <a:r>
              <a:rPr lang="en-US" b="1" dirty="0">
                <a:solidFill>
                  <a:schemeClr val="bg1"/>
                </a:solidFill>
                <a:latin typeface="+mn-lt"/>
              </a:rPr>
              <a:t>What we’ll talk about</a:t>
            </a:r>
          </a:p>
        </p:txBody>
      </p:sp>
      <p:sp>
        <p:nvSpPr>
          <p:cNvPr id="3" name="Content Placeholder 2">
            <a:extLst>
              <a:ext uri="{FF2B5EF4-FFF2-40B4-BE49-F238E27FC236}">
                <a16:creationId xmlns:a16="http://schemas.microsoft.com/office/drawing/2014/main" id="{D853F38A-45EE-45CE-B42E-50ED6B05F9B5}"/>
              </a:ext>
            </a:extLst>
          </p:cNvPr>
          <p:cNvSpPr>
            <a:spLocks noGrp="1"/>
          </p:cNvSpPr>
          <p:nvPr>
            <p:ph idx="1"/>
          </p:nvPr>
        </p:nvSpPr>
        <p:spPr>
          <a:xfrm>
            <a:off x="762000" y="2279018"/>
            <a:ext cx="5314543" cy="3375920"/>
          </a:xfrm>
        </p:spPr>
        <p:txBody>
          <a:bodyPr anchor="t">
            <a:normAutofit/>
          </a:bodyPr>
          <a:lstStyle/>
          <a:p>
            <a:r>
              <a:rPr lang="en-US" sz="1800" dirty="0">
                <a:solidFill>
                  <a:schemeClr val="bg1"/>
                </a:solidFill>
              </a:rPr>
              <a:t>Conversation classes</a:t>
            </a:r>
          </a:p>
          <a:p>
            <a:pPr lvl="1"/>
            <a:r>
              <a:rPr lang="en-US" sz="1800" dirty="0">
                <a:solidFill>
                  <a:schemeClr val="bg1"/>
                </a:solidFill>
              </a:rPr>
              <a:t>What are they</a:t>
            </a:r>
          </a:p>
          <a:p>
            <a:pPr lvl="1"/>
            <a:r>
              <a:rPr lang="en-US" sz="1800" dirty="0">
                <a:solidFill>
                  <a:schemeClr val="bg1"/>
                </a:solidFill>
              </a:rPr>
              <a:t>Building a class</a:t>
            </a:r>
          </a:p>
          <a:p>
            <a:pPr lvl="1"/>
            <a:r>
              <a:rPr lang="en-US" sz="1800" dirty="0">
                <a:solidFill>
                  <a:schemeClr val="bg1"/>
                </a:solidFill>
              </a:rPr>
              <a:t>Advertising</a:t>
            </a:r>
          </a:p>
          <a:p>
            <a:pPr lvl="1"/>
            <a:r>
              <a:rPr lang="en-US" sz="1800" dirty="0">
                <a:solidFill>
                  <a:schemeClr val="bg1"/>
                </a:solidFill>
              </a:rPr>
              <a:t>Class ideas/activities</a:t>
            </a:r>
          </a:p>
          <a:p>
            <a:pPr lvl="1"/>
            <a:r>
              <a:rPr lang="en-US" sz="1800" dirty="0">
                <a:solidFill>
                  <a:schemeClr val="bg1"/>
                </a:solidFill>
              </a:rPr>
              <a:t>Things to keep in mind</a:t>
            </a:r>
          </a:p>
          <a:p>
            <a:r>
              <a:rPr lang="en-US" sz="1800" dirty="0">
                <a:solidFill>
                  <a:schemeClr val="bg1"/>
                </a:solidFill>
              </a:rPr>
              <a:t>Building resources</a:t>
            </a:r>
          </a:p>
          <a:p>
            <a:pPr lvl="1"/>
            <a:r>
              <a:rPr lang="en-US" sz="1800" dirty="0">
                <a:solidFill>
                  <a:schemeClr val="bg1"/>
                </a:solidFill>
              </a:rPr>
              <a:t>Cultivating what you already have </a:t>
            </a:r>
          </a:p>
          <a:p>
            <a:pPr marL="457200" lvl="1" indent="0">
              <a:buNone/>
            </a:pPr>
            <a:endParaRPr lang="en-US" sz="1800" dirty="0"/>
          </a:p>
        </p:txBody>
      </p:sp>
      <p:sp>
        <p:nvSpPr>
          <p:cNvPr id="31"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A picture containing text&#10;&#10;Description automatically generated">
            <a:extLst>
              <a:ext uri="{FF2B5EF4-FFF2-40B4-BE49-F238E27FC236}">
                <a16:creationId xmlns:a16="http://schemas.microsoft.com/office/drawing/2014/main" id="{0A09876C-53F8-4B77-ABB9-277CD551730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009" r="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17" name="TextBox 16">
            <a:extLst>
              <a:ext uri="{FF2B5EF4-FFF2-40B4-BE49-F238E27FC236}">
                <a16:creationId xmlns:a16="http://schemas.microsoft.com/office/drawing/2014/main" id="{FC341EF0-4BF4-43DB-9CD0-3BAD5612F14F}"/>
              </a:ext>
            </a:extLst>
          </p:cNvPr>
          <p:cNvSpPr txBox="1"/>
          <p:nvPr/>
        </p:nvSpPr>
        <p:spPr>
          <a:xfrm>
            <a:off x="9732672"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sociologos.com/2014/01/21/las-dinamicas-y-conflictos-en-los-grandes-grupos-el-ejemplo-catalunya-espan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41636823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62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528D-7EF5-4E36-BB4F-8B414A4C5381}"/>
              </a:ext>
            </a:extLst>
          </p:cNvPr>
          <p:cNvSpPr>
            <a:spLocks noGrp="1"/>
          </p:cNvSpPr>
          <p:nvPr>
            <p:ph type="title"/>
          </p:nvPr>
        </p:nvSpPr>
        <p:spPr/>
        <p:txBody>
          <a:bodyPr/>
          <a:lstStyle/>
          <a:p>
            <a:r>
              <a:rPr lang="en-US" b="1" dirty="0">
                <a:latin typeface="+mn-lt"/>
              </a:rPr>
              <a:t>Conversation Classes 101</a:t>
            </a:r>
          </a:p>
        </p:txBody>
      </p:sp>
      <p:sp>
        <p:nvSpPr>
          <p:cNvPr id="3" name="Content Placeholder 2">
            <a:extLst>
              <a:ext uri="{FF2B5EF4-FFF2-40B4-BE49-F238E27FC236}">
                <a16:creationId xmlns:a16="http://schemas.microsoft.com/office/drawing/2014/main" id="{12441EDD-677B-4AD4-84F0-286811A8E4DF}"/>
              </a:ext>
            </a:extLst>
          </p:cNvPr>
          <p:cNvSpPr>
            <a:spLocks noGrp="1"/>
          </p:cNvSpPr>
          <p:nvPr>
            <p:ph idx="1"/>
          </p:nvPr>
        </p:nvSpPr>
        <p:spPr>
          <a:xfrm>
            <a:off x="838200" y="1375459"/>
            <a:ext cx="10210102" cy="4351338"/>
          </a:xfrm>
        </p:spPr>
        <p:txBody>
          <a:bodyPr/>
          <a:lstStyle/>
          <a:p>
            <a:r>
              <a:rPr lang="en-US" dirty="0"/>
              <a:t>What constitutes as a convo class?</a:t>
            </a:r>
          </a:p>
          <a:p>
            <a:pPr lvl="1"/>
            <a:r>
              <a:rPr lang="en-US" sz="1800" dirty="0"/>
              <a:t>For this presentation, I’m going to use “conversation class” as an umbrella term to refer to any interactive, ESL course or social hour that is not set up in the way of a traditional style class, but functions with the base goal of improving speaking and listening skills</a:t>
            </a:r>
          </a:p>
          <a:p>
            <a:pPr lvl="1"/>
            <a:r>
              <a:rPr lang="en-US" sz="1800" dirty="0"/>
              <a:t>Conversation classes are typically student-directed. Facilitation/scaffolding is still present. The amount of direction provided will also depend on the speaking/listening level of the attendees</a:t>
            </a:r>
          </a:p>
          <a:p>
            <a:r>
              <a:rPr lang="en-US" dirty="0"/>
              <a:t>What are some things to keep in mind?</a:t>
            </a:r>
          </a:p>
          <a:p>
            <a:pPr lvl="1"/>
            <a:r>
              <a:rPr lang="en-US" sz="1800" dirty="0"/>
              <a:t>Content is flexible. </a:t>
            </a:r>
          </a:p>
          <a:p>
            <a:pPr lvl="1"/>
            <a:r>
              <a:rPr lang="en-US" sz="1800" dirty="0"/>
              <a:t>Know what you want to do and find out as much as you can about the community/communities you’re trying to reach out to. Do demographic research and find out what your communities need. </a:t>
            </a:r>
          </a:p>
          <a:p>
            <a:pPr lvl="1"/>
            <a:r>
              <a:rPr lang="en-US" sz="1800" dirty="0"/>
              <a:t>If you have a class of beginners with only a basic grasp of English, your conversation class will require more instruction and review. This does not mean that you necessarily need to incorporate formal assessment (quizzes, tests, presentation, </a:t>
            </a:r>
            <a:r>
              <a:rPr lang="en-US" sz="1800" dirty="0" err="1"/>
              <a:t>etc</a:t>
            </a:r>
            <a:r>
              <a:rPr lang="en-US" sz="1800" dirty="0"/>
              <a:t>), but you may need to be prepared to teach vocabulary, grammar points, etc. </a:t>
            </a:r>
          </a:p>
          <a:p>
            <a:endParaRPr lang="en-US" dirty="0"/>
          </a:p>
        </p:txBody>
      </p:sp>
    </p:spTree>
    <p:extLst>
      <p:ext uri="{BB962C8B-B14F-4D97-AF65-F5344CB8AC3E}">
        <p14:creationId xmlns:p14="http://schemas.microsoft.com/office/powerpoint/2010/main" val="2212958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3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F2D9B-67A1-424D-A2A5-9E24C8DA6961}"/>
              </a:ext>
            </a:extLst>
          </p:cNvPr>
          <p:cNvSpPr>
            <a:spLocks noGrp="1"/>
          </p:cNvSpPr>
          <p:nvPr>
            <p:ph type="title"/>
          </p:nvPr>
        </p:nvSpPr>
        <p:spPr>
          <a:xfrm>
            <a:off x="4965430" y="629268"/>
            <a:ext cx="6586491" cy="1286160"/>
          </a:xfrm>
        </p:spPr>
        <p:txBody>
          <a:bodyPr anchor="b">
            <a:normAutofit/>
          </a:bodyPr>
          <a:lstStyle/>
          <a:p>
            <a:r>
              <a:rPr lang="en-US" b="1" dirty="0">
                <a:latin typeface="+mn-lt"/>
              </a:rPr>
              <a:t>Conversation Classes 101</a:t>
            </a:r>
          </a:p>
        </p:txBody>
      </p:sp>
      <p:pic>
        <p:nvPicPr>
          <p:cNvPr id="5" name="Picture 4" descr="A picture containing indoor, table, sitting, ground&#10;&#10;Description automatically generated">
            <a:extLst>
              <a:ext uri="{FF2B5EF4-FFF2-40B4-BE49-F238E27FC236}">
                <a16:creationId xmlns:a16="http://schemas.microsoft.com/office/drawing/2014/main" id="{A42B3BAE-DAE2-4194-BEE1-61AD1009488A}"/>
              </a:ext>
            </a:extLst>
          </p:cNvPr>
          <p:cNvPicPr>
            <a:picLocks noChangeAspect="1"/>
          </p:cNvPicPr>
          <p:nvPr/>
        </p:nvPicPr>
        <p:blipFill rotWithShape="1">
          <a:blip r:embed="rId2">
            <a:extLst>
              <a:ext uri="{28A0092B-C50C-407E-A947-70E740481C1C}">
                <a14:useLocalDpi xmlns:a14="http://schemas.microsoft.com/office/drawing/2010/main" val="0"/>
              </a:ext>
            </a:extLst>
          </a:blip>
          <a:srcRect t="1248" r="2" b="2"/>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19CC8"/>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8EBDD9-734B-463A-9362-94B1522DDC29}"/>
              </a:ext>
            </a:extLst>
          </p:cNvPr>
          <p:cNvSpPr>
            <a:spLocks noGrp="1"/>
          </p:cNvSpPr>
          <p:nvPr>
            <p:ph idx="1"/>
          </p:nvPr>
        </p:nvSpPr>
        <p:spPr>
          <a:xfrm>
            <a:off x="4965431" y="2438400"/>
            <a:ext cx="6586489" cy="3785419"/>
          </a:xfrm>
        </p:spPr>
        <p:txBody>
          <a:bodyPr>
            <a:normAutofit/>
          </a:bodyPr>
          <a:lstStyle/>
          <a:p>
            <a:r>
              <a:rPr lang="en-US" sz="2000" dirty="0"/>
              <a:t>How do I build a class?</a:t>
            </a:r>
          </a:p>
          <a:p>
            <a:pPr lvl="1"/>
            <a:r>
              <a:rPr lang="en-US" sz="2000" dirty="0"/>
              <a:t>Think about the resources you have/can gain access to</a:t>
            </a:r>
          </a:p>
          <a:p>
            <a:pPr lvl="1"/>
            <a:r>
              <a:rPr lang="en-US" sz="2000" dirty="0"/>
              <a:t>What kind of prep are you willing/can you do?</a:t>
            </a:r>
          </a:p>
          <a:p>
            <a:pPr lvl="1"/>
            <a:r>
              <a:rPr lang="en-US" sz="2000" dirty="0"/>
              <a:t>Think about the patrons you’re trying to reach</a:t>
            </a:r>
          </a:p>
          <a:p>
            <a:pPr lvl="1"/>
            <a:r>
              <a:rPr lang="en-US" sz="2000" dirty="0"/>
              <a:t>Think about what you want patrons to take away </a:t>
            </a:r>
          </a:p>
          <a:p>
            <a:pPr lvl="2"/>
            <a:r>
              <a:rPr lang="en-US" dirty="0"/>
              <a:t>Skills</a:t>
            </a:r>
          </a:p>
          <a:p>
            <a:pPr lvl="2"/>
            <a:r>
              <a:rPr lang="en-US" dirty="0"/>
              <a:t>Socialization</a:t>
            </a:r>
          </a:p>
          <a:p>
            <a:pPr lvl="2"/>
            <a:r>
              <a:rPr lang="en-US" dirty="0"/>
              <a:t>Information</a:t>
            </a:r>
          </a:p>
          <a:p>
            <a:endParaRPr lang="en-US" sz="2000" dirty="0"/>
          </a:p>
        </p:txBody>
      </p:sp>
    </p:spTree>
    <p:extLst>
      <p:ext uri="{BB962C8B-B14F-4D97-AF65-F5344CB8AC3E}">
        <p14:creationId xmlns:p14="http://schemas.microsoft.com/office/powerpoint/2010/main" val="195559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5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1CF9-0B24-4B0E-BE52-A8F18844818D}"/>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F67684F1-9C7B-42CB-9BFB-C9A4821206D8}"/>
              </a:ext>
            </a:extLst>
          </p:cNvPr>
          <p:cNvSpPr>
            <a:spLocks noGrp="1"/>
          </p:cNvSpPr>
          <p:nvPr>
            <p:ph idx="1"/>
          </p:nvPr>
        </p:nvSpPr>
        <p:spPr>
          <a:xfrm>
            <a:off x="838200" y="2889735"/>
            <a:ext cx="7252235" cy="2394235"/>
          </a:xfrm>
        </p:spPr>
        <p:txBody>
          <a:bodyPr/>
          <a:lstStyle/>
          <a:p>
            <a:r>
              <a:rPr lang="en-US" sz="2000" dirty="0"/>
              <a:t>How do I get people through the door?</a:t>
            </a:r>
          </a:p>
          <a:p>
            <a:pPr lvl="1"/>
            <a:r>
              <a:rPr lang="en-US" sz="1800" dirty="0"/>
              <a:t>The communities you’re trying to reach will determine how you advertise</a:t>
            </a:r>
          </a:p>
          <a:p>
            <a:pPr lvl="1"/>
            <a:r>
              <a:rPr lang="en-US" sz="1800" dirty="0"/>
              <a:t>Call, call, call!</a:t>
            </a:r>
          </a:p>
          <a:p>
            <a:pPr lvl="2"/>
            <a:r>
              <a:rPr lang="en-US" sz="1400" dirty="0"/>
              <a:t>Outside partnerships</a:t>
            </a:r>
          </a:p>
          <a:p>
            <a:pPr lvl="1"/>
            <a:r>
              <a:rPr lang="en-US" sz="1800" dirty="0"/>
              <a:t>Post! Use social media</a:t>
            </a:r>
          </a:p>
          <a:p>
            <a:pPr lvl="1"/>
            <a:r>
              <a:rPr lang="en-US" sz="1800" dirty="0"/>
              <a:t>Get to know your immigrant communities</a:t>
            </a:r>
          </a:p>
          <a:p>
            <a:pPr marL="457200" lvl="1" indent="0">
              <a:buNone/>
            </a:pPr>
            <a:endParaRPr lang="en-US" dirty="0"/>
          </a:p>
        </p:txBody>
      </p:sp>
      <p:sp>
        <p:nvSpPr>
          <p:cNvPr id="4" name="TextBox 3">
            <a:extLst>
              <a:ext uri="{FF2B5EF4-FFF2-40B4-BE49-F238E27FC236}">
                <a16:creationId xmlns:a16="http://schemas.microsoft.com/office/drawing/2014/main" id="{E8EAB10F-D6A0-49ED-94E4-EE4FC047D24B}"/>
              </a:ext>
            </a:extLst>
          </p:cNvPr>
          <p:cNvSpPr txBox="1"/>
          <p:nvPr/>
        </p:nvSpPr>
        <p:spPr>
          <a:xfrm>
            <a:off x="784860" y="1540042"/>
            <a:ext cx="7608369" cy="1231106"/>
          </a:xfrm>
          <a:prstGeom prst="rect">
            <a:avLst/>
          </a:prstGeom>
          <a:noFill/>
        </p:spPr>
        <p:txBody>
          <a:bodyPr wrap="square" rtlCol="0">
            <a:spAutoFit/>
          </a:bodyPr>
          <a:lstStyle/>
          <a:p>
            <a:pPr marL="285750" indent="-285750">
              <a:buFont typeface="Arial" panose="020B0604020202020204" pitchFamily="34" charset="0"/>
              <a:buChar char="•"/>
            </a:pPr>
            <a:r>
              <a:rPr lang="en-US" sz="2000" dirty="0"/>
              <a:t>Conversation class vs. traditional style class</a:t>
            </a:r>
          </a:p>
          <a:p>
            <a:pPr marL="742950" lvl="1" indent="-285750">
              <a:buFont typeface="Arial" panose="020B0604020202020204" pitchFamily="34" charset="0"/>
              <a:buChar char="•"/>
            </a:pPr>
            <a:r>
              <a:rPr lang="en-US" dirty="0"/>
              <a:t>If your library is new to working with non-native English-speaking populations, I recommend starting with a conversation class instead of a formal traditional style class, or anything requiring registration</a:t>
            </a:r>
          </a:p>
        </p:txBody>
      </p:sp>
    </p:spTree>
    <p:extLst>
      <p:ext uri="{BB962C8B-B14F-4D97-AF65-F5344CB8AC3E}">
        <p14:creationId xmlns:p14="http://schemas.microsoft.com/office/powerpoint/2010/main" val="130912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62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39F2E5-3E63-40FB-901F-F9DCBBE4FDD9}"/>
              </a:ext>
            </a:extLst>
          </p:cNvPr>
          <p:cNvSpPr/>
          <p:nvPr/>
        </p:nvSpPr>
        <p:spPr>
          <a:xfrm>
            <a:off x="4938712" y="219358"/>
            <a:ext cx="6605588" cy="2217145"/>
          </a:xfrm>
          <a:prstGeom prst="rect">
            <a:avLst/>
          </a:prstGeom>
        </p:spPr>
        <p:txBody>
          <a:bodyPr wrap="square">
            <a:spAutoFit/>
          </a:bodyPr>
          <a:lstStyle/>
          <a:p>
            <a:pPr>
              <a:lnSpc>
                <a:spcPct val="115000"/>
              </a:lnSpc>
            </a:pPr>
            <a:r>
              <a:rPr lang="en-US" sz="1100" b="1" dirty="0">
                <a:latin typeface="Arial" panose="020B0604020202020204" pitchFamily="34" charset="0"/>
                <a:ea typeface="Arial" panose="020B0604020202020204" pitchFamily="34" charset="0"/>
              </a:rPr>
              <a:t>Professional Organizations</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Asian/Pacific American Librarians Association - </a:t>
            </a:r>
            <a:r>
              <a:rPr lang="en-US" sz="1100" dirty="0">
                <a:solidFill>
                  <a:srgbClr val="595959"/>
                </a:solidFill>
                <a:latin typeface="Arial" panose="020B0604020202020204" pitchFamily="34" charset="0"/>
                <a:ea typeface="Arial" panose="020B0604020202020204" pitchFamily="34" charset="0"/>
                <a:hlinkClick r:id="rId2"/>
              </a:rPr>
              <a:t>http://www.apalaweb.org</a:t>
            </a: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Chinese American Librarians Association - </a:t>
            </a:r>
            <a:r>
              <a:rPr lang="en-US" sz="1100" dirty="0">
                <a:solidFill>
                  <a:srgbClr val="595959"/>
                </a:solidFill>
                <a:latin typeface="Arial" panose="020B0604020202020204" pitchFamily="34" charset="0"/>
                <a:ea typeface="Arial" panose="020B0604020202020204" pitchFamily="34" charset="0"/>
                <a:hlinkClick r:id="rId3"/>
              </a:rPr>
              <a:t>http://www.cala-web.org</a:t>
            </a: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REFORMA - The National Association to Promote Library and Information Services to Latinos and the Spanish Speaking - </a:t>
            </a:r>
            <a:r>
              <a:rPr lang="en-US" sz="1100" dirty="0">
                <a:solidFill>
                  <a:srgbClr val="595959"/>
                </a:solidFill>
                <a:latin typeface="Arial" panose="020B0604020202020204" pitchFamily="34" charset="0"/>
                <a:ea typeface="Arial" panose="020B0604020202020204" pitchFamily="34" charset="0"/>
                <a:hlinkClick r:id="rId4"/>
              </a:rPr>
              <a:t>http://www.reforma.org</a:t>
            </a: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Ethnic &amp; Multicultural Information Exchange Round Table - </a:t>
            </a:r>
            <a:r>
              <a:rPr lang="en-US" sz="1100" dirty="0">
                <a:solidFill>
                  <a:srgbClr val="595959"/>
                </a:solidFill>
                <a:latin typeface="Arial" panose="020B0604020202020204" pitchFamily="34" charset="0"/>
                <a:ea typeface="Arial" panose="020B0604020202020204" pitchFamily="34" charset="0"/>
                <a:hlinkClick r:id="rId5"/>
              </a:rPr>
              <a:t>www.ala.org/emiert/</a:t>
            </a: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a:lnSpc>
                <a:spcPct val="115000"/>
              </a:lnSpc>
            </a:pPr>
            <a:r>
              <a:rPr lang="en-US" sz="1100" b="1" dirty="0">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a:lnSpc>
                <a:spcPct val="115000"/>
              </a:lnSpc>
            </a:pPr>
            <a:r>
              <a:rPr lang="en-US" sz="1100" b="1" dirty="0">
                <a:latin typeface="Arial" panose="020B0604020202020204" pitchFamily="34" charset="0"/>
                <a:ea typeface="Arial" panose="020B0604020202020204" pitchFamily="34" charset="0"/>
              </a:rPr>
              <a:t>Conferences</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Joint Conference of Librarians of Color </a:t>
            </a:r>
            <a:r>
              <a:rPr lang="en-US" sz="1100" dirty="0">
                <a:solidFill>
                  <a:srgbClr val="595959"/>
                </a:solidFill>
                <a:latin typeface="Arial" panose="020B0604020202020204" pitchFamily="34" charset="0"/>
                <a:ea typeface="Arial" panose="020B0604020202020204" pitchFamily="34" charset="0"/>
                <a:hlinkClick r:id="rId6"/>
              </a:rPr>
              <a:t>http://www.jclcinc.org/</a:t>
            </a:r>
            <a:endParaRPr lang="en-US" sz="11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dirty="0">
                <a:solidFill>
                  <a:srgbClr val="595959"/>
                </a:solidFill>
                <a:latin typeface="Arial" panose="020B0604020202020204" pitchFamily="34" charset="0"/>
                <a:ea typeface="Arial" panose="020B0604020202020204" pitchFamily="34" charset="0"/>
              </a:rPr>
              <a:t>National Immigrant Integration Conference - </a:t>
            </a:r>
            <a:r>
              <a:rPr lang="en-US" sz="1100" dirty="0">
                <a:solidFill>
                  <a:srgbClr val="595959"/>
                </a:solidFill>
                <a:latin typeface="Arial" panose="020B0604020202020204" pitchFamily="34" charset="0"/>
                <a:ea typeface="Arial" panose="020B0604020202020204" pitchFamily="34" charset="0"/>
                <a:hlinkClick r:id="rId7"/>
              </a:rPr>
              <a:t>https://niic2018.org/</a:t>
            </a: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a:p>
            <a:pPr>
              <a:lnSpc>
                <a:spcPct val="115000"/>
              </a:lnSpc>
            </a:pPr>
            <a:r>
              <a:rPr lang="en-US" sz="1100" dirty="0">
                <a:solidFill>
                  <a:srgbClr val="595959"/>
                </a:solidFill>
                <a:latin typeface="Arial" panose="020B0604020202020204" pitchFamily="34" charset="0"/>
                <a:ea typeface="Arial" panose="020B0604020202020204" pitchFamily="34" charset="0"/>
              </a:rPr>
              <a:t> </a:t>
            </a:r>
            <a:endParaRPr lang="en-US" sz="1100" dirty="0">
              <a:latin typeface="Arial" panose="020B0604020202020204" pitchFamily="34" charset="0"/>
              <a:ea typeface="Arial" panose="020B0604020202020204" pitchFamily="34" charset="0"/>
            </a:endParaRPr>
          </a:p>
        </p:txBody>
      </p:sp>
      <p:pic>
        <p:nvPicPr>
          <p:cNvPr id="7" name="image2.jpg">
            <a:extLst>
              <a:ext uri="{FF2B5EF4-FFF2-40B4-BE49-F238E27FC236}">
                <a16:creationId xmlns:a16="http://schemas.microsoft.com/office/drawing/2014/main" id="{E29016E5-287F-4A9B-88D8-48F3776F0027}"/>
              </a:ext>
            </a:extLst>
          </p:cNvPr>
          <p:cNvPicPr/>
          <p:nvPr/>
        </p:nvPicPr>
        <p:blipFill>
          <a:blip r:embed="rId8"/>
          <a:srcRect/>
          <a:stretch>
            <a:fillRect/>
          </a:stretch>
        </p:blipFill>
        <p:spPr>
          <a:xfrm>
            <a:off x="5025747" y="2436503"/>
            <a:ext cx="5776913" cy="3207060"/>
          </a:xfrm>
          <a:prstGeom prst="rect">
            <a:avLst/>
          </a:prstGeom>
          <a:ln/>
        </p:spPr>
      </p:pic>
      <p:sp>
        <p:nvSpPr>
          <p:cNvPr id="8" name="Rectangle 7">
            <a:extLst>
              <a:ext uri="{FF2B5EF4-FFF2-40B4-BE49-F238E27FC236}">
                <a16:creationId xmlns:a16="http://schemas.microsoft.com/office/drawing/2014/main" id="{34F26B40-24D3-4365-93F8-C5FBAAC67CF8}"/>
              </a:ext>
            </a:extLst>
          </p:cNvPr>
          <p:cNvSpPr/>
          <p:nvPr/>
        </p:nvSpPr>
        <p:spPr>
          <a:xfrm>
            <a:off x="4938711" y="5643563"/>
            <a:ext cx="7129843" cy="1323439"/>
          </a:xfrm>
          <a:prstGeom prst="rect">
            <a:avLst/>
          </a:prstGeom>
        </p:spPr>
        <p:txBody>
          <a:bodyPr wrap="square">
            <a:spAutoFit/>
          </a:bodyPr>
          <a:lstStyle/>
          <a:p>
            <a:r>
              <a:rPr lang="en-US" sz="1600" dirty="0">
                <a:hlinkClick r:id="rId9"/>
              </a:rPr>
              <a:t>https://americanlibrariesmagazine.org/blogs/the-scoop/serving-immigrants-refugees-public-libraries/</a:t>
            </a:r>
            <a:endParaRPr lang="en-US" sz="1600" dirty="0"/>
          </a:p>
          <a:p>
            <a:endParaRPr lang="en-US" sz="1600" dirty="0"/>
          </a:p>
          <a:p>
            <a:r>
              <a:rPr lang="en-US" sz="1600" dirty="0"/>
              <a:t>Handout from Eva Raison, Brooklyn Public Library</a:t>
            </a:r>
          </a:p>
          <a:p>
            <a:endParaRPr lang="en-US" sz="1600" dirty="0"/>
          </a:p>
        </p:txBody>
      </p:sp>
      <p:sp>
        <p:nvSpPr>
          <p:cNvPr id="2" name="Rectangle 1">
            <a:extLst>
              <a:ext uri="{FF2B5EF4-FFF2-40B4-BE49-F238E27FC236}">
                <a16:creationId xmlns:a16="http://schemas.microsoft.com/office/drawing/2014/main" id="{AFB64B8E-11B6-40CF-A1AA-909B9085ED48}"/>
              </a:ext>
            </a:extLst>
          </p:cNvPr>
          <p:cNvSpPr/>
          <p:nvPr/>
        </p:nvSpPr>
        <p:spPr>
          <a:xfrm>
            <a:off x="123446" y="66903"/>
            <a:ext cx="5776913" cy="6900099"/>
          </a:xfrm>
          <a:prstGeom prst="rect">
            <a:avLst/>
          </a:prstGeom>
        </p:spPr>
        <p:txBody>
          <a:bodyPr wrap="square">
            <a:spAutoFit/>
          </a:bodyPr>
          <a:lstStyle/>
          <a:p>
            <a:pPr algn="ctr">
              <a:lnSpc>
                <a:spcPct val="115000"/>
              </a:lnSpc>
            </a:pPr>
            <a:r>
              <a:rPr lang="en-US" sz="1000" b="1" u="sng" dirty="0">
                <a:latin typeface="Arial" panose="020B0604020202020204" pitchFamily="34" charset="0"/>
                <a:ea typeface="Arial" panose="020B0604020202020204" pitchFamily="34" charset="0"/>
              </a:rPr>
              <a:t>We Welcome You to Welcome Everyone - Handout Resources</a:t>
            </a:r>
            <a:endParaRPr lang="en-US" sz="1000" dirty="0">
              <a:latin typeface="Arial" panose="020B0604020202020204" pitchFamily="34" charset="0"/>
              <a:ea typeface="Arial" panose="020B0604020202020204" pitchFamily="34" charset="0"/>
            </a:endParaRPr>
          </a:p>
          <a:p>
            <a:pPr algn="ctr">
              <a:lnSpc>
                <a:spcPct val="115000"/>
              </a:lnSpc>
            </a:pPr>
            <a:r>
              <a:rPr lang="en-US" sz="1000" b="1" dirty="0">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b="1" dirty="0">
                <a:latin typeface="Arial" panose="020B0604020202020204" pitchFamily="34" charset="0"/>
                <a:ea typeface="Arial" panose="020B0604020202020204" pitchFamily="34" charset="0"/>
              </a:rPr>
              <a:t>Overview of Key Data Sources</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latin typeface="Arial" panose="020B0604020202020204" pitchFamily="34" charset="0"/>
                <a:ea typeface="Arial" panose="020B0604020202020204" pitchFamily="34" charset="0"/>
              </a:rPr>
              <a:t>Migration Policy Institute: Immigrant Data Matters </a:t>
            </a:r>
            <a:r>
              <a:rPr lang="en-US" sz="1000" u="sng" dirty="0">
                <a:solidFill>
                  <a:srgbClr val="1155CC"/>
                </a:solidFill>
                <a:latin typeface="Arial" panose="020B0604020202020204" pitchFamily="34" charset="0"/>
                <a:ea typeface="Arial" panose="020B0604020202020204" pitchFamily="34" charset="0"/>
                <a:hlinkClick r:id="rId10"/>
              </a:rPr>
              <a:t>https://www.migrationpolicy.org/research/immigration-data-matters</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latin typeface="Arial" panose="020B0604020202020204" pitchFamily="34" charset="0"/>
                <a:ea typeface="Arial" panose="020B0604020202020204" pitchFamily="34" charset="0"/>
              </a:rPr>
              <a:t>Public Policy Institute of California</a:t>
            </a:r>
          </a:p>
          <a:p>
            <a:pPr indent="457200">
              <a:lnSpc>
                <a:spcPct val="115000"/>
              </a:lnSpc>
            </a:pPr>
            <a:r>
              <a:rPr lang="en-US" sz="1000" u="sng" dirty="0">
                <a:solidFill>
                  <a:srgbClr val="1155CC"/>
                </a:solidFill>
                <a:latin typeface="Arial" panose="020B0604020202020204" pitchFamily="34" charset="0"/>
                <a:ea typeface="Arial" panose="020B0604020202020204" pitchFamily="34" charset="0"/>
                <a:hlinkClick r:id="rId11"/>
              </a:rPr>
              <a:t>http://www.ppic.org/publication/immigrants-in-california/</a:t>
            </a:r>
            <a:endParaRPr lang="en-US" sz="1000" dirty="0">
              <a:latin typeface="Arial" panose="020B0604020202020204" pitchFamily="34" charset="0"/>
              <a:ea typeface="Arial" panose="020B0604020202020204" pitchFamily="34" charset="0"/>
            </a:endParaRPr>
          </a:p>
          <a:p>
            <a:pPr>
              <a:lnSpc>
                <a:spcPct val="115000"/>
              </a:lnSpc>
            </a:pPr>
            <a:r>
              <a:rPr lang="en-US" sz="1000" dirty="0">
                <a:latin typeface="Arial" panose="020B0604020202020204" pitchFamily="34" charset="0"/>
                <a:ea typeface="Arial" panose="020B0604020202020204" pitchFamily="34" charset="0"/>
              </a:rPr>
              <a:t> </a:t>
            </a:r>
          </a:p>
          <a:p>
            <a:pPr>
              <a:lnSpc>
                <a:spcPct val="115000"/>
              </a:lnSpc>
            </a:pPr>
            <a:r>
              <a:rPr lang="en-US" sz="1000" b="1" dirty="0">
                <a:latin typeface="Arial" panose="020B0604020202020204" pitchFamily="34" charset="0"/>
                <a:ea typeface="Arial" panose="020B0604020202020204" pitchFamily="34" charset="0"/>
              </a:rPr>
              <a:t>Demographic Information</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s-MX" sz="1000" dirty="0">
                <a:solidFill>
                  <a:srgbClr val="595959"/>
                </a:solidFill>
                <a:latin typeface="Arial" panose="020B0604020202020204" pitchFamily="34" charset="0"/>
                <a:ea typeface="Arial" panose="020B0604020202020204" pitchFamily="34" charset="0"/>
              </a:rPr>
              <a:t>Data USA </a:t>
            </a:r>
            <a:r>
              <a:rPr lang="es-MX" sz="1000" dirty="0">
                <a:solidFill>
                  <a:srgbClr val="595959"/>
                </a:solidFill>
                <a:latin typeface="Arial" panose="020B0604020202020204" pitchFamily="34" charset="0"/>
                <a:ea typeface="Arial" panose="020B0604020202020204" pitchFamily="34" charset="0"/>
                <a:hlinkClick r:id="rId12"/>
              </a:rPr>
              <a:t>https://datausa.io/</a:t>
            </a:r>
            <a:r>
              <a:rPr lang="es-MX"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Statistical Atlas </a:t>
            </a:r>
            <a:r>
              <a:rPr lang="en-US" sz="1000" dirty="0">
                <a:solidFill>
                  <a:srgbClr val="595959"/>
                </a:solidFill>
                <a:latin typeface="Arial" panose="020B0604020202020204" pitchFamily="34" charset="0"/>
                <a:ea typeface="Arial" panose="020B0604020202020204" pitchFamily="34" charset="0"/>
                <a:hlinkClick r:id="rId13"/>
              </a:rPr>
              <a:t>https://statisticalatlas.com/</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Census American Fact Finder </a:t>
            </a:r>
            <a:r>
              <a:rPr lang="en-US" sz="1000" dirty="0">
                <a:solidFill>
                  <a:srgbClr val="595959"/>
                </a:solidFill>
                <a:latin typeface="Arial" panose="020B0604020202020204" pitchFamily="34" charset="0"/>
                <a:ea typeface="Arial" panose="020B0604020202020204" pitchFamily="34" charset="0"/>
                <a:hlinkClick r:id="rId14"/>
              </a:rPr>
              <a:t>https://factfinder.census.gov/</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USC Center for the Study of Immigrant Integration: </a:t>
            </a:r>
            <a:r>
              <a:rPr lang="en-US" sz="1000" dirty="0">
                <a:solidFill>
                  <a:srgbClr val="595959"/>
                </a:solidFill>
                <a:latin typeface="Arial" panose="020B0604020202020204" pitchFamily="34" charset="0"/>
                <a:ea typeface="Arial" panose="020B0604020202020204" pitchFamily="34" charset="0"/>
                <a:hlinkClick r:id="rId15"/>
              </a:rPr>
              <a:t>https://dornsife.usc.edu/csii</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Local Government websites: City, Department of Education</a:t>
            </a:r>
            <a:endParaRPr lang="en-US" sz="1000" dirty="0">
              <a:latin typeface="Arial" panose="020B0604020202020204" pitchFamily="34" charset="0"/>
              <a:ea typeface="Arial" panose="020B0604020202020204" pitchFamily="34" charset="0"/>
            </a:endParaRPr>
          </a:p>
          <a:p>
            <a:pPr>
              <a:lnSpc>
                <a:spcPct val="115000"/>
              </a:lnSpc>
            </a:pP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b="1" dirty="0">
                <a:latin typeface="Arial" panose="020B0604020202020204" pitchFamily="34" charset="0"/>
                <a:ea typeface="Arial" panose="020B0604020202020204" pitchFamily="34" charset="0"/>
              </a:rPr>
              <a:t>Legal Resources and Information</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USCIS U.S. Citizenship and Immigration Services -  </a:t>
            </a:r>
            <a:r>
              <a:rPr lang="en-US" sz="1000" dirty="0">
                <a:solidFill>
                  <a:srgbClr val="595959"/>
                </a:solidFill>
                <a:latin typeface="Arial" panose="020B0604020202020204" pitchFamily="34" charset="0"/>
                <a:ea typeface="Arial" panose="020B0604020202020204" pitchFamily="34" charset="0"/>
                <a:hlinkClick r:id="rId16"/>
              </a:rPr>
              <a:t>https://www.uscis.gov/</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Immigration Law Help - </a:t>
            </a:r>
            <a:r>
              <a:rPr lang="en-US" sz="1000" dirty="0">
                <a:solidFill>
                  <a:srgbClr val="595959"/>
                </a:solidFill>
                <a:latin typeface="Arial" panose="020B0604020202020204" pitchFamily="34" charset="0"/>
                <a:ea typeface="Arial" panose="020B0604020202020204" pitchFamily="34" charset="0"/>
                <a:hlinkClick r:id="rId17"/>
              </a:rPr>
              <a:t>www.immigrationlawhelp.org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AILA American Immigration Lawyers Association -  </a:t>
            </a:r>
            <a:r>
              <a:rPr lang="en-US" sz="1000" dirty="0">
                <a:solidFill>
                  <a:srgbClr val="595959"/>
                </a:solidFill>
                <a:latin typeface="Arial" panose="020B0604020202020204" pitchFamily="34" charset="0"/>
                <a:ea typeface="Arial" panose="020B0604020202020204" pitchFamily="34" charset="0"/>
                <a:hlinkClick r:id="rId18"/>
              </a:rPr>
              <a:t>http://www.aila.org/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United We Dream - </a:t>
            </a:r>
            <a:r>
              <a:rPr lang="en-US" sz="1000" dirty="0">
                <a:solidFill>
                  <a:srgbClr val="595959"/>
                </a:solidFill>
                <a:latin typeface="Arial" panose="020B0604020202020204" pitchFamily="34" charset="0"/>
                <a:ea typeface="Arial" panose="020B0604020202020204" pitchFamily="34" charset="0"/>
                <a:hlinkClick r:id="rId19"/>
              </a:rPr>
              <a:t>https://unitedwedream.org/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BAJI Black Alliance for Just Immigration - </a:t>
            </a:r>
            <a:r>
              <a:rPr lang="en-US" sz="1000" dirty="0">
                <a:solidFill>
                  <a:srgbClr val="595959"/>
                </a:solidFill>
                <a:latin typeface="Arial" panose="020B0604020202020204" pitchFamily="34" charset="0"/>
                <a:ea typeface="Arial" panose="020B0604020202020204" pitchFamily="34" charset="0"/>
                <a:hlinkClick r:id="rId20"/>
              </a:rPr>
              <a:t>http://baji.org/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NILC National Immigration Law Center -  </a:t>
            </a:r>
            <a:r>
              <a:rPr lang="en-US" sz="1000" dirty="0">
                <a:solidFill>
                  <a:srgbClr val="595959"/>
                </a:solidFill>
                <a:latin typeface="Arial" panose="020B0604020202020204" pitchFamily="34" charset="0"/>
                <a:ea typeface="Arial" panose="020B0604020202020204" pitchFamily="34" charset="0"/>
                <a:hlinkClick r:id="rId21"/>
              </a:rPr>
              <a:t>www.nilc.org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ILRC Immigrant Legal Resource Center - </a:t>
            </a:r>
            <a:r>
              <a:rPr lang="en-US" sz="1000" dirty="0">
                <a:solidFill>
                  <a:srgbClr val="595959"/>
                </a:solidFill>
                <a:latin typeface="Arial" panose="020B0604020202020204" pitchFamily="34" charset="0"/>
                <a:ea typeface="Arial" panose="020B0604020202020204" pitchFamily="34" charset="0"/>
                <a:hlinkClick r:id="rId22"/>
              </a:rPr>
              <a:t>www.ilrc.org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b="1" dirty="0">
                <a:latin typeface="Arial" panose="020B0604020202020204" pitchFamily="34" charset="0"/>
                <a:ea typeface="Arial" panose="020B0604020202020204" pitchFamily="34" charset="0"/>
              </a:rPr>
              <a:t>Email subscriptions / Listservs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USCIS Alerts - </a:t>
            </a:r>
            <a:r>
              <a:rPr lang="en-US" sz="1000" dirty="0">
                <a:solidFill>
                  <a:srgbClr val="595959"/>
                </a:solidFill>
                <a:latin typeface="Arial" panose="020B0604020202020204" pitchFamily="34" charset="0"/>
                <a:ea typeface="Arial" panose="020B0604020202020204" pitchFamily="34" charset="0"/>
                <a:hlinkClick r:id="rId23"/>
              </a:rPr>
              <a:t>https://www.uscis.gov/news/alerts</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Immigration Advocates Network - </a:t>
            </a:r>
            <a:r>
              <a:rPr lang="en-US" sz="1000" dirty="0">
                <a:solidFill>
                  <a:srgbClr val="595959"/>
                </a:solidFill>
                <a:latin typeface="Arial" panose="020B0604020202020204" pitchFamily="34" charset="0"/>
                <a:ea typeface="Arial" panose="020B0604020202020204" pitchFamily="34" charset="0"/>
                <a:hlinkClick r:id="rId24"/>
              </a:rPr>
              <a:t>https://www.immigrationadvocates.org/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Federal Register - </a:t>
            </a:r>
            <a:r>
              <a:rPr lang="en-US" sz="1000" dirty="0">
                <a:solidFill>
                  <a:srgbClr val="595959"/>
                </a:solidFill>
                <a:latin typeface="Arial" panose="020B0604020202020204" pitchFamily="34" charset="0"/>
                <a:ea typeface="Arial" panose="020B0604020202020204" pitchFamily="34" charset="0"/>
                <a:hlinkClick r:id="rId25"/>
              </a:rPr>
              <a:t>https://www.federalregister.gov/</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b="1" dirty="0">
                <a:latin typeface="Arial" panose="020B0604020202020204" pitchFamily="34" charset="0"/>
                <a:ea typeface="Arial" panose="020B0604020202020204" pitchFamily="34" charset="0"/>
              </a:rPr>
              <a:t>Welcoming Communities</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Project Welcome - </a:t>
            </a:r>
            <a:r>
              <a:rPr lang="en-US" sz="1000" dirty="0">
                <a:solidFill>
                  <a:srgbClr val="595959"/>
                </a:solidFill>
                <a:latin typeface="Arial" panose="020B0604020202020204" pitchFamily="34" charset="0"/>
                <a:ea typeface="Arial" panose="020B0604020202020204" pitchFamily="34" charset="0"/>
                <a:hlinkClick r:id="rId26"/>
              </a:rPr>
              <a:t>https://publish.illinois.edu/projectwelcome/</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Welcoming America - </a:t>
            </a:r>
            <a:r>
              <a:rPr lang="en-US" sz="1000" dirty="0">
                <a:solidFill>
                  <a:srgbClr val="595959"/>
                </a:solidFill>
                <a:latin typeface="Arial" panose="020B0604020202020204" pitchFamily="34" charset="0"/>
                <a:ea typeface="Arial" panose="020B0604020202020204" pitchFamily="34" charset="0"/>
                <a:hlinkClick r:id="rId27"/>
              </a:rPr>
              <a:t>https://www.welcomingamerica.org/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Black Immigrants in Libraries- https://blackimmigrantsinlibraries.com/</a:t>
            </a:r>
            <a:endParaRPr lang="en-US" sz="1000" dirty="0">
              <a:latin typeface="Arial" panose="020B0604020202020204" pitchFamily="34" charset="0"/>
              <a:ea typeface="Arial" panose="020B0604020202020204" pitchFamily="34" charset="0"/>
            </a:endParaRPr>
          </a:p>
          <a:p>
            <a:pPr>
              <a:lnSpc>
                <a:spcPct val="115000"/>
              </a:lnSpc>
            </a:pP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a:lnSpc>
                <a:spcPct val="115000"/>
              </a:lnSpc>
            </a:pPr>
            <a:r>
              <a:rPr lang="en-US" sz="1000" b="1" dirty="0">
                <a:latin typeface="Arial" panose="020B0604020202020204" pitchFamily="34" charset="0"/>
                <a:ea typeface="Arial" panose="020B0604020202020204" pitchFamily="34" charset="0"/>
              </a:rPr>
              <a:t>Policy Landscape</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Migration Policy Institute - </a:t>
            </a:r>
            <a:r>
              <a:rPr lang="en-US" sz="1000" dirty="0">
                <a:solidFill>
                  <a:srgbClr val="595959"/>
                </a:solidFill>
                <a:latin typeface="Arial" panose="020B0604020202020204" pitchFamily="34" charset="0"/>
                <a:ea typeface="Arial" panose="020B0604020202020204" pitchFamily="34" charset="0"/>
                <a:hlinkClick r:id="rId28"/>
              </a:rPr>
              <a:t>https://www.migrationpolicy.org/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Asian Americans Advancing Justice - </a:t>
            </a:r>
            <a:r>
              <a:rPr lang="en-US" sz="1000" dirty="0">
                <a:solidFill>
                  <a:srgbClr val="595959"/>
                </a:solidFill>
                <a:latin typeface="Arial" panose="020B0604020202020204" pitchFamily="34" charset="0"/>
                <a:ea typeface="Arial" panose="020B0604020202020204" pitchFamily="34" charset="0"/>
                <a:hlinkClick r:id="rId29"/>
              </a:rPr>
              <a:t>https://www.advancingjustice-aajc.org/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dirty="0">
                <a:solidFill>
                  <a:srgbClr val="595959"/>
                </a:solidFill>
                <a:latin typeface="Arial" panose="020B0604020202020204" pitchFamily="34" charset="0"/>
                <a:ea typeface="Arial" panose="020B0604020202020204" pitchFamily="34" charset="0"/>
              </a:rPr>
              <a:t>National Association for Latino Elected Officials - </a:t>
            </a:r>
            <a:r>
              <a:rPr lang="en-US" sz="1000" dirty="0">
                <a:solidFill>
                  <a:srgbClr val="595959"/>
                </a:solidFill>
                <a:latin typeface="Arial" panose="020B0604020202020204" pitchFamily="34" charset="0"/>
                <a:ea typeface="Arial" panose="020B0604020202020204" pitchFamily="34" charset="0"/>
                <a:hlinkClick r:id="rId30"/>
              </a:rPr>
              <a:t>http://www.naleo.org/</a:t>
            </a:r>
            <a:r>
              <a:rPr lang="en-US" sz="1000" dirty="0">
                <a:solidFill>
                  <a:srgbClr val="595959"/>
                </a:solidFill>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5252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939C-8DD5-4618-85E0-08F3C812029D}"/>
              </a:ext>
            </a:extLst>
          </p:cNvPr>
          <p:cNvSpPr>
            <a:spLocks noGrp="1"/>
          </p:cNvSpPr>
          <p:nvPr>
            <p:ph type="title"/>
          </p:nvPr>
        </p:nvSpPr>
        <p:spPr>
          <a:xfrm>
            <a:off x="677426" y="0"/>
            <a:ext cx="10515600" cy="1325563"/>
          </a:xfrm>
        </p:spPr>
        <p:txBody>
          <a:bodyPr/>
          <a:lstStyle/>
          <a:p>
            <a:r>
              <a:rPr lang="en-US" b="1">
                <a:latin typeface="+mn-lt"/>
              </a:rPr>
              <a:t>Conversation</a:t>
            </a:r>
            <a:r>
              <a:rPr lang="en-US" b="1"/>
              <a:t> </a:t>
            </a:r>
            <a:r>
              <a:rPr lang="en-US" b="1">
                <a:latin typeface="+mn-lt"/>
              </a:rPr>
              <a:t>Classes 101</a:t>
            </a:r>
            <a:endParaRPr lang="en-US" dirty="0">
              <a:latin typeface="+mn-lt"/>
            </a:endParaRPr>
          </a:p>
        </p:txBody>
      </p:sp>
      <p:pic>
        <p:nvPicPr>
          <p:cNvPr id="7" name="Content Placeholder 6" descr="A screenshot of a cell phone&#10;&#10;Description automatically generated">
            <a:extLst>
              <a:ext uri="{FF2B5EF4-FFF2-40B4-BE49-F238E27FC236}">
                <a16:creationId xmlns:a16="http://schemas.microsoft.com/office/drawing/2014/main" id="{A58D29BE-7C5B-4538-8364-9C9BBE70D5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145" y="1241570"/>
            <a:ext cx="6929054" cy="4857226"/>
          </a:xfrm>
        </p:spPr>
      </p:pic>
    </p:spTree>
    <p:extLst>
      <p:ext uri="{BB962C8B-B14F-4D97-AF65-F5344CB8AC3E}">
        <p14:creationId xmlns:p14="http://schemas.microsoft.com/office/powerpoint/2010/main" val="369080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B2DD-200B-4330-8845-C9F2AC4403EE}"/>
              </a:ext>
            </a:extLst>
          </p:cNvPr>
          <p:cNvSpPr>
            <a:spLocks noGrp="1"/>
          </p:cNvSpPr>
          <p:nvPr>
            <p:ph type="title"/>
          </p:nvPr>
        </p:nvSpPr>
        <p:spPr/>
        <p:txBody>
          <a:bodyPr/>
          <a:lstStyle/>
          <a:p>
            <a:r>
              <a:rPr lang="en-US" b="1" dirty="0">
                <a:latin typeface="+mn-lt"/>
              </a:rPr>
              <a:t>Conversation Classes 101</a:t>
            </a:r>
          </a:p>
        </p:txBody>
      </p:sp>
      <p:sp>
        <p:nvSpPr>
          <p:cNvPr id="3" name="Content Placeholder 2">
            <a:extLst>
              <a:ext uri="{FF2B5EF4-FFF2-40B4-BE49-F238E27FC236}">
                <a16:creationId xmlns:a16="http://schemas.microsoft.com/office/drawing/2014/main" id="{C3155F4F-4497-4D5C-9EFA-C077F6E53864}"/>
              </a:ext>
            </a:extLst>
          </p:cNvPr>
          <p:cNvSpPr>
            <a:spLocks noGrp="1"/>
          </p:cNvSpPr>
          <p:nvPr>
            <p:ph idx="1"/>
          </p:nvPr>
        </p:nvSpPr>
        <p:spPr>
          <a:xfrm>
            <a:off x="838200" y="1825625"/>
            <a:ext cx="10515600" cy="484438"/>
          </a:xfrm>
        </p:spPr>
        <p:txBody>
          <a:bodyPr/>
          <a:lstStyle/>
          <a:p>
            <a:r>
              <a:rPr lang="en-US" dirty="0"/>
              <a:t>Registration</a:t>
            </a:r>
          </a:p>
        </p:txBody>
      </p:sp>
      <p:sp>
        <p:nvSpPr>
          <p:cNvPr id="4" name="TextBox 3">
            <a:extLst>
              <a:ext uri="{FF2B5EF4-FFF2-40B4-BE49-F238E27FC236}">
                <a16:creationId xmlns:a16="http://schemas.microsoft.com/office/drawing/2014/main" id="{DF53094F-8EF1-4D0C-BBB1-514A1BD25B90}"/>
              </a:ext>
            </a:extLst>
          </p:cNvPr>
          <p:cNvSpPr txBox="1"/>
          <p:nvPr/>
        </p:nvSpPr>
        <p:spPr>
          <a:xfrm>
            <a:off x="835794" y="2445000"/>
            <a:ext cx="3311090" cy="2585323"/>
          </a:xfrm>
          <a:prstGeom prst="rect">
            <a:avLst/>
          </a:prstGeom>
          <a:noFill/>
        </p:spPr>
        <p:txBody>
          <a:bodyPr wrap="square" rtlCol="0">
            <a:spAutoFit/>
          </a:bodyPr>
          <a:lstStyle/>
          <a:p>
            <a:r>
              <a:rPr lang="en-US" dirty="0"/>
              <a:t>Pros: </a:t>
            </a:r>
          </a:p>
          <a:p>
            <a:pPr marL="285750" indent="-285750">
              <a:buFont typeface="Arial" panose="020B0604020202020204" pitchFamily="34" charset="0"/>
              <a:buChar char="•"/>
            </a:pPr>
            <a:r>
              <a:rPr lang="en-US" dirty="0"/>
              <a:t>You’ll be a gauge the number of participants you’ll have	</a:t>
            </a:r>
          </a:p>
          <a:p>
            <a:pPr marL="285750" indent="-285750">
              <a:buFont typeface="Arial" panose="020B0604020202020204" pitchFamily="34" charset="0"/>
              <a:buChar char="•"/>
            </a:pPr>
            <a:r>
              <a:rPr lang="en-US" dirty="0"/>
              <a:t>It’s easier to keep track of who’s who-build a relationship</a:t>
            </a:r>
          </a:p>
          <a:p>
            <a:pPr marL="285750" indent="-285750">
              <a:buFont typeface="Arial" panose="020B0604020202020204" pitchFamily="34" charset="0"/>
              <a:buChar char="•"/>
            </a:pPr>
            <a:r>
              <a:rPr lang="en-US" dirty="0"/>
              <a:t>Solidify details- people are clear</a:t>
            </a:r>
          </a:p>
          <a:p>
            <a:r>
              <a:rPr lang="en-US" dirty="0"/>
              <a:t>			</a:t>
            </a:r>
          </a:p>
        </p:txBody>
      </p:sp>
      <p:sp>
        <p:nvSpPr>
          <p:cNvPr id="5" name="TextBox 4">
            <a:extLst>
              <a:ext uri="{FF2B5EF4-FFF2-40B4-BE49-F238E27FC236}">
                <a16:creationId xmlns:a16="http://schemas.microsoft.com/office/drawing/2014/main" id="{B526C52E-1646-4D44-B3C4-E04A7B3261F5}"/>
              </a:ext>
            </a:extLst>
          </p:cNvPr>
          <p:cNvSpPr txBox="1"/>
          <p:nvPr/>
        </p:nvSpPr>
        <p:spPr>
          <a:xfrm>
            <a:off x="4146884" y="2445000"/>
            <a:ext cx="3311090" cy="2308324"/>
          </a:xfrm>
          <a:prstGeom prst="rect">
            <a:avLst/>
          </a:prstGeom>
          <a:noFill/>
        </p:spPr>
        <p:txBody>
          <a:bodyPr wrap="square" rtlCol="0">
            <a:spAutoFit/>
          </a:bodyPr>
          <a:lstStyle/>
          <a:p>
            <a:r>
              <a:rPr lang="en-US" dirty="0"/>
              <a:t>Cons: </a:t>
            </a:r>
          </a:p>
          <a:p>
            <a:pPr marL="285750" indent="-285750">
              <a:buFont typeface="Arial" panose="020B0604020202020204" pitchFamily="34" charset="0"/>
              <a:buChar char="•"/>
            </a:pPr>
            <a:r>
              <a:rPr lang="en-US" dirty="0"/>
              <a:t>How will people save a seat? At the library? Over the phone? On the internet?</a:t>
            </a:r>
          </a:p>
          <a:p>
            <a:pPr marL="285750" indent="-285750">
              <a:buFont typeface="Arial" panose="020B0604020202020204" pitchFamily="34" charset="0"/>
              <a:buChar char="•"/>
            </a:pPr>
            <a:r>
              <a:rPr lang="en-US" dirty="0"/>
              <a:t>People may be intimidated by needing to register- keep personal details minimal		</a:t>
            </a:r>
          </a:p>
        </p:txBody>
      </p:sp>
      <p:sp>
        <p:nvSpPr>
          <p:cNvPr id="6" name="TextBox 5">
            <a:extLst>
              <a:ext uri="{FF2B5EF4-FFF2-40B4-BE49-F238E27FC236}">
                <a16:creationId xmlns:a16="http://schemas.microsoft.com/office/drawing/2014/main" id="{2232A78C-987C-4B23-A524-733F82A7C7FC}"/>
              </a:ext>
            </a:extLst>
          </p:cNvPr>
          <p:cNvSpPr txBox="1"/>
          <p:nvPr/>
        </p:nvSpPr>
        <p:spPr>
          <a:xfrm>
            <a:off x="7950467" y="1501725"/>
            <a:ext cx="3157086" cy="4247317"/>
          </a:xfrm>
          <a:prstGeom prst="rect">
            <a:avLst/>
          </a:prstGeom>
          <a:noFill/>
        </p:spPr>
        <p:txBody>
          <a:bodyPr wrap="square" rtlCol="0">
            <a:spAutoFit/>
          </a:bodyPr>
          <a:lstStyle/>
          <a:p>
            <a:r>
              <a:rPr lang="en-US" dirty="0"/>
              <a:t>Possible solutions: </a:t>
            </a:r>
          </a:p>
          <a:p>
            <a:pPr marL="285750" indent="-285750">
              <a:buFont typeface="Arial" panose="020B0604020202020204" pitchFamily="34" charset="0"/>
              <a:buChar char="•"/>
            </a:pPr>
            <a:r>
              <a:rPr lang="en-US" dirty="0"/>
              <a:t>For your first couple of conversation classes, you may want to make sure you have enough resources for 10 more than you expect. </a:t>
            </a:r>
          </a:p>
          <a:p>
            <a:pPr marL="285750" indent="-285750">
              <a:buFont typeface="Arial" panose="020B0604020202020204" pitchFamily="34" charset="0"/>
              <a:buChar char="•"/>
            </a:pPr>
            <a:r>
              <a:rPr lang="en-US" dirty="0"/>
              <a:t>Avoid an activity which requires a strict number of tools/resources to participate-like a cooking class</a:t>
            </a:r>
          </a:p>
          <a:p>
            <a:pPr marL="285750" indent="-285750">
              <a:buFont typeface="Arial" panose="020B0604020202020204" pitchFamily="34" charset="0"/>
              <a:buChar char="•"/>
            </a:pPr>
            <a:r>
              <a:rPr lang="en-US" dirty="0"/>
              <a:t>Be sure to have a couple volunteers on hand, in case you have more patrons, and need help scaffolding</a:t>
            </a:r>
          </a:p>
        </p:txBody>
      </p:sp>
    </p:spTree>
    <p:extLst>
      <p:ext uri="{BB962C8B-B14F-4D97-AF65-F5344CB8AC3E}">
        <p14:creationId xmlns:p14="http://schemas.microsoft.com/office/powerpoint/2010/main" val="64811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4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0641-EA3D-43C1-B856-474EF261B4B2}"/>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ABC80EE3-39CF-4B24-9589-DCB4DFBE5E63}"/>
              </a:ext>
            </a:extLst>
          </p:cNvPr>
          <p:cNvSpPr>
            <a:spLocks noGrp="1"/>
          </p:cNvSpPr>
          <p:nvPr>
            <p:ph idx="1"/>
          </p:nvPr>
        </p:nvSpPr>
        <p:spPr>
          <a:xfrm>
            <a:off x="536895" y="1825625"/>
            <a:ext cx="10816905" cy="4835234"/>
          </a:xfrm>
        </p:spPr>
        <p:txBody>
          <a:bodyPr>
            <a:normAutofit/>
          </a:bodyPr>
          <a:lstStyle/>
          <a:p>
            <a:r>
              <a:rPr lang="en-US" dirty="0"/>
              <a:t>Conversation class ideas. How do I get people to talk?</a:t>
            </a:r>
          </a:p>
          <a:p>
            <a:pPr lvl="1"/>
            <a:r>
              <a:rPr lang="en-US" dirty="0"/>
              <a:t>For the first lesson or so, you may find yourself initiating conversation</a:t>
            </a:r>
          </a:p>
          <a:p>
            <a:pPr lvl="1"/>
            <a:r>
              <a:rPr lang="en-US" dirty="0"/>
              <a:t>Warm-up’s/introductions- *Name badges*- first name only</a:t>
            </a:r>
          </a:p>
          <a:p>
            <a:pPr lvl="1"/>
            <a:r>
              <a:rPr lang="en-US" dirty="0"/>
              <a:t>Find out why people are there- This will help you sculpt future conversation topics</a:t>
            </a:r>
          </a:p>
          <a:p>
            <a:pPr lvl="1"/>
            <a:r>
              <a:rPr lang="en-US" dirty="0"/>
              <a:t>Talk a little bit about yourself and your library, and the community</a:t>
            </a:r>
          </a:p>
          <a:p>
            <a:pPr lvl="1"/>
            <a:r>
              <a:rPr lang="en-US" dirty="0"/>
              <a:t>Have a couple games as an ice breaker (my favorite is Jenga- each time someone pulls a wooden piece, they must ask a question to someone else). </a:t>
            </a:r>
          </a:p>
          <a:p>
            <a:pPr lvl="4"/>
            <a:r>
              <a:rPr lang="en-US" dirty="0"/>
              <a:t>**Note: Games aren’t only restricted to serving as ice breakers. Let them become an integral part of your class</a:t>
            </a:r>
          </a:p>
          <a:p>
            <a:pPr lvl="4"/>
            <a:r>
              <a:rPr lang="en-US" dirty="0"/>
              <a:t>Read the room: If your conversation class is lively and people are engaged and self-directing easily, let them keep going. Keep the snacks flowing, and let your attendees keep chatting- unless it has been specifically in demand and is crucial, save the activity for next time. </a:t>
            </a:r>
          </a:p>
          <a:p>
            <a:pPr lvl="4"/>
            <a:endParaRPr lang="en-US" dirty="0"/>
          </a:p>
        </p:txBody>
      </p:sp>
    </p:spTree>
    <p:extLst>
      <p:ext uri="{BB962C8B-B14F-4D97-AF65-F5344CB8AC3E}">
        <p14:creationId xmlns:p14="http://schemas.microsoft.com/office/powerpoint/2010/main" val="1814494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alpha val="3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03068-68CC-4F13-82D2-C76C17BCF871}"/>
              </a:ext>
            </a:extLst>
          </p:cNvPr>
          <p:cNvSpPr>
            <a:spLocks noGrp="1"/>
          </p:cNvSpPr>
          <p:nvPr>
            <p:ph type="title"/>
          </p:nvPr>
        </p:nvSpPr>
        <p:spPr>
          <a:xfrm>
            <a:off x="616017" y="327885"/>
            <a:ext cx="6097896" cy="1325563"/>
          </a:xfrm>
        </p:spPr>
        <p:txBody>
          <a:bodyPr>
            <a:normAutofit/>
          </a:bodyPr>
          <a:lstStyle/>
          <a:p>
            <a:r>
              <a:rPr lang="en-US" b="1" dirty="0">
                <a:solidFill>
                  <a:schemeClr val="bg1"/>
                </a:solidFill>
                <a:latin typeface="+mn-lt"/>
              </a:rPr>
              <a:t>Conversation Classes 101</a:t>
            </a:r>
          </a:p>
        </p:txBody>
      </p:sp>
      <p:sp>
        <p:nvSpPr>
          <p:cNvPr id="3" name="Content Placeholder 2">
            <a:extLst>
              <a:ext uri="{FF2B5EF4-FFF2-40B4-BE49-F238E27FC236}">
                <a16:creationId xmlns:a16="http://schemas.microsoft.com/office/drawing/2014/main" id="{DC7E4705-CBB5-47DC-AA81-6D2D77293DBA}"/>
              </a:ext>
            </a:extLst>
          </p:cNvPr>
          <p:cNvSpPr>
            <a:spLocks noGrp="1"/>
          </p:cNvSpPr>
          <p:nvPr>
            <p:ph idx="1"/>
          </p:nvPr>
        </p:nvSpPr>
        <p:spPr>
          <a:xfrm>
            <a:off x="616016" y="1447443"/>
            <a:ext cx="5710760" cy="3181684"/>
          </a:xfrm>
        </p:spPr>
        <p:txBody>
          <a:bodyPr anchor="t">
            <a:normAutofit/>
          </a:bodyPr>
          <a:lstStyle/>
          <a:p>
            <a:r>
              <a:rPr lang="en-US" sz="1500" dirty="0">
                <a:solidFill>
                  <a:schemeClr val="bg1"/>
                </a:solidFill>
              </a:rPr>
              <a:t>Conversation class ideas. How do I get people to talk?</a:t>
            </a:r>
          </a:p>
          <a:p>
            <a:pPr lvl="1"/>
            <a:r>
              <a:rPr lang="en-US" sz="1500" dirty="0">
                <a:solidFill>
                  <a:schemeClr val="bg1"/>
                </a:solidFill>
              </a:rPr>
              <a:t>The implementation of essential words/phrases- crucial in times of communication breakdown.</a:t>
            </a:r>
          </a:p>
          <a:p>
            <a:pPr lvl="2"/>
            <a:r>
              <a:rPr lang="en-US" sz="1500" dirty="0">
                <a:solidFill>
                  <a:schemeClr val="bg1"/>
                </a:solidFill>
              </a:rPr>
              <a:t>Hello</a:t>
            </a:r>
          </a:p>
          <a:p>
            <a:pPr lvl="2"/>
            <a:r>
              <a:rPr lang="en-US" sz="1500" dirty="0">
                <a:solidFill>
                  <a:schemeClr val="bg1"/>
                </a:solidFill>
              </a:rPr>
              <a:t>How are you?</a:t>
            </a:r>
          </a:p>
          <a:p>
            <a:pPr lvl="2"/>
            <a:r>
              <a:rPr lang="en-US" sz="1500" dirty="0">
                <a:solidFill>
                  <a:schemeClr val="bg1"/>
                </a:solidFill>
              </a:rPr>
              <a:t>My name is…</a:t>
            </a:r>
          </a:p>
          <a:p>
            <a:pPr lvl="2"/>
            <a:r>
              <a:rPr lang="en-US" sz="1500" dirty="0">
                <a:solidFill>
                  <a:schemeClr val="bg1"/>
                </a:solidFill>
              </a:rPr>
              <a:t>I’m from…</a:t>
            </a:r>
          </a:p>
          <a:p>
            <a:pPr lvl="2"/>
            <a:r>
              <a:rPr lang="en-US" sz="1500" dirty="0">
                <a:solidFill>
                  <a:schemeClr val="bg1"/>
                </a:solidFill>
              </a:rPr>
              <a:t>I don’t understand…</a:t>
            </a:r>
          </a:p>
          <a:p>
            <a:pPr lvl="2"/>
            <a:r>
              <a:rPr lang="en-US" sz="1500" dirty="0">
                <a:solidFill>
                  <a:schemeClr val="bg1"/>
                </a:solidFill>
              </a:rPr>
              <a:t>What does this mean?</a:t>
            </a:r>
          </a:p>
          <a:p>
            <a:pPr lvl="2"/>
            <a:r>
              <a:rPr lang="en-US" sz="1500" dirty="0">
                <a:solidFill>
                  <a:schemeClr val="bg1"/>
                </a:solidFill>
              </a:rPr>
              <a:t>What is this?</a:t>
            </a:r>
          </a:p>
          <a:p>
            <a:pPr lvl="2"/>
            <a:r>
              <a:rPr lang="en-US" sz="1500" dirty="0">
                <a:solidFill>
                  <a:schemeClr val="bg1"/>
                </a:solidFill>
              </a:rPr>
              <a:t>Please speak slowly.</a:t>
            </a:r>
          </a:p>
        </p:txBody>
      </p:sp>
      <p:sp>
        <p:nvSpPr>
          <p:cNvPr id="15"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8C45DAE-1CB5-4694-A898-C48D958F1994}"/>
              </a:ext>
            </a:extLst>
          </p:cNvPr>
          <p:cNvPicPr>
            <a:picLocks noChangeAspect="1"/>
          </p:cNvPicPr>
          <p:nvPr/>
        </p:nvPicPr>
        <p:blipFill rotWithShape="1">
          <a:blip r:embed="rId2">
            <a:extLst>
              <a:ext uri="{28A0092B-C50C-407E-A947-70E740481C1C}">
                <a14:useLocalDpi xmlns:a14="http://schemas.microsoft.com/office/drawing/2010/main" val="0"/>
              </a:ext>
            </a:extLst>
          </a:blip>
          <a:srcRect l="9483" r="16871" b="3"/>
          <a:stretch/>
        </p:blipFill>
        <p:spPr>
          <a:xfrm>
            <a:off x="7716644" y="1572322"/>
            <a:ext cx="4475355" cy="5285677"/>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427970213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3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C312A-71A7-4E81-BA1E-20884AD831F1}"/>
              </a:ext>
            </a:extLst>
          </p:cNvPr>
          <p:cNvSpPr>
            <a:spLocks noGrp="1"/>
          </p:cNvSpPr>
          <p:nvPr>
            <p:ph type="title"/>
          </p:nvPr>
        </p:nvSpPr>
        <p:spPr>
          <a:xfrm>
            <a:off x="304306" y="-231161"/>
            <a:ext cx="10515600" cy="1325563"/>
          </a:xfrm>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D2442D71-609A-4A6F-A273-E50D480B2B6A}"/>
              </a:ext>
            </a:extLst>
          </p:cNvPr>
          <p:cNvSpPr>
            <a:spLocks noGrp="1"/>
          </p:cNvSpPr>
          <p:nvPr>
            <p:ph idx="1"/>
          </p:nvPr>
        </p:nvSpPr>
        <p:spPr>
          <a:xfrm>
            <a:off x="149431" y="740662"/>
            <a:ext cx="10515600" cy="4486275"/>
          </a:xfrm>
        </p:spPr>
        <p:txBody>
          <a:bodyPr/>
          <a:lstStyle/>
          <a:p>
            <a:r>
              <a:rPr lang="en-US" dirty="0"/>
              <a:t>Conversation class ideas. What does a plan look like?</a:t>
            </a:r>
          </a:p>
        </p:txBody>
      </p:sp>
      <p:sp>
        <p:nvSpPr>
          <p:cNvPr id="4" name="Rectangle 3">
            <a:extLst>
              <a:ext uri="{FF2B5EF4-FFF2-40B4-BE49-F238E27FC236}">
                <a16:creationId xmlns:a16="http://schemas.microsoft.com/office/drawing/2014/main" id="{2AA3D05A-A4F7-4459-AD6D-773C5AA2DED6}"/>
              </a:ext>
            </a:extLst>
          </p:cNvPr>
          <p:cNvSpPr/>
          <p:nvPr/>
        </p:nvSpPr>
        <p:spPr>
          <a:xfrm>
            <a:off x="304306" y="1532247"/>
            <a:ext cx="5633852" cy="3499228"/>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DengXian" panose="02010600030101010101" pitchFamily="2" charset="-122"/>
                <a:cs typeface="Times New Roman" panose="02020603050405020304" pitchFamily="18" charset="0"/>
              </a:rPr>
              <a:t>Conversation Class lesson plan: 1</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Goal</a:t>
            </a:r>
            <a:r>
              <a:rPr lang="en-US" sz="1600" dirty="0">
                <a:latin typeface="Calibri" panose="020F0502020204030204" pitchFamily="34" charset="0"/>
                <a:ea typeface="DengXian" panose="02010600030101010101" pitchFamily="2" charset="-122"/>
                <a:cs typeface="Times New Roman" panose="02020603050405020304" pitchFamily="18" charset="0"/>
              </a:rPr>
              <a:t>: To practice expressing opinions</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Key terms/Possible challenges</a:t>
            </a:r>
            <a:r>
              <a:rPr lang="en-US" sz="1600" dirty="0">
                <a:latin typeface="Calibri" panose="020F0502020204030204" pitchFamily="34" charset="0"/>
                <a:ea typeface="DengXian" panose="02010600030101010101" pitchFamily="2" charset="-122"/>
                <a:cs typeface="Times New Roman" panose="02020603050405020304" pitchFamily="18" charset="0"/>
              </a:rPr>
              <a:t>: Expressing “I think/I don’t think”, adjectives</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Activities</a:t>
            </a:r>
            <a:r>
              <a:rPr lang="en-US" sz="1600" dirty="0">
                <a:latin typeface="Calibri" panose="020F0502020204030204" pitchFamily="34" charset="0"/>
                <a:ea typeface="DengXian" panose="02010600030101010101" pitchFamily="2" charset="-122"/>
                <a:cs typeface="Times New Roman" panose="02020603050405020304" pitchFamily="18" charset="0"/>
              </a:rPr>
              <a:t>: Discussing recent event, movie, </a:t>
            </a:r>
            <a:r>
              <a:rPr lang="en-US" sz="1600" dirty="0" err="1">
                <a:latin typeface="Calibri" panose="020F0502020204030204" pitchFamily="34" charset="0"/>
                <a:ea typeface="DengXian" panose="02010600030101010101" pitchFamily="2" charset="-122"/>
                <a:cs typeface="Times New Roman" panose="02020603050405020304" pitchFamily="18" charset="0"/>
              </a:rPr>
              <a:t>etc</a:t>
            </a:r>
            <a:endParaRPr lang="en-US" dirty="0">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en-US" b="1" dirty="0">
                <a:latin typeface="Calibri" panose="020F0502020204030204" pitchFamily="34" charset="0"/>
                <a:ea typeface="DengXian" panose="02010600030101010101" pitchFamily="2" charset="-122"/>
                <a:cs typeface="Times New Roman" panose="02020603050405020304" pitchFamily="18" charset="0"/>
              </a:rPr>
              <a:t>Conversation Class lesson plan: 2</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Goal</a:t>
            </a:r>
            <a:r>
              <a:rPr lang="en-US" sz="1600" dirty="0">
                <a:latin typeface="Calibri" panose="020F0502020204030204" pitchFamily="34" charset="0"/>
                <a:ea typeface="DengXian" panose="02010600030101010101" pitchFamily="2" charset="-122"/>
                <a:cs typeface="Times New Roman" panose="02020603050405020304" pitchFamily="18" charset="0"/>
              </a:rPr>
              <a:t>: To practice life-skills/cooking</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Key terms/Possible challenges</a:t>
            </a:r>
            <a:r>
              <a:rPr lang="en-US" sz="1600" dirty="0">
                <a:latin typeface="Calibri" panose="020F0502020204030204" pitchFamily="34" charset="0"/>
                <a:ea typeface="DengXian" panose="02010600030101010101" pitchFamily="2" charset="-122"/>
                <a:cs typeface="Times New Roman" panose="02020603050405020304" pitchFamily="18" charset="0"/>
              </a:rPr>
              <a:t>: Cooking vocabulary/Listening skills</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Activities</a:t>
            </a:r>
            <a:r>
              <a:rPr lang="en-US" sz="1600" dirty="0">
                <a:latin typeface="Calibri" panose="020F0502020204030204" pitchFamily="34" charset="0"/>
                <a:ea typeface="DengXian" panose="02010600030101010101" pitchFamily="2" charset="-122"/>
                <a:cs typeface="Times New Roman" panose="02020603050405020304" pitchFamily="18" charset="0"/>
              </a:rPr>
              <a:t>: Learning kitchen/cooking terminology/vocab; attendees bring their own food/snacks and share/describe recipes</a:t>
            </a:r>
          </a:p>
        </p:txBody>
      </p:sp>
      <p:sp>
        <p:nvSpPr>
          <p:cNvPr id="5" name="Rectangle 4">
            <a:extLst>
              <a:ext uri="{FF2B5EF4-FFF2-40B4-BE49-F238E27FC236}">
                <a16:creationId xmlns:a16="http://schemas.microsoft.com/office/drawing/2014/main" id="{6DA52A0F-98AA-4485-BAB3-44C753618DDE}"/>
              </a:ext>
            </a:extLst>
          </p:cNvPr>
          <p:cNvSpPr/>
          <p:nvPr/>
        </p:nvSpPr>
        <p:spPr>
          <a:xfrm>
            <a:off x="6253843" y="1532247"/>
            <a:ext cx="5938157" cy="3865289"/>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DengXian" panose="02010600030101010101" pitchFamily="2" charset="-122"/>
                <a:cs typeface="Times New Roman" panose="02020603050405020304" pitchFamily="18" charset="0"/>
              </a:rPr>
              <a:t>Conversation Class lesson plan: 3</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Goal</a:t>
            </a:r>
            <a:r>
              <a:rPr lang="en-US" sz="1600" dirty="0">
                <a:latin typeface="Calibri" panose="020F0502020204030204" pitchFamily="34" charset="0"/>
                <a:ea typeface="DengXian" panose="02010600030101010101" pitchFamily="2" charset="-122"/>
                <a:cs typeface="Times New Roman" panose="02020603050405020304" pitchFamily="18" charset="0"/>
              </a:rPr>
              <a:t>: To practice applying for jobs (reading/writing job application)</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Key terms/Possible challenges</a:t>
            </a:r>
            <a:r>
              <a:rPr lang="en-US" sz="1600" dirty="0">
                <a:latin typeface="Calibri" panose="020F0502020204030204" pitchFamily="34" charset="0"/>
                <a:ea typeface="DengXian" panose="02010600030101010101" pitchFamily="2" charset="-122"/>
                <a:cs typeface="Times New Roman" panose="02020603050405020304" pitchFamily="18" charset="0"/>
              </a:rPr>
              <a:t>: Reading job applications/terms</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Activities</a:t>
            </a:r>
            <a:r>
              <a:rPr lang="en-US" sz="1600" dirty="0">
                <a:latin typeface="Calibri" panose="020F0502020204030204" pitchFamily="34" charset="0"/>
                <a:ea typeface="DengXian" panose="02010600030101010101" pitchFamily="2" charset="-122"/>
                <a:cs typeface="Times New Roman" panose="02020603050405020304" pitchFamily="18" charset="0"/>
              </a:rPr>
              <a:t>: Teaching key terms</a:t>
            </a:r>
          </a:p>
          <a:p>
            <a:pPr>
              <a:lnSpc>
                <a:spcPct val="107000"/>
              </a:lnSpc>
              <a:spcAft>
                <a:spcPts val="800"/>
              </a:spcAft>
            </a:pPr>
            <a:r>
              <a:rPr lang="en-US" sz="1600" dirty="0">
                <a:latin typeface="Calibri" panose="020F0502020204030204" pitchFamily="34" charset="0"/>
                <a:ea typeface="DengXian" panose="02010600030101010101" pitchFamily="2" charset="-122"/>
                <a:cs typeface="Times New Roman" panose="02020603050405020304" pitchFamily="18" charset="0"/>
              </a:rPr>
              <a:t>	Filling out a mock-application (demonstrate, then have students work on one together)</a:t>
            </a:r>
            <a:endParaRPr lang="en-US" dirty="0">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en-US" b="1" dirty="0">
                <a:latin typeface="Calibri" panose="020F0502020204030204" pitchFamily="34" charset="0"/>
                <a:ea typeface="DengXian" panose="02010600030101010101" pitchFamily="2" charset="-122"/>
                <a:cs typeface="Times New Roman" panose="02020603050405020304" pitchFamily="18" charset="0"/>
              </a:rPr>
              <a:t>Conversation Class lesson plan: 4</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Goal</a:t>
            </a:r>
            <a:r>
              <a:rPr lang="en-US" sz="1600" dirty="0">
                <a:latin typeface="Calibri" panose="020F0502020204030204" pitchFamily="34" charset="0"/>
                <a:ea typeface="DengXian" panose="02010600030101010101" pitchFamily="2" charset="-122"/>
                <a:cs typeface="Times New Roman" panose="02020603050405020304" pitchFamily="18" charset="0"/>
              </a:rPr>
              <a:t>: To practice saying likes and dislikes</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Key terms/Possible challenges</a:t>
            </a:r>
            <a:r>
              <a:rPr lang="en-US" sz="1600" dirty="0">
                <a:latin typeface="Calibri" panose="020F0502020204030204" pitchFamily="34" charset="0"/>
                <a:ea typeface="DengXian" panose="02010600030101010101" pitchFamily="2" charset="-122"/>
                <a:cs typeface="Times New Roman" panose="02020603050405020304" pitchFamily="18" charset="0"/>
              </a:rPr>
              <a:t>: Relevant vocabulary </a:t>
            </a:r>
          </a:p>
          <a:p>
            <a:pPr>
              <a:lnSpc>
                <a:spcPct val="107000"/>
              </a:lnSpc>
              <a:spcAft>
                <a:spcPts val="800"/>
              </a:spcAft>
            </a:pPr>
            <a:r>
              <a:rPr lang="en-US" sz="1600" i="1" dirty="0">
                <a:latin typeface="Calibri" panose="020F0502020204030204" pitchFamily="34" charset="0"/>
                <a:ea typeface="DengXian" panose="02010600030101010101" pitchFamily="2" charset="-122"/>
                <a:cs typeface="Times New Roman" panose="02020603050405020304" pitchFamily="18" charset="0"/>
              </a:rPr>
              <a:t>Activities</a:t>
            </a:r>
            <a:r>
              <a:rPr lang="en-US" sz="1600" dirty="0">
                <a:latin typeface="Calibri" panose="020F0502020204030204" pitchFamily="34" charset="0"/>
                <a:ea typeface="DengXian" panose="02010600030101010101" pitchFamily="2" charset="-122"/>
                <a:cs typeface="Times New Roman" panose="02020603050405020304" pitchFamily="18" charset="0"/>
              </a:rPr>
              <a:t>: Pair work-asking each other “do you like?”, learning how to answer in negative</a:t>
            </a:r>
          </a:p>
        </p:txBody>
      </p:sp>
    </p:spTree>
    <p:extLst>
      <p:ext uri="{BB962C8B-B14F-4D97-AF65-F5344CB8AC3E}">
        <p14:creationId xmlns:p14="http://schemas.microsoft.com/office/powerpoint/2010/main" val="46437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4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AFC1D-7484-4BBA-A928-3731420773F1}"/>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26DD20B7-01AE-4B15-8E0D-505C57779337}"/>
              </a:ext>
            </a:extLst>
          </p:cNvPr>
          <p:cNvSpPr>
            <a:spLocks noGrp="1"/>
          </p:cNvSpPr>
          <p:nvPr>
            <p:ph idx="1"/>
          </p:nvPr>
        </p:nvSpPr>
        <p:spPr>
          <a:xfrm>
            <a:off x="474907" y="1690688"/>
            <a:ext cx="11463807" cy="6094883"/>
          </a:xfrm>
        </p:spPr>
        <p:txBody>
          <a:bodyPr>
            <a:normAutofit/>
          </a:bodyPr>
          <a:lstStyle/>
          <a:p>
            <a:r>
              <a:rPr lang="en-US" dirty="0"/>
              <a:t>Condensed ACTFL (American Council on the Teaching of Foreign Languages) guidelines (for speaking)</a:t>
            </a:r>
          </a:p>
          <a:p>
            <a:pPr lvl="1"/>
            <a:r>
              <a:rPr lang="en-US" dirty="0"/>
              <a:t>Novice </a:t>
            </a:r>
          </a:p>
          <a:p>
            <a:pPr lvl="2"/>
            <a:r>
              <a:rPr lang="en-US" sz="1600" dirty="0"/>
              <a:t>Low- No real functional ability, given time and cues, they may be able to exchange basic information (name, greetings, </a:t>
            </a:r>
            <a:r>
              <a:rPr lang="en-US" sz="1600" dirty="0" err="1"/>
              <a:t>etc</a:t>
            </a:r>
            <a:r>
              <a:rPr lang="en-US" sz="1600" dirty="0"/>
              <a:t>)</a:t>
            </a:r>
          </a:p>
          <a:p>
            <a:pPr lvl="2"/>
            <a:r>
              <a:rPr lang="en-US" sz="1600" dirty="0"/>
              <a:t>High- can manage a few formulative questions, can communicate regarding basic tasks, a few objects, immediate needs</a:t>
            </a:r>
          </a:p>
          <a:p>
            <a:pPr lvl="1"/>
            <a:r>
              <a:rPr lang="en-US" dirty="0"/>
              <a:t>Intermediate	</a:t>
            </a:r>
          </a:p>
          <a:p>
            <a:pPr lvl="2"/>
            <a:r>
              <a:rPr lang="en-US" sz="1600" dirty="0"/>
              <a:t>Low- ordering food, self and family, daily activities, uncomplicated, straightforward communication. </a:t>
            </a:r>
          </a:p>
          <a:p>
            <a:pPr lvl="2"/>
            <a:r>
              <a:rPr lang="en-US" sz="1600" dirty="0"/>
              <a:t>High- Converse with ease and confidence when dealing with routine tasks and social situations, they can handle talking on a basic level about things like work, interests, etc. </a:t>
            </a:r>
          </a:p>
          <a:p>
            <a:pPr lvl="1"/>
            <a:r>
              <a:rPr lang="en-US" dirty="0"/>
              <a:t>Advanced</a:t>
            </a:r>
          </a:p>
          <a:p>
            <a:pPr lvl="2"/>
            <a:r>
              <a:rPr lang="en-US" sz="1600" dirty="0"/>
              <a:t>Low- Can speak in several communicative scenarios, can talk about current events, public interest, politics, and can navigate tenses, time frames, and can be understood by native speakers	</a:t>
            </a:r>
          </a:p>
          <a:p>
            <a:pPr lvl="2"/>
            <a:r>
              <a:rPr lang="en-US" sz="1600" dirty="0"/>
              <a:t>High-well developed ability to speak with ease, can use communicative strategies like paraphrasing, illustration, and can correct errors. 		</a:t>
            </a:r>
          </a:p>
          <a:p>
            <a:pPr lvl="2"/>
            <a:endParaRPr lang="en-US" sz="1600" dirty="0"/>
          </a:p>
          <a:p>
            <a:pPr lvl="2"/>
            <a:endParaRPr lang="en-US" dirty="0"/>
          </a:p>
        </p:txBody>
      </p:sp>
    </p:spTree>
    <p:extLst>
      <p:ext uri="{BB962C8B-B14F-4D97-AF65-F5344CB8AC3E}">
        <p14:creationId xmlns:p14="http://schemas.microsoft.com/office/powerpoint/2010/main" val="1713986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99E6-9E82-44ED-B095-87C4C3D5E47A}"/>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5E5E33C5-5C15-46C3-A47E-DF890416A300}"/>
              </a:ext>
            </a:extLst>
          </p:cNvPr>
          <p:cNvSpPr>
            <a:spLocks noGrp="1"/>
          </p:cNvSpPr>
          <p:nvPr>
            <p:ph idx="1"/>
          </p:nvPr>
        </p:nvSpPr>
        <p:spPr>
          <a:xfrm>
            <a:off x="838200" y="1359017"/>
            <a:ext cx="8985308" cy="4817946"/>
          </a:xfrm>
        </p:spPr>
        <p:txBody>
          <a:bodyPr>
            <a:normAutofit lnSpcReduction="10000"/>
          </a:bodyPr>
          <a:lstStyle/>
          <a:p>
            <a:r>
              <a:rPr lang="en-US" dirty="0"/>
              <a:t>Things to keep in mind: </a:t>
            </a:r>
          </a:p>
          <a:p>
            <a:pPr lvl="1"/>
            <a:r>
              <a:rPr lang="en-US" dirty="0"/>
              <a:t>If you have a large class, try to split students into smaller groups, especially if the program is relatively new. This can help keep anxiety levels about speaking low.</a:t>
            </a:r>
          </a:p>
          <a:p>
            <a:pPr lvl="2"/>
            <a:r>
              <a:rPr lang="en-US" dirty="0"/>
              <a:t>Also, keep in mind sounds and sound level. It may be harder for participants to listen effectively if the classroom is loud, or there are multiple people speaking to the whole group at once. </a:t>
            </a:r>
          </a:p>
          <a:p>
            <a:pPr lvl="2"/>
            <a:r>
              <a:rPr lang="en-US" dirty="0"/>
              <a:t>Don’t try and force anyone to talk. While this seems obvious, and of course we want to encourage all attendees to participate, remember that all of us, English Language Learners, native speakers, immigrants, U.S. citizens, all of us have different life experiences. You may have a conversation class attendee who just wants to come and check out the library, or see what services you have, or see if the convo class is something they’d be interested in consistently participating in. And that’s enough. That’s fine. </a:t>
            </a:r>
          </a:p>
          <a:p>
            <a:pPr lvl="2"/>
            <a:r>
              <a:rPr lang="en-US" dirty="0"/>
              <a:t>You’ve met the goal of getting someone into your library and showing them that they have a place there. </a:t>
            </a:r>
          </a:p>
        </p:txBody>
      </p:sp>
    </p:spTree>
    <p:extLst>
      <p:ext uri="{BB962C8B-B14F-4D97-AF65-F5344CB8AC3E}">
        <p14:creationId xmlns:p14="http://schemas.microsoft.com/office/powerpoint/2010/main" val="2612051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DDD0-2A0C-4507-9B0C-CEEFFB52C7AB}"/>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E9415BB5-581A-4155-99B6-EBB78543572E}"/>
              </a:ext>
            </a:extLst>
          </p:cNvPr>
          <p:cNvSpPr>
            <a:spLocks noGrp="1"/>
          </p:cNvSpPr>
          <p:nvPr>
            <p:ph idx="1"/>
          </p:nvPr>
        </p:nvSpPr>
        <p:spPr>
          <a:xfrm>
            <a:off x="838200" y="1421864"/>
            <a:ext cx="10515600" cy="4351338"/>
          </a:xfrm>
        </p:spPr>
        <p:txBody>
          <a:bodyPr>
            <a:normAutofit/>
          </a:bodyPr>
          <a:lstStyle/>
          <a:p>
            <a:r>
              <a:rPr lang="en-US" dirty="0"/>
              <a:t>Things to keep in mind:</a:t>
            </a:r>
          </a:p>
          <a:p>
            <a:pPr lvl="1"/>
            <a:r>
              <a:rPr lang="en-US" dirty="0"/>
              <a:t>It is very likely that you will have attendees who have varying skill sets</a:t>
            </a:r>
          </a:p>
          <a:p>
            <a:pPr lvl="2"/>
            <a:r>
              <a:rPr lang="en-US" dirty="0"/>
              <a:t> If you have a conversation class that is intended for patrons with at least intermediate speaking skills, you could have not only intermediate level speakers, but also advanced level speakers. </a:t>
            </a:r>
          </a:p>
          <a:p>
            <a:pPr lvl="2"/>
            <a:r>
              <a:rPr lang="en-US" dirty="0"/>
              <a:t>You may have a group who have advanced speech skills, but beginner reading skills. Or vice versa. </a:t>
            </a:r>
          </a:p>
          <a:p>
            <a:r>
              <a:rPr lang="en-US" dirty="0"/>
              <a:t>Conversation classes are not the place to stress about grammatical correctness. </a:t>
            </a:r>
          </a:p>
          <a:p>
            <a:pPr lvl="1"/>
            <a:r>
              <a:rPr lang="en-US" sz="2000" dirty="0"/>
              <a:t>If the overall meaning is understandable, I encourage gentle corrections if it doesn’t require too much time/attention. Ideally, let student’s help </a:t>
            </a:r>
            <a:r>
              <a:rPr lang="en-US" sz="2000"/>
              <a:t>each other. </a:t>
            </a:r>
            <a:endParaRPr lang="en-US" sz="2000" dirty="0"/>
          </a:p>
          <a:p>
            <a:pPr lvl="1"/>
            <a:r>
              <a:rPr lang="en-US" sz="2000" dirty="0"/>
              <a:t>Teach vocabulary</a:t>
            </a:r>
            <a:endParaRPr lang="en-US" dirty="0"/>
          </a:p>
        </p:txBody>
      </p:sp>
    </p:spTree>
    <p:extLst>
      <p:ext uri="{BB962C8B-B14F-4D97-AF65-F5344CB8AC3E}">
        <p14:creationId xmlns:p14="http://schemas.microsoft.com/office/powerpoint/2010/main" val="352788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99EF-9558-44F4-AB50-02C4A3F074A5}"/>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98FE9AEB-876A-4306-A8C7-0CBBE3AD5797}"/>
              </a:ext>
            </a:extLst>
          </p:cNvPr>
          <p:cNvSpPr>
            <a:spLocks noGrp="1"/>
          </p:cNvSpPr>
          <p:nvPr>
            <p:ph idx="1"/>
          </p:nvPr>
        </p:nvSpPr>
        <p:spPr/>
        <p:txBody>
          <a:bodyPr/>
          <a:lstStyle/>
          <a:p>
            <a:r>
              <a:rPr lang="en-US" dirty="0">
                <a:hlinkClick r:id="rId2"/>
              </a:rPr>
              <a:t>http://www.bbc.co.uk/learningenglish/</a:t>
            </a:r>
            <a:endParaRPr lang="en-US" dirty="0"/>
          </a:p>
          <a:p>
            <a:endParaRPr lang="en-US" dirty="0"/>
          </a:p>
          <a:p>
            <a:endParaRPr lang="en-US" dirty="0"/>
          </a:p>
        </p:txBody>
      </p:sp>
    </p:spTree>
    <p:extLst>
      <p:ext uri="{BB962C8B-B14F-4D97-AF65-F5344CB8AC3E}">
        <p14:creationId xmlns:p14="http://schemas.microsoft.com/office/powerpoint/2010/main" val="357573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C8B4-CADA-46D3-A97E-BABFEE2090BB}"/>
              </a:ext>
            </a:extLst>
          </p:cNvPr>
          <p:cNvSpPr>
            <a:spLocks noGrp="1"/>
          </p:cNvSpPr>
          <p:nvPr>
            <p:ph type="title"/>
          </p:nvPr>
        </p:nvSpPr>
        <p:spPr/>
        <p:txBody>
          <a:bodyPr/>
          <a:lstStyle/>
          <a:p>
            <a:r>
              <a:rPr lang="en-US" b="1" dirty="0">
                <a:latin typeface="+mn-lt"/>
              </a:rPr>
              <a:t>Conversation Classes 101</a:t>
            </a:r>
            <a:endParaRPr lang="en-US" dirty="0">
              <a:latin typeface="+mn-lt"/>
            </a:endParaRPr>
          </a:p>
        </p:txBody>
      </p:sp>
      <p:sp>
        <p:nvSpPr>
          <p:cNvPr id="3" name="Content Placeholder 2">
            <a:extLst>
              <a:ext uri="{FF2B5EF4-FFF2-40B4-BE49-F238E27FC236}">
                <a16:creationId xmlns:a16="http://schemas.microsoft.com/office/drawing/2014/main" id="{96B9FF25-A81A-4A35-9707-461C8139AF3D}"/>
              </a:ext>
            </a:extLst>
          </p:cNvPr>
          <p:cNvSpPr>
            <a:spLocks noGrp="1"/>
          </p:cNvSpPr>
          <p:nvPr>
            <p:ph idx="1"/>
          </p:nvPr>
        </p:nvSpPr>
        <p:spPr>
          <a:xfrm>
            <a:off x="838200" y="1825625"/>
            <a:ext cx="9891319" cy="3241325"/>
          </a:xfrm>
        </p:spPr>
        <p:txBody>
          <a:bodyPr/>
          <a:lstStyle/>
          <a:p>
            <a:r>
              <a:rPr lang="en-US" dirty="0"/>
              <a:t>Building up resources in your library</a:t>
            </a:r>
          </a:p>
          <a:p>
            <a:pPr lvl="1"/>
            <a:r>
              <a:rPr lang="en-US" dirty="0"/>
              <a:t>Take a good look around at what you have</a:t>
            </a:r>
          </a:p>
          <a:p>
            <a:pPr lvl="2"/>
            <a:r>
              <a:rPr lang="en-US" dirty="0"/>
              <a:t>Do you have any grammar books? Do you have any dictionaries?</a:t>
            </a:r>
          </a:p>
          <a:p>
            <a:pPr lvl="2"/>
            <a:r>
              <a:rPr lang="en-US" dirty="0"/>
              <a:t>What about some graphic novels? </a:t>
            </a:r>
          </a:p>
          <a:p>
            <a:pPr lvl="2"/>
            <a:r>
              <a:rPr lang="en-US" dirty="0"/>
              <a:t>Compile a list of online resources that your ELL’s may find useful</a:t>
            </a:r>
          </a:p>
          <a:p>
            <a:pPr lvl="2"/>
            <a:r>
              <a:rPr lang="en-US" dirty="0"/>
              <a:t>Remember, you can also include citizenship and legal resources here.</a:t>
            </a:r>
          </a:p>
          <a:p>
            <a:pPr lvl="1"/>
            <a:r>
              <a:rPr lang="en-US" dirty="0"/>
              <a:t>Compile resources and see if you can make an ESL or foreign language learning corner.</a:t>
            </a:r>
          </a:p>
          <a:p>
            <a:pPr marL="457200" lvl="1" indent="0">
              <a:buNone/>
            </a:pPr>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954989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D80A-E932-4B46-9C83-E2E7232C58DF}"/>
              </a:ext>
            </a:extLst>
          </p:cNvPr>
          <p:cNvSpPr>
            <a:spLocks noGrp="1"/>
          </p:cNvSpPr>
          <p:nvPr>
            <p:ph type="title"/>
          </p:nvPr>
        </p:nvSpPr>
        <p:spPr/>
        <p:txBody>
          <a:bodyPr/>
          <a:lstStyle/>
          <a:p>
            <a:r>
              <a:rPr lang="en-US" b="1" dirty="0">
                <a:latin typeface="+mn-lt"/>
              </a:rPr>
              <a:t>Conversation Classes 101</a:t>
            </a:r>
          </a:p>
        </p:txBody>
      </p:sp>
      <p:sp>
        <p:nvSpPr>
          <p:cNvPr id="3" name="Content Placeholder 2">
            <a:extLst>
              <a:ext uri="{FF2B5EF4-FFF2-40B4-BE49-F238E27FC236}">
                <a16:creationId xmlns:a16="http://schemas.microsoft.com/office/drawing/2014/main" id="{58EBBE61-75CB-45BC-8F6E-8D7DD11ACC44}"/>
              </a:ext>
            </a:extLst>
          </p:cNvPr>
          <p:cNvSpPr>
            <a:spLocks noGrp="1"/>
          </p:cNvSpPr>
          <p:nvPr>
            <p:ph idx="1"/>
          </p:nvPr>
        </p:nvSpPr>
        <p:spPr/>
        <p:txBody>
          <a:bodyPr/>
          <a:lstStyle/>
          <a:p>
            <a:r>
              <a:rPr lang="en-US" sz="2400" dirty="0"/>
              <a:t>Natalie Dunaway</a:t>
            </a:r>
          </a:p>
          <a:p>
            <a:pPr lvl="1"/>
            <a:r>
              <a:rPr lang="en-US" sz="1800" dirty="0"/>
              <a:t>Continuing Education Coordinator, Mississippi Library Commission</a:t>
            </a:r>
          </a:p>
          <a:p>
            <a:pPr lvl="1"/>
            <a:r>
              <a:rPr lang="en-US" sz="1800" dirty="0"/>
              <a:t>601-432-4057</a:t>
            </a:r>
          </a:p>
          <a:p>
            <a:pPr lvl="1"/>
            <a:r>
              <a:rPr lang="en-US" sz="1800" dirty="0">
                <a:hlinkClick r:id="rId2"/>
              </a:rPr>
              <a:t>ndunaway@mlc.lib.ms.us</a:t>
            </a:r>
            <a:endParaRPr lang="en-US" sz="1800" dirty="0"/>
          </a:p>
          <a:p>
            <a:pPr lvl="1" algn="ctr"/>
            <a:r>
              <a:rPr lang="en-US" sz="1800" dirty="0"/>
              <a:t>Sources :</a:t>
            </a:r>
          </a:p>
          <a:p>
            <a:pPr lvl="1" algn="ctr"/>
            <a:r>
              <a:rPr lang="en-US" sz="1800" dirty="0">
                <a:hlinkClick r:id="rId3"/>
              </a:rPr>
              <a:t>https://www.actfl.org/publications/guidelines-and-manuals/actfl-proficiency-guidelines-2012/english/speaking</a:t>
            </a:r>
            <a:endParaRPr lang="en-US" sz="1800" dirty="0"/>
          </a:p>
          <a:p>
            <a:pPr lvl="1" algn="ctr"/>
            <a:endParaRPr lang="en-US" sz="1800" dirty="0"/>
          </a:p>
          <a:p>
            <a:pPr lvl="1" algn="ctr"/>
            <a:r>
              <a:rPr lang="en-US" sz="1800" dirty="0">
                <a:hlinkClick r:id="rId4"/>
              </a:rPr>
              <a:t>https://americanlibrariesmagazine.org/blogs/the-scoop/serving-immigrants-refugees-public-libraries/</a:t>
            </a:r>
            <a:endParaRPr lang="en-US" sz="1800" dirty="0"/>
          </a:p>
          <a:p>
            <a:pPr lvl="1" algn="ctr"/>
            <a:endParaRPr lang="en-US" sz="1800" dirty="0"/>
          </a:p>
        </p:txBody>
      </p:sp>
    </p:spTree>
    <p:extLst>
      <p:ext uri="{BB962C8B-B14F-4D97-AF65-F5344CB8AC3E}">
        <p14:creationId xmlns:p14="http://schemas.microsoft.com/office/powerpoint/2010/main" val="104216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2573</TotalTime>
  <Words>1488</Words>
  <Application>Microsoft Office PowerPoint</Application>
  <PresentationFormat>Widescreen</PresentationFormat>
  <Paragraphs>187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What we’ll talk about</vt:lpstr>
      <vt:lpstr>Conversation Classes 101</vt:lpstr>
      <vt:lpstr>Conversation Classes 101</vt:lpstr>
      <vt:lpstr>Conversation Classes 101</vt:lpstr>
      <vt:lpstr>PowerPoint Presentation</vt:lpstr>
      <vt:lpstr>Conversation Classes 101</vt:lpstr>
      <vt:lpstr>Conversation Classes 101</vt:lpstr>
      <vt:lpstr>Conversation Classes 101</vt:lpstr>
      <vt:lpstr>Conversation Classes 101</vt:lpstr>
      <vt:lpstr>Conversation Classes 101</vt:lpstr>
      <vt:lpstr>Conversation Classes 101</vt:lpstr>
      <vt:lpstr>Conversation Classes 101</vt:lpstr>
      <vt:lpstr>Conversation Classes 101</vt:lpstr>
      <vt:lpstr>Conversation Classes 101</vt:lpstr>
      <vt:lpstr>Conversation Classes 101</vt:lpstr>
      <vt:lpstr>Conversation Classes 101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Dunaway</dc:creator>
  <cp:lastModifiedBy>Natalie Dunaway</cp:lastModifiedBy>
  <cp:revision>57</cp:revision>
  <dcterms:created xsi:type="dcterms:W3CDTF">2018-11-28T22:04:44Z</dcterms:created>
  <dcterms:modified xsi:type="dcterms:W3CDTF">2018-12-19T20:01:45Z</dcterms:modified>
</cp:coreProperties>
</file>