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7" r:id="rId3"/>
    <p:sldId id="265" r:id="rId4"/>
    <p:sldId id="269" r:id="rId5"/>
    <p:sldId id="268" r:id="rId6"/>
    <p:sldId id="266" r:id="rId7"/>
    <p:sldId id="270" r:id="rId8"/>
    <p:sldId id="27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27B80-6E7E-4B76-A7E2-E10D4079238E}" type="datetimeFigureOut">
              <a:rPr lang="en-US" smtClean="0"/>
              <a:t>9/22/2011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777412-9752-44CC-9A2B-828E9F311256}" type="slidenum">
              <a:rPr lang="en-US" smtClean="0"/>
              <a:t>‹#›</a:t>
            </a:fld>
            <a:endParaRPr lang="en-US"/>
          </a:p>
        </p:txBody>
      </p:sp>
    </p:spTree>
    <p:extLst>
      <p:ext uri="{BB962C8B-B14F-4D97-AF65-F5344CB8AC3E}">
        <p14:creationId xmlns:p14="http://schemas.microsoft.com/office/powerpoint/2010/main" val="926720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777412-9752-44CC-9A2B-828E9F311256}"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4943D2-9850-43E3-A9E0-5ED9E86C2E1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1EB4B3-4E6C-42AB-B04D-11FD7BA1AF78}" type="datetimeFigureOut">
              <a:rPr lang="en-US" smtClean="0"/>
              <a:pPr/>
              <a:t>9/22/2011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943D2-9850-43E3-A9E0-5ED9E86C2E1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400" dirty="0" smtClean="0"/>
              <a:t>Compare and contrast the economic factors responsible for the decline of Spain with the economic factors responsible for the decline of the Dutch Republic by the end of the seventeenth century.</a:t>
            </a:r>
            <a:endParaRPr lang="en-US" sz="2400" dirty="0"/>
          </a:p>
        </p:txBody>
      </p:sp>
      <p:sp>
        <p:nvSpPr>
          <p:cNvPr id="3" name="Subtitle 2"/>
          <p:cNvSpPr>
            <a:spLocks noGrp="1"/>
          </p:cNvSpPr>
          <p:nvPr>
            <p:ph type="subTitle" idx="1"/>
          </p:nvPr>
        </p:nvSpPr>
        <p:spPr/>
        <p:txBody>
          <a:bodyPr/>
          <a:lstStyle/>
          <a:p>
            <a:r>
              <a:rPr lang="en-US" dirty="0" smtClean="0">
                <a:solidFill>
                  <a:schemeClr val="tx1"/>
                </a:solidFill>
              </a:rPr>
              <a:t>By: David Hwang</a:t>
            </a:r>
          </a:p>
          <a:p>
            <a:r>
              <a:rPr lang="en-US" dirty="0" smtClean="0">
                <a:solidFill>
                  <a:schemeClr val="tx1"/>
                </a:solidFill>
              </a:rPr>
              <a:t>Period 4</a:t>
            </a:r>
          </a:p>
          <a:p>
            <a:r>
              <a:rPr lang="en-US" dirty="0" smtClean="0">
                <a:solidFill>
                  <a:schemeClr val="tx1"/>
                </a:solidFill>
              </a:rPr>
              <a:t>Thur. 9/22</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Spain</a:t>
            </a:r>
            <a:endParaRPr lang="en-US" dirty="0"/>
          </a:p>
        </p:txBody>
      </p:sp>
      <p:sp>
        <p:nvSpPr>
          <p:cNvPr id="3" name="Content Placeholder 2"/>
          <p:cNvSpPr>
            <a:spLocks noGrp="1"/>
          </p:cNvSpPr>
          <p:nvPr>
            <p:ph idx="1"/>
          </p:nvPr>
        </p:nvSpPr>
        <p:spPr/>
        <p:txBody>
          <a:bodyPr/>
          <a:lstStyle/>
          <a:p>
            <a:r>
              <a:rPr lang="en-US" dirty="0" smtClean="0"/>
              <a:t>Spain developed an absolutist government due to their strong relations with the church</a:t>
            </a:r>
          </a:p>
          <a:p>
            <a:r>
              <a:rPr lang="en-US" dirty="0" smtClean="0"/>
              <a:t>Religiously intolerant</a:t>
            </a:r>
          </a:p>
          <a:p>
            <a:r>
              <a:rPr lang="en-US" dirty="0" smtClean="0"/>
              <a:t>Strongly Catholic</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a:t>
            </a:r>
            <a:endParaRPr lang="en-US" dirty="0"/>
          </a:p>
        </p:txBody>
      </p:sp>
      <p:sp>
        <p:nvSpPr>
          <p:cNvPr id="3" name="Content Placeholder 2"/>
          <p:cNvSpPr>
            <a:spLocks noGrp="1"/>
          </p:cNvSpPr>
          <p:nvPr>
            <p:ph idx="1"/>
          </p:nvPr>
        </p:nvSpPr>
        <p:spPr/>
        <p:txBody>
          <a:bodyPr>
            <a:normAutofit/>
          </a:bodyPr>
          <a:lstStyle/>
          <a:p>
            <a:r>
              <a:rPr lang="en-US" dirty="0" smtClean="0"/>
              <a:t>Spain gained a large amount of its income due to slave labor in mines</a:t>
            </a:r>
          </a:p>
          <a:p>
            <a:r>
              <a:rPr lang="en-US" dirty="0" smtClean="0"/>
              <a:t>Lack of middle class led to domination of the social-political structure by the aristocracy</a:t>
            </a:r>
          </a:p>
          <a:p>
            <a:r>
              <a:rPr lang="en-US" dirty="0" smtClean="0"/>
              <a:t>Public opinion of making money was socially condemned</a:t>
            </a:r>
          </a:p>
          <a:p>
            <a:r>
              <a:rPr lang="en-US" dirty="0" smtClean="0"/>
              <a:t>Large amounts of bullion cause severe inflation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For Failure</a:t>
            </a:r>
            <a:endParaRPr lang="en-US" dirty="0"/>
          </a:p>
        </p:txBody>
      </p:sp>
      <p:sp>
        <p:nvSpPr>
          <p:cNvPr id="3" name="Content Placeholder 2"/>
          <p:cNvSpPr>
            <a:spLocks noGrp="1"/>
          </p:cNvSpPr>
          <p:nvPr>
            <p:ph idx="1"/>
          </p:nvPr>
        </p:nvSpPr>
        <p:spPr/>
        <p:txBody>
          <a:bodyPr/>
          <a:lstStyle/>
          <a:p>
            <a:r>
              <a:rPr lang="en-US" dirty="0" smtClean="0"/>
              <a:t>Severe inflation lacked impact on the aristocrats who continued their lavish lifestyles</a:t>
            </a:r>
          </a:p>
          <a:p>
            <a:r>
              <a:rPr lang="en-US" dirty="0" smtClean="0"/>
              <a:t>Attempted war to get rid of debt </a:t>
            </a:r>
          </a:p>
          <a:p>
            <a:r>
              <a:rPr lang="en-US" dirty="0" smtClean="0"/>
              <a:t>Expelled many of their economic supporters due to religious intolerance</a:t>
            </a:r>
          </a:p>
          <a:p>
            <a:r>
              <a:rPr lang="en-US" dirty="0" smtClean="0"/>
              <a:t>Lacked a solid source of income</a:t>
            </a:r>
          </a:p>
          <a:p>
            <a:r>
              <a:rPr lang="en-US" dirty="0" smtClean="0"/>
              <a:t>Lack of strong central government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Dutch</a:t>
            </a:r>
            <a:endParaRPr lang="en-US" dirty="0"/>
          </a:p>
        </p:txBody>
      </p:sp>
      <p:sp>
        <p:nvSpPr>
          <p:cNvPr id="3" name="Content Placeholder 2"/>
          <p:cNvSpPr>
            <a:spLocks noGrp="1"/>
          </p:cNvSpPr>
          <p:nvPr>
            <p:ph idx="1"/>
          </p:nvPr>
        </p:nvSpPr>
        <p:spPr/>
        <p:txBody>
          <a:bodyPr/>
          <a:lstStyle/>
          <a:p>
            <a:r>
              <a:rPr lang="en-US" dirty="0" smtClean="0"/>
              <a:t>Was experiencing a “golden age” due to the Peace of Westphalia allowing for development</a:t>
            </a:r>
          </a:p>
          <a:p>
            <a:r>
              <a:rPr lang="en-US" dirty="0" smtClean="0"/>
              <a:t>Was a Confederation</a:t>
            </a:r>
          </a:p>
          <a:p>
            <a:r>
              <a:rPr lang="en-US" dirty="0" smtClean="0"/>
              <a:t>Practiced religious toleration</a:t>
            </a:r>
          </a:p>
          <a:p>
            <a:r>
              <a:rPr lang="en-US" dirty="0" smtClean="0"/>
              <a:t>Fishing and trading were prime exports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a:t>
            </a:r>
            <a:endParaRPr lang="en-US" dirty="0"/>
          </a:p>
        </p:txBody>
      </p:sp>
      <p:sp>
        <p:nvSpPr>
          <p:cNvPr id="3" name="Content Placeholder 2"/>
          <p:cNvSpPr>
            <a:spLocks noGrp="1"/>
          </p:cNvSpPr>
          <p:nvPr>
            <p:ph idx="1"/>
          </p:nvPr>
        </p:nvSpPr>
        <p:spPr/>
        <p:txBody>
          <a:bodyPr/>
          <a:lstStyle/>
          <a:p>
            <a:r>
              <a:rPr lang="en-US" dirty="0" smtClean="0"/>
              <a:t>Had a strong fiscal standpoint in trade</a:t>
            </a:r>
          </a:p>
          <a:p>
            <a:r>
              <a:rPr lang="en-US" dirty="0" smtClean="0"/>
              <a:t>Attracted a great deal of foreign capital and investment</a:t>
            </a:r>
          </a:p>
          <a:p>
            <a:r>
              <a:rPr lang="en-US" dirty="0" smtClean="0"/>
              <a:t>Had one of the first banks(bank of Amsterdam)</a:t>
            </a:r>
          </a:p>
          <a:p>
            <a:r>
              <a:rPr lang="en-US" dirty="0" smtClean="0"/>
              <a:t>Dutch East India Company allowed Dutch prestige in commerce and trade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Failure</a:t>
            </a:r>
            <a:endParaRPr lang="en-US" dirty="0"/>
          </a:p>
        </p:txBody>
      </p:sp>
      <p:sp>
        <p:nvSpPr>
          <p:cNvPr id="3" name="Content Placeholder 2"/>
          <p:cNvSpPr>
            <a:spLocks noGrp="1"/>
          </p:cNvSpPr>
          <p:nvPr>
            <p:ph idx="1"/>
          </p:nvPr>
        </p:nvSpPr>
        <p:spPr/>
        <p:txBody>
          <a:bodyPr/>
          <a:lstStyle/>
          <a:p>
            <a:r>
              <a:rPr lang="en-US" dirty="0" smtClean="0"/>
              <a:t>Involving itself in war with the English and French proved detrimental toward the Dutch economy</a:t>
            </a:r>
          </a:p>
          <a:p>
            <a:r>
              <a:rPr lang="en-US" dirty="0" smtClean="0"/>
              <a:t>The war of Spanish Succession led to little gain for its great cost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a:t>
            </a:r>
            <a:endParaRPr lang="en-US" dirty="0"/>
          </a:p>
        </p:txBody>
      </p:sp>
      <p:sp>
        <p:nvSpPr>
          <p:cNvPr id="6" name="Text Placeholder 5"/>
          <p:cNvSpPr>
            <a:spLocks noGrp="1"/>
          </p:cNvSpPr>
          <p:nvPr>
            <p:ph type="body" idx="1"/>
          </p:nvPr>
        </p:nvSpPr>
        <p:spPr/>
        <p:txBody>
          <a:bodyPr/>
          <a:lstStyle/>
          <a:p>
            <a:r>
              <a:rPr lang="en-US" dirty="0" smtClean="0"/>
              <a:t>Spain</a:t>
            </a:r>
            <a:endParaRPr lang="en-US" dirty="0"/>
          </a:p>
        </p:txBody>
      </p:sp>
      <p:sp>
        <p:nvSpPr>
          <p:cNvPr id="7" name="Content Placeholder 6"/>
          <p:cNvSpPr>
            <a:spLocks noGrp="1"/>
          </p:cNvSpPr>
          <p:nvPr>
            <p:ph sz="half" idx="2"/>
          </p:nvPr>
        </p:nvSpPr>
        <p:spPr/>
        <p:txBody>
          <a:bodyPr>
            <a:normAutofit fontScale="92500" lnSpcReduction="10000"/>
          </a:bodyPr>
          <a:lstStyle/>
          <a:p>
            <a:r>
              <a:rPr lang="en-US" b="1" u="sng" dirty="0" smtClean="0"/>
              <a:t>Compare</a:t>
            </a:r>
          </a:p>
          <a:p>
            <a:r>
              <a:rPr lang="en-US" dirty="0" smtClean="0"/>
              <a:t>Both got economically powerful</a:t>
            </a:r>
          </a:p>
          <a:p>
            <a:r>
              <a:rPr lang="en-US" dirty="0" smtClean="0"/>
              <a:t>War contributed to downfall</a:t>
            </a:r>
          </a:p>
          <a:p>
            <a:r>
              <a:rPr lang="en-US" dirty="0" smtClean="0"/>
              <a:t>Economic downfall at economic high points. </a:t>
            </a:r>
          </a:p>
          <a:p>
            <a:r>
              <a:rPr lang="en-US" b="1" u="sng" dirty="0" smtClean="0"/>
              <a:t>Contrast</a:t>
            </a:r>
          </a:p>
          <a:p>
            <a:r>
              <a:rPr lang="en-US" dirty="0" smtClean="0"/>
              <a:t>Inflation caused </a:t>
            </a:r>
            <a:r>
              <a:rPr lang="en-US" smtClean="0"/>
              <a:t>economic difficulty.</a:t>
            </a:r>
            <a:endParaRPr lang="en-US" dirty="0" smtClean="0"/>
          </a:p>
          <a:p>
            <a:r>
              <a:rPr lang="en-US" dirty="0" smtClean="0"/>
              <a:t>Aristocracy made it a bad social thing to getting money. </a:t>
            </a:r>
            <a:endParaRPr lang="en-US" dirty="0"/>
          </a:p>
        </p:txBody>
      </p:sp>
      <p:sp>
        <p:nvSpPr>
          <p:cNvPr id="8" name="Text Placeholder 7"/>
          <p:cNvSpPr>
            <a:spLocks noGrp="1"/>
          </p:cNvSpPr>
          <p:nvPr>
            <p:ph type="body" sz="quarter" idx="3"/>
          </p:nvPr>
        </p:nvSpPr>
        <p:spPr/>
        <p:txBody>
          <a:bodyPr/>
          <a:lstStyle/>
          <a:p>
            <a:r>
              <a:rPr lang="en-US" dirty="0" smtClean="0"/>
              <a:t>Dutch</a:t>
            </a:r>
            <a:endParaRPr lang="en-US" dirty="0"/>
          </a:p>
        </p:txBody>
      </p:sp>
      <p:sp>
        <p:nvSpPr>
          <p:cNvPr id="9" name="Content Placeholder 8"/>
          <p:cNvSpPr>
            <a:spLocks noGrp="1"/>
          </p:cNvSpPr>
          <p:nvPr>
            <p:ph sz="quarter" idx="4"/>
          </p:nvPr>
        </p:nvSpPr>
        <p:spPr/>
        <p:txBody>
          <a:bodyPr>
            <a:normAutofit lnSpcReduction="10000"/>
          </a:bodyPr>
          <a:lstStyle/>
          <a:p>
            <a:r>
              <a:rPr lang="en-US" b="1" u="sng" dirty="0" smtClean="0"/>
              <a:t>Compare</a:t>
            </a:r>
          </a:p>
          <a:p>
            <a:r>
              <a:rPr lang="en-US" dirty="0" smtClean="0"/>
              <a:t>Both got economically powerful</a:t>
            </a:r>
          </a:p>
          <a:p>
            <a:r>
              <a:rPr lang="en-US" dirty="0" smtClean="0"/>
              <a:t>War contributed to downfall</a:t>
            </a:r>
          </a:p>
          <a:p>
            <a:r>
              <a:rPr lang="en-US" dirty="0" smtClean="0"/>
              <a:t>Economic downfall at economic high points</a:t>
            </a:r>
          </a:p>
          <a:p>
            <a:r>
              <a:rPr lang="en-US" b="1" u="sng" dirty="0" smtClean="0"/>
              <a:t>Contrast</a:t>
            </a:r>
          </a:p>
          <a:p>
            <a:r>
              <a:rPr lang="en-US" dirty="0" smtClean="0"/>
              <a:t>Allowed Jews</a:t>
            </a:r>
          </a:p>
          <a:p>
            <a:r>
              <a:rPr lang="en-US" dirty="0" smtClean="0"/>
              <a:t>Fishing and trade was major source of income.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TotalTime>
  <Words>316</Words>
  <Application>Microsoft Office PowerPoint</Application>
  <PresentationFormat>On-screen Show (4:3)</PresentationFormat>
  <Paragraphs>57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Compare and contrast the economic factors responsible for the decline of Spain with the economic factors responsible for the decline of the Dutch Republic by the end of the seventeenth century.</vt:lpstr>
      <vt:lpstr>Spain</vt:lpstr>
      <vt:lpstr>Economic</vt:lpstr>
      <vt:lpstr>Reason For Failure</vt:lpstr>
      <vt:lpstr>Dutch</vt:lpstr>
      <vt:lpstr>Economic</vt:lpstr>
      <vt:lpstr>Reasons for Failure</vt:lpstr>
      <vt:lpstr>Compare and Contrast</vt:lpstr>
    </vt:vector>
  </TitlesOfParts>
  <Company>Jesus servant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the economic factors responsible for the decline of Spain with the economic factors responsible for the decline of the Dutch Republic by the end of the seventeenth century.</dc:title>
  <dc:creator>Song Hwang</dc:creator>
  <cp:lastModifiedBy>Quinn, Corey</cp:lastModifiedBy>
  <cp:revision>41</cp:revision>
  <dcterms:created xsi:type="dcterms:W3CDTF">2011-09-21T13:55:51Z</dcterms:created>
  <dcterms:modified xsi:type="dcterms:W3CDTF">2011-09-22T16:41:33Z</dcterms:modified>
</cp:coreProperties>
</file>