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7" r:id="rId4"/>
    <p:sldId id="258" r:id="rId5"/>
    <p:sldId id="265" r:id="rId6"/>
    <p:sldId id="266" r:id="rId7"/>
    <p:sldId id="261" r:id="rId8"/>
    <p:sldId id="262" r:id="rId9"/>
    <p:sldId id="268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4" y="-12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8B7DC86-67EE-4E25-BF2F-43B998934413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C78E5C7-E2B1-407F-A151-16A640FFB59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Crucible Essay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name the title and author of the work (</a:t>
            </a:r>
            <a:r>
              <a:rPr lang="en-US" i="1" dirty="0" smtClean="0"/>
              <a:t>The Crucible </a:t>
            </a:r>
            <a:r>
              <a:rPr lang="en-US" dirty="0" smtClean="0"/>
              <a:t> by Arthur Miller)</a:t>
            </a:r>
          </a:p>
          <a:p>
            <a:r>
              <a:rPr lang="en-US" dirty="0" smtClean="0"/>
              <a:t>Must have an arguable 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4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needs to cover: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idea that</a:t>
            </a:r>
          </a:p>
          <a:p>
            <a:pPr lvl="0"/>
            <a:r>
              <a:rPr lang="en-US" dirty="0" smtClean="0">
                <a:solidFill>
                  <a:srgbClr val="92D050"/>
                </a:solidFill>
              </a:rPr>
              <a:t>________’s alienation in </a:t>
            </a:r>
            <a:r>
              <a:rPr lang="en-US" i="1" dirty="0" smtClean="0">
                <a:solidFill>
                  <a:srgbClr val="92D050"/>
                </a:solidFill>
              </a:rPr>
              <a:t>The Crucible</a:t>
            </a:r>
            <a:r>
              <a:rPr lang="en-US" dirty="0" smtClean="0">
                <a:solidFill>
                  <a:srgbClr val="92D050"/>
                </a:solidFill>
              </a:rPr>
              <a:t> reveals unpleasant truths about Puritan culture.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en-US" dirty="0" smtClean="0"/>
              <a:t>Adjectives to describe Puritan culture:</a:t>
            </a:r>
          </a:p>
          <a:p>
            <a:pPr lvl="0">
              <a:buNone/>
            </a:pPr>
            <a:r>
              <a:rPr lang="en-US" dirty="0" smtClean="0"/>
              <a:t>(strict, harsh, unforgiving, punitive, extremist, legalistic, etc.)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 Fully developed Body </a:t>
            </a:r>
            <a:r>
              <a:rPr lang="en-US" smtClean="0"/>
              <a:t>Paragraphs (11 sentences each)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Topic sentence</a:t>
            </a:r>
          </a:p>
          <a:p>
            <a:pPr lvl="0"/>
            <a:r>
              <a:rPr lang="en-US" dirty="0" smtClean="0"/>
              <a:t>3 quotations with 2 sentences of commentary for each</a:t>
            </a:r>
          </a:p>
          <a:p>
            <a:pPr lvl="0"/>
            <a:r>
              <a:rPr lang="en-US" dirty="0" smtClean="0"/>
              <a:t>Concluding sentence</a:t>
            </a:r>
          </a:p>
          <a:p>
            <a:pPr lvl="0"/>
            <a:r>
              <a:rPr lang="en-US" dirty="0" smtClean="0"/>
              <a:t>Be sure you describe how the character’s alienation reveals something about Puritan culture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 your Quotations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let them float away!</a:t>
            </a:r>
            <a:endParaRPr lang="en-US" dirty="0"/>
          </a:p>
        </p:txBody>
      </p:sp>
      <p:pic>
        <p:nvPicPr>
          <p:cNvPr id="6" name="Picture 2" descr="C:\Users\Lonna Rojas\AppData\Local\Microsoft\Windows\Temporary Internet Files\Content.IE5\HCRZPSA5\balloon-297626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226298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89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Embed Quotations/ Cite page#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demonstrate Elizabeth’s coldness, John says to her, “Your justice would freeze beer!” (1366).</a:t>
            </a:r>
          </a:p>
          <a:p>
            <a:r>
              <a:rPr lang="en-US" dirty="0" smtClean="0"/>
              <a:t>Foreshadowing occurs when Mary Warren says strangely, “We all must love each other now” (1345).</a:t>
            </a:r>
            <a:endParaRPr lang="en-US" dirty="0"/>
          </a:p>
          <a:p>
            <a:pPr marL="3657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19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Edit to Eliminate 1</a:t>
            </a:r>
            <a:r>
              <a:rPr lang="en-US" baseline="30000" dirty="0" smtClean="0"/>
              <a:t>st</a:t>
            </a:r>
            <a:r>
              <a:rPr lang="en-US" dirty="0" smtClean="0"/>
              <a:t> Person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Person Pronouns are not Appropriate or Needed in a Literary Essay</a:t>
            </a:r>
          </a:p>
          <a:p>
            <a:r>
              <a:rPr lang="en-US" dirty="0" smtClean="0"/>
              <a:t>It is understood that the opinions expressed in your paper are yours.</a:t>
            </a:r>
          </a:p>
          <a:p>
            <a:r>
              <a:rPr lang="en-US" dirty="0" smtClean="0"/>
              <a:t>Example: I believe John demonstrated his love for Elizabeth when he confessed to adultery.</a:t>
            </a:r>
          </a:p>
          <a:p>
            <a:r>
              <a:rPr lang="en-US" dirty="0" smtClean="0"/>
              <a:t>Correction: John demonstrated love for Elizabeth when he confessed to adultery.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Edit to Eliminate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smtClean="0"/>
              <a:t>Person Pronouns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Person Pronouns are not Appropriate in any Formal Paper</a:t>
            </a:r>
          </a:p>
          <a:p>
            <a:r>
              <a:rPr lang="en-US" dirty="0" smtClean="0"/>
              <a:t>They are generally conversational in tone and they do not represent precision in meaning.</a:t>
            </a:r>
          </a:p>
          <a:p>
            <a:r>
              <a:rPr lang="en-US" dirty="0" smtClean="0"/>
              <a:t>Example:  In Puritan society, you have to believe in witches because the Bible says they are real.</a:t>
            </a:r>
          </a:p>
          <a:p>
            <a:r>
              <a:rPr lang="en-US" dirty="0" smtClean="0"/>
              <a:t>Correction: In Puritan society, people believe in witches because the Bible says they are real.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Person Pronouns need Referents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She</a:t>
            </a:r>
            <a:r>
              <a:rPr lang="en-US" smtClean="0"/>
              <a:t> says, </a:t>
            </a:r>
            <a:r>
              <a:rPr lang="en-US" dirty="0" smtClean="0"/>
              <a:t>“Then let you not earn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” (1270).</a:t>
            </a:r>
          </a:p>
          <a:p>
            <a:r>
              <a:rPr lang="en-US" dirty="0" smtClean="0"/>
              <a:t>Without the referent, the reader will wonder… Who is </a:t>
            </a:r>
            <a:r>
              <a:rPr lang="en-US" dirty="0" smtClean="0">
                <a:solidFill>
                  <a:srgbClr val="FF0000"/>
                </a:solidFill>
              </a:rPr>
              <a:t>she</a:t>
            </a:r>
            <a:r>
              <a:rPr lang="en-US" dirty="0" smtClean="0"/>
              <a:t>? What is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u="sng" dirty="0" smtClean="0"/>
              <a:t>Correction</a:t>
            </a:r>
            <a:r>
              <a:rPr lang="en-US" dirty="0" smtClean="0"/>
              <a:t>: When John complains of Elizabeth’s suspicion, she says, “Then let you not earn it” (1270).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1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about literature in the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Tense</a:t>
            </a:r>
          </a:p>
          <a:p>
            <a:endParaRPr lang="en-US" dirty="0"/>
          </a:p>
          <a:p>
            <a:r>
              <a:rPr lang="en-US" dirty="0" smtClean="0"/>
              <a:t>Literature is “alive” and can be reread in the again and again.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04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MLA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Write in ink</a:t>
            </a:r>
          </a:p>
          <a:p>
            <a:r>
              <a:rPr lang="en-US" dirty="0" smtClean="0"/>
              <a:t>Skip lines (like double spacing)</a:t>
            </a:r>
          </a:p>
          <a:p>
            <a:r>
              <a:rPr lang="en-US" dirty="0" smtClean="0"/>
              <a:t>Use the MLA heading</a:t>
            </a:r>
          </a:p>
          <a:p>
            <a:pPr marL="36576" indent="0">
              <a:buNone/>
            </a:pPr>
            <a:endParaRPr lang="en-US" dirty="0"/>
          </a:p>
          <a:p>
            <a:pPr marL="36576" indent="0">
              <a:buNone/>
            </a:pPr>
            <a:r>
              <a:rPr lang="en-US" dirty="0" smtClean="0"/>
              <a:t>Student Name</a:t>
            </a:r>
          </a:p>
          <a:p>
            <a:pPr marL="36576" indent="0">
              <a:buNone/>
            </a:pPr>
            <a:r>
              <a:rPr lang="en-US" dirty="0" smtClean="0"/>
              <a:t>Mrs. Rojas</a:t>
            </a:r>
          </a:p>
          <a:p>
            <a:pPr marL="36576" indent="0">
              <a:buNone/>
            </a:pPr>
            <a:r>
              <a:rPr lang="en-US" dirty="0" smtClean="0"/>
              <a:t>English 11CP, Period 1</a:t>
            </a:r>
          </a:p>
          <a:p>
            <a:pPr marL="36576" indent="0">
              <a:buNone/>
            </a:pPr>
            <a:r>
              <a:rPr lang="en-US" dirty="0" smtClean="0"/>
              <a:t>5 November 2015</a:t>
            </a:r>
          </a:p>
          <a:p>
            <a:pPr marL="36576" indent="0">
              <a:buNone/>
            </a:pPr>
            <a:r>
              <a:rPr lang="en-US" dirty="0" smtClean="0"/>
              <a:t>			Original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81020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1512</TotalTime>
  <Words>399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Technic</vt:lpstr>
      <vt:lpstr>Crucible Essay  </vt:lpstr>
      <vt:lpstr>Introduction</vt:lpstr>
      <vt:lpstr>Thesis needs to cover:</vt:lpstr>
      <vt:lpstr>3 Fully developed Body Paragraphs (11 sentences each)</vt:lpstr>
      <vt:lpstr>Embed your Quotations</vt:lpstr>
      <vt:lpstr>Embed Quotations/ Cite page#</vt:lpstr>
      <vt:lpstr>Edit to Eliminate 1st Person Pronouns</vt:lpstr>
      <vt:lpstr>Edit to Eliminate 2nd Person Pronouns</vt:lpstr>
      <vt:lpstr>3rd Person Pronouns need Referents</vt:lpstr>
      <vt:lpstr>Write about literature in the</vt:lpstr>
      <vt:lpstr>Use MLA Format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Crucible Essay  Checklist for Final Draft</dc:title>
  <dc:creator>Lonna Michelle Rojas</dc:creator>
  <cp:lastModifiedBy>Rojas, Lonna</cp:lastModifiedBy>
  <cp:revision>9</cp:revision>
  <dcterms:created xsi:type="dcterms:W3CDTF">2013-10-28T06:21:45Z</dcterms:created>
  <dcterms:modified xsi:type="dcterms:W3CDTF">2015-11-04T22:20:56Z</dcterms:modified>
</cp:coreProperties>
</file>