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7"/>
  </p:handoutMasterIdLst>
  <p:sldIdLst>
    <p:sldId id="256" r:id="rId2"/>
    <p:sldId id="257" r:id="rId3"/>
    <p:sldId id="260" r:id="rId4"/>
    <p:sldId id="259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CFB7F1-0BFC-4220-AF80-29518DDDE1FB}" type="datetimeFigureOut">
              <a:rPr lang="en-US" smtClean="0"/>
              <a:t>9/26/2014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278D77-8612-49BB-90B3-F65048ECE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6227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9/26/2014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9/26/2014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9/26/2014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9/26/2014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9/26/2014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9/26/2014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9/26/2014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9/26/2014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9/26/2014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9/26/2014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CBEAF9-9E58-4CC8-A6FF-6DD8A58DEEA4}" type="datetimeFigureOut">
              <a:rPr lang="en-US" smtClean="0"/>
              <a:pPr eaLnBrk="1" latinLnBrk="0" hangingPunct="1"/>
              <a:t>9/26/2014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l" eaLnBrk="1" latinLnBrk="0" hangingPunct="1"/>
            <a:fld id="{74CBEAF9-9E58-4CC8-A6FF-6DD8A58DEEA4}" type="datetimeFigureOut">
              <a:rPr lang="en-US" smtClean="0"/>
              <a:pPr algn="l" eaLnBrk="1" latinLnBrk="0" hangingPunct="1"/>
              <a:t>9/26/2014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AP Lang</a:t>
            </a:r>
            <a:br>
              <a:rPr lang="en-US" dirty="0" smtClean="0"/>
            </a:br>
            <a:r>
              <a:rPr lang="en-US" dirty="0" smtClean="0"/>
              <a:t>September 25-26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362200"/>
            <a:ext cx="8534400" cy="251460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I can edit sentences for mistakes in mechanics and usage.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 can analyze a writer’s rhetoric in developing his or her purpose.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 can use narrative techniques to develop my own narrative.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I can demonstrate comprehension of increasingly challenging texts by answering literal and interpretive questions.</a:t>
            </a:r>
          </a:p>
        </p:txBody>
      </p:sp>
    </p:spTree>
    <p:extLst>
      <p:ext uri="{BB962C8B-B14F-4D97-AF65-F5344CB8AC3E}">
        <p14:creationId xmlns:p14="http://schemas.microsoft.com/office/powerpoint/2010/main" val="369502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 smtClean="0"/>
              <a:t>Edit the following sentences for mistakes in commas, hyphens, semicolons, and usage.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86800" cy="152399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prstClr val="black"/>
                </a:solidFill>
                <a:latin typeface="Cambria"/>
                <a:ea typeface="+mj-ea"/>
                <a:cs typeface="+mj-cs"/>
              </a:rPr>
              <a:t>Nutshell comma rule #1, semicolon rule C.</a:t>
            </a:r>
            <a:br>
              <a:rPr lang="en-US" b="1" dirty="0">
                <a:solidFill>
                  <a:prstClr val="black"/>
                </a:solidFill>
                <a:latin typeface="Cambria"/>
                <a:ea typeface="+mj-ea"/>
                <a:cs typeface="+mj-cs"/>
              </a:rPr>
            </a:br>
            <a:r>
              <a:rPr lang="en-US" sz="3400" b="1" dirty="0">
                <a:solidFill>
                  <a:srgbClr val="EB7F23"/>
                </a:solidFill>
                <a:latin typeface="Cambria"/>
                <a:ea typeface="+mj-ea"/>
                <a:cs typeface="+mj-cs"/>
              </a:rPr>
              <a:t>Examples:   </a:t>
            </a:r>
            <a:r>
              <a:rPr lang="en-US" sz="3400" b="1" dirty="0" smtClean="0">
                <a:solidFill>
                  <a:srgbClr val="EB7F23"/>
                </a:solidFill>
                <a:latin typeface="Cambria"/>
                <a:ea typeface="+mj-ea"/>
                <a:cs typeface="+mj-cs"/>
              </a:rPr>
              <a:t>	</a:t>
            </a:r>
            <a:r>
              <a:rPr lang="en-US" sz="2600" b="1" dirty="0" smtClean="0">
                <a:solidFill>
                  <a:srgbClr val="AFAF51"/>
                </a:solidFill>
                <a:latin typeface="Cambria"/>
                <a:ea typeface="+mj-ea"/>
                <a:cs typeface="+mj-cs"/>
              </a:rPr>
              <a:t>I </a:t>
            </a:r>
            <a:r>
              <a:rPr lang="en-US" sz="2600" b="1" dirty="0">
                <a:solidFill>
                  <a:srgbClr val="AFAF51"/>
                </a:solidFill>
                <a:latin typeface="Cambria"/>
                <a:ea typeface="+mj-ea"/>
                <a:cs typeface="+mj-cs"/>
              </a:rPr>
              <a:t>love jazz</a:t>
            </a:r>
            <a:r>
              <a:rPr lang="en-US" sz="2600" b="1" dirty="0">
                <a:solidFill>
                  <a:srgbClr val="EB7F23"/>
                </a:solidFill>
                <a:latin typeface="Cambria"/>
                <a:ea typeface="+mj-ea"/>
                <a:cs typeface="+mj-cs"/>
              </a:rPr>
              <a:t>,</a:t>
            </a:r>
            <a:r>
              <a:rPr lang="en-US" sz="2600" b="1" dirty="0">
                <a:solidFill>
                  <a:srgbClr val="AFAF51"/>
                </a:solidFill>
                <a:latin typeface="Cambria"/>
                <a:ea typeface="+mj-ea"/>
                <a:cs typeface="+mj-cs"/>
              </a:rPr>
              <a:t> punk</a:t>
            </a:r>
            <a:r>
              <a:rPr lang="en-US" sz="2600" b="1" dirty="0">
                <a:solidFill>
                  <a:srgbClr val="EB7F23"/>
                </a:solidFill>
                <a:latin typeface="Cambria"/>
                <a:ea typeface="+mj-ea"/>
                <a:cs typeface="+mj-cs"/>
              </a:rPr>
              <a:t>, and </a:t>
            </a:r>
            <a:r>
              <a:rPr lang="en-US" sz="2600" b="1" dirty="0">
                <a:solidFill>
                  <a:srgbClr val="AFAF51"/>
                </a:solidFill>
                <a:latin typeface="Cambria"/>
                <a:ea typeface="+mj-ea"/>
                <a:cs typeface="+mj-cs"/>
              </a:rPr>
              <a:t>classical music.</a:t>
            </a:r>
            <a:br>
              <a:rPr lang="en-US" sz="2600" b="1" dirty="0">
                <a:solidFill>
                  <a:srgbClr val="AFAF51"/>
                </a:solidFill>
                <a:latin typeface="Cambria"/>
                <a:ea typeface="+mj-ea"/>
                <a:cs typeface="+mj-cs"/>
              </a:rPr>
            </a:br>
            <a:r>
              <a:rPr lang="en-US" sz="2600" b="1" dirty="0">
                <a:solidFill>
                  <a:srgbClr val="EB7F23"/>
                </a:solidFill>
                <a:latin typeface="Cambria"/>
                <a:ea typeface="+mj-ea"/>
                <a:cs typeface="+mj-cs"/>
              </a:rPr>
              <a:t>	 </a:t>
            </a:r>
            <a:r>
              <a:rPr lang="en-US" sz="2600" b="1" dirty="0" smtClean="0">
                <a:solidFill>
                  <a:srgbClr val="EB7F23"/>
                </a:solidFill>
                <a:latin typeface="Cambria"/>
                <a:ea typeface="+mj-ea"/>
                <a:cs typeface="+mj-cs"/>
              </a:rPr>
              <a:t>             	</a:t>
            </a:r>
            <a:r>
              <a:rPr lang="en-US" sz="2600" b="1" dirty="0" smtClean="0">
                <a:solidFill>
                  <a:srgbClr val="AFAF51"/>
                </a:solidFill>
                <a:latin typeface="Cambria"/>
                <a:ea typeface="+mj-ea"/>
                <a:cs typeface="+mj-cs"/>
              </a:rPr>
              <a:t>The </a:t>
            </a:r>
            <a:r>
              <a:rPr lang="en-US" sz="2600" b="1" dirty="0">
                <a:solidFill>
                  <a:srgbClr val="AFAF51"/>
                </a:solidFill>
                <a:latin typeface="Cambria"/>
                <a:ea typeface="+mj-ea"/>
                <a:cs typeface="+mj-cs"/>
              </a:rPr>
              <a:t>collection of short stories includes “The Circuit</a:t>
            </a:r>
            <a:r>
              <a:rPr lang="en-US" sz="2600" b="1" dirty="0">
                <a:solidFill>
                  <a:srgbClr val="EB7F23"/>
                </a:solidFill>
                <a:latin typeface="Cambria"/>
                <a:ea typeface="+mj-ea"/>
                <a:cs typeface="+mj-cs"/>
              </a:rPr>
              <a:t>,</a:t>
            </a:r>
            <a:r>
              <a:rPr lang="en-US" sz="2600" b="1" dirty="0">
                <a:solidFill>
                  <a:srgbClr val="AFAF51"/>
                </a:solidFill>
                <a:latin typeface="Cambria"/>
                <a:ea typeface="+mj-ea"/>
                <a:cs typeface="+mj-cs"/>
              </a:rPr>
              <a:t>” by </a:t>
            </a:r>
            <a:r>
              <a:rPr lang="en-US" sz="2600" b="1" dirty="0" smtClean="0">
                <a:solidFill>
                  <a:srgbClr val="AFAF51"/>
                </a:solidFill>
                <a:latin typeface="Cambria"/>
                <a:ea typeface="+mj-ea"/>
                <a:cs typeface="+mj-cs"/>
              </a:rPr>
              <a:t>		Francisco </a:t>
            </a:r>
            <a:r>
              <a:rPr lang="en-US" sz="2600" b="1" dirty="0">
                <a:solidFill>
                  <a:srgbClr val="AFAF51"/>
                </a:solidFill>
                <a:latin typeface="Cambria"/>
                <a:ea typeface="+mj-ea"/>
                <a:cs typeface="+mj-cs"/>
              </a:rPr>
              <a:t>Jiménez</a:t>
            </a:r>
            <a:r>
              <a:rPr lang="en-US" sz="2600" b="1" dirty="0">
                <a:solidFill>
                  <a:srgbClr val="EB7F23"/>
                </a:solidFill>
                <a:latin typeface="Cambria"/>
                <a:ea typeface="+mj-ea"/>
                <a:cs typeface="+mj-cs"/>
              </a:rPr>
              <a:t>; </a:t>
            </a:r>
            <a:r>
              <a:rPr lang="en-US" sz="2600" b="1" dirty="0">
                <a:solidFill>
                  <a:srgbClr val="AFAF51"/>
                </a:solidFill>
                <a:latin typeface="Cambria"/>
                <a:ea typeface="+mj-ea"/>
                <a:cs typeface="+mj-cs"/>
              </a:rPr>
              <a:t>“The Iguana Killer</a:t>
            </a:r>
            <a:r>
              <a:rPr lang="en-US" sz="2600" b="1" dirty="0">
                <a:solidFill>
                  <a:srgbClr val="EB7F23"/>
                </a:solidFill>
                <a:latin typeface="Cambria"/>
                <a:ea typeface="+mj-ea"/>
                <a:cs typeface="+mj-cs"/>
              </a:rPr>
              <a:t>,</a:t>
            </a:r>
            <a:r>
              <a:rPr lang="en-US" sz="2600" b="1" dirty="0">
                <a:solidFill>
                  <a:srgbClr val="AFAF51"/>
                </a:solidFill>
                <a:latin typeface="Cambria"/>
                <a:ea typeface="+mj-ea"/>
                <a:cs typeface="+mj-cs"/>
              </a:rPr>
              <a:t>” by Alberto Ríos</a:t>
            </a:r>
            <a:r>
              <a:rPr lang="en-US" sz="2600" b="1" dirty="0">
                <a:solidFill>
                  <a:srgbClr val="EB7F23"/>
                </a:solidFill>
                <a:latin typeface="Cambria"/>
                <a:ea typeface="+mj-ea"/>
                <a:cs typeface="+mj-cs"/>
              </a:rPr>
              <a:t>;</a:t>
            </a:r>
            <a:r>
              <a:rPr lang="en-US" sz="2600" b="1" dirty="0">
                <a:solidFill>
                  <a:srgbClr val="AFAF51"/>
                </a:solidFill>
                <a:latin typeface="Cambria"/>
                <a:ea typeface="+mj-ea"/>
                <a:cs typeface="+mj-cs"/>
              </a:rPr>
              <a:t> </a:t>
            </a:r>
            <a:r>
              <a:rPr lang="en-US" sz="2600" b="1" dirty="0" smtClean="0">
                <a:solidFill>
                  <a:srgbClr val="AFAF51"/>
                </a:solidFill>
                <a:latin typeface="Cambria"/>
                <a:ea typeface="+mj-ea"/>
                <a:cs typeface="+mj-cs"/>
              </a:rPr>
              <a:t>		and </a:t>
            </a:r>
            <a:r>
              <a:rPr lang="en-US" sz="2600" b="1" dirty="0">
                <a:solidFill>
                  <a:srgbClr val="AFAF51"/>
                </a:solidFill>
                <a:latin typeface="Cambria"/>
                <a:ea typeface="+mj-ea"/>
                <a:cs typeface="+mj-cs"/>
              </a:rPr>
              <a:t>“Everybody Knows </a:t>
            </a:r>
            <a:r>
              <a:rPr lang="en-US" sz="2600" b="1" dirty="0" err="1">
                <a:solidFill>
                  <a:srgbClr val="AFAF51"/>
                </a:solidFill>
                <a:latin typeface="Cambria"/>
                <a:ea typeface="+mj-ea"/>
                <a:cs typeface="+mj-cs"/>
              </a:rPr>
              <a:t>Tobie</a:t>
            </a:r>
            <a:r>
              <a:rPr lang="en-US" sz="2600" b="1" dirty="0">
                <a:solidFill>
                  <a:srgbClr val="EB7F23"/>
                </a:solidFill>
                <a:latin typeface="Cambria"/>
                <a:ea typeface="+mj-ea"/>
                <a:cs typeface="+mj-cs"/>
              </a:rPr>
              <a:t>,</a:t>
            </a:r>
            <a:r>
              <a:rPr lang="en-US" sz="2600" b="1" dirty="0">
                <a:solidFill>
                  <a:srgbClr val="AFAF51"/>
                </a:solidFill>
                <a:latin typeface="Cambria"/>
                <a:ea typeface="+mj-ea"/>
                <a:cs typeface="+mj-cs"/>
              </a:rPr>
              <a:t>” by Daniel Garza.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3200400"/>
            <a:ext cx="8153400" cy="3295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4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Soon both coasts would be connected by huge coal black “iron horses” traveling along the rails.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They will visit museums, shops and galleries, this week.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Some of my favorite movies include Gandhi about the Indian independence leader Amadeus about Mozart’s life and The Spirit of St. Louis a really old film about Charles Lindbergh.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6171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98963" y="762000"/>
            <a:ext cx="7830637" cy="44958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>
                <a:latin typeface="+mj-lt"/>
              </a:rPr>
              <a:t>Expanding a moment </a:t>
            </a:r>
            <a:r>
              <a:rPr lang="en-US" dirty="0" smtClean="0">
                <a:latin typeface="+mj-lt"/>
              </a:rPr>
              <a:t>in a narrative can create suspense and imagery. It can also reveal character.</a:t>
            </a:r>
            <a:endParaRPr lang="en-US" b="1" dirty="0" smtClean="0">
              <a:latin typeface="+mj-lt"/>
            </a:endParaRPr>
          </a:p>
          <a:p>
            <a:pPr algn="l"/>
            <a:endParaRPr lang="en-US" dirty="0" smtClean="0">
              <a:latin typeface="+mj-lt"/>
            </a:endParaRPr>
          </a:p>
          <a:p>
            <a:pPr algn="l"/>
            <a:r>
              <a:rPr lang="en-US" dirty="0" smtClean="0">
                <a:latin typeface="+mj-lt"/>
              </a:rPr>
              <a:t>Follow the example of </a:t>
            </a:r>
            <a:r>
              <a:rPr lang="en-US" dirty="0" err="1" smtClean="0">
                <a:latin typeface="+mj-lt"/>
              </a:rPr>
              <a:t>Olaudah</a:t>
            </a:r>
            <a:r>
              <a:rPr lang="en-US" dirty="0" smtClean="0">
                <a:latin typeface="+mj-lt"/>
              </a:rPr>
              <a:t> Equiano and expand a moment in a narrative. Describe a small moment in minute details. What effect do you hope to achieve? Once you have decided that, go on to expand your moment.</a:t>
            </a:r>
          </a:p>
          <a:p>
            <a:pPr algn="l"/>
            <a:endParaRPr lang="en-US" dirty="0" smtClean="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C00000"/>
                </a:solidFill>
                <a:latin typeface="+mj-lt"/>
              </a:rPr>
              <a:t>Taking a drink </a:t>
            </a:r>
            <a:r>
              <a:rPr lang="en-US" smtClean="0">
                <a:solidFill>
                  <a:srgbClr val="C00000"/>
                </a:solidFill>
                <a:latin typeface="+mj-lt"/>
              </a:rPr>
              <a:t>of </a:t>
            </a:r>
            <a:r>
              <a:rPr lang="en-US" smtClean="0">
                <a:solidFill>
                  <a:srgbClr val="C00000"/>
                </a:solidFill>
                <a:latin typeface="+mj-lt"/>
              </a:rPr>
              <a:t>water/</a:t>
            </a:r>
            <a:r>
              <a:rPr lang="en-US" dirty="0" err="1">
                <a:solidFill>
                  <a:srgbClr val="C00000"/>
                </a:solidFill>
                <a:latin typeface="+mj-lt"/>
              </a:rPr>
              <a:t>G</a:t>
            </a:r>
            <a:r>
              <a:rPr lang="en-US" smtClean="0">
                <a:solidFill>
                  <a:srgbClr val="C00000"/>
                </a:solidFill>
                <a:latin typeface="+mj-lt"/>
              </a:rPr>
              <a:t>atorade</a:t>
            </a:r>
            <a:endParaRPr lang="en-US" dirty="0" smtClean="0">
              <a:solidFill>
                <a:srgbClr val="C00000"/>
              </a:solidFill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C00000"/>
                </a:solidFill>
                <a:latin typeface="+mj-lt"/>
              </a:rPr>
              <a:t>Eating your favorite meal/candy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C00000"/>
                </a:solidFill>
                <a:latin typeface="+mj-lt"/>
              </a:rPr>
              <a:t>Waking in the morning after a restful night’s sleep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C00000"/>
                </a:solidFill>
                <a:latin typeface="+mj-lt"/>
              </a:rPr>
              <a:t>A memorable “game” moment</a:t>
            </a:r>
            <a:endParaRPr lang="en-US" dirty="0">
              <a:solidFill>
                <a:srgbClr val="C00000"/>
              </a:solidFill>
              <a:latin typeface="+mj-lt"/>
            </a:endParaRPr>
          </a:p>
          <a:p>
            <a:pPr algn="l"/>
            <a:endParaRPr lang="en-US" dirty="0">
              <a:latin typeface="+mj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3293" y="5486400"/>
            <a:ext cx="5257800" cy="1066800"/>
          </a:xfrm>
        </p:spPr>
        <p:txBody>
          <a:bodyPr/>
          <a:lstStyle/>
          <a:p>
            <a:r>
              <a:rPr lang="en-US" dirty="0" smtClean="0"/>
              <a:t>Journal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65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Woo </a:t>
            </a:r>
            <a:r>
              <a:rPr lang="en-US" dirty="0" err="1" smtClean="0"/>
              <a:t>hoo</a:t>
            </a:r>
            <a:r>
              <a:rPr lang="en-US" dirty="0" smtClean="0"/>
              <a:t>! Your first essay!!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073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Finish </a:t>
            </a:r>
            <a:r>
              <a:rPr lang="en-US" dirty="0" err="1" smtClean="0"/>
              <a:t>Olaudah</a:t>
            </a:r>
            <a:r>
              <a:rPr lang="en-US" dirty="0" smtClean="0"/>
              <a:t> Equiano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reading Equiano, work on the </a:t>
            </a:r>
            <a:r>
              <a:rPr lang="en-US" smtClean="0"/>
              <a:t>analysis packet.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94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214</TotalTime>
  <Words>247</Words>
  <Application>Microsoft Office PowerPoint</Application>
  <PresentationFormat>On-screen Show (4:3)</PresentationFormat>
  <Paragraphs>23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Trek</vt:lpstr>
      <vt:lpstr>AP Lang September 25-26</vt:lpstr>
      <vt:lpstr>Edit the following sentences for mistakes in commas, hyphens, semicolons, and usage.</vt:lpstr>
      <vt:lpstr>Journal</vt:lpstr>
      <vt:lpstr>Writing</vt:lpstr>
      <vt:lpstr>Finish Olaudah Equiano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2 September 23-24</dc:title>
  <dc:creator>Botts, Jo</dc:creator>
  <cp:lastModifiedBy>Botts, Jo</cp:lastModifiedBy>
  <cp:revision>9</cp:revision>
  <cp:lastPrinted>2014-09-25T12:37:07Z</cp:lastPrinted>
  <dcterms:created xsi:type="dcterms:W3CDTF">2014-09-23T10:43:48Z</dcterms:created>
  <dcterms:modified xsi:type="dcterms:W3CDTF">2014-09-26T12:57:18Z</dcterms:modified>
</cp:coreProperties>
</file>