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8" r:id="rId11"/>
    <p:sldId id="265" r:id="rId12"/>
    <p:sldId id="269" r:id="rId13"/>
    <p:sldId id="266" r:id="rId14"/>
    <p:sldId id="270" r:id="rId15"/>
    <p:sldId id="267" r:id="rId16"/>
    <p:sldId id="271" r:id="rId17"/>
    <p:sldId id="272" r:id="rId18"/>
    <p:sldId id="273" r:id="rId19"/>
    <p:sldId id="274" r:id="rId20"/>
    <p:sldId id="275" r:id="rId21"/>
    <p:sldId id="276" r:id="rId22"/>
    <p:sldId id="277" r:id="rId23"/>
    <p:sldId id="278" r:id="rId24"/>
    <p:sldId id="279" r:id="rId25"/>
    <p:sldId id="28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4" d="100"/>
          <a:sy n="74" d="100"/>
        </p:scale>
        <p:origin x="-177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pPr algn="l" eaLnBrk="1" latinLnBrk="0" hangingPunct="1"/>
            <a:fld id="{48D92626-37D2-4832-BF7A-BC283494A20D}" type="datetimeFigureOut">
              <a:rPr lang="en-US" smtClean="0"/>
              <a:t>9/27/15</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lgn="r" eaLnBrk="1" latinLnBrk="0" hangingPunct="1"/>
            <a:fld id="{8C592886-E571-45D5-8B56-343DC94F8FA6}" type="slidenum">
              <a:rPr kumimoji="0" lang="en-US" smtClean="0"/>
              <a:t>‹#›</a:t>
            </a:fld>
            <a:endParaRPr kumimoji="0" lang="en-US" dirty="0">
              <a:solidFill>
                <a:schemeClr val="tx2">
                  <a:shade val="90000"/>
                </a:schemeClr>
              </a:solidFill>
            </a:endParaRPr>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D92626-37D2-4832-BF7A-BC283494A20D}" type="datetimeFigureOut">
              <a:rPr lang="en-US" smtClean="0"/>
              <a:t>9/27/15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8C592886-E571-45D5-8B56-343DC94F8FA6}" type="slidenum">
              <a:rPr kumimoji="0" lang="en-US" smtClean="0"/>
              <a: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pPr algn="l" eaLnBrk="1" latinLnBrk="0" hangingPunct="1"/>
            <a:fld id="{48D92626-37D2-4832-BF7A-BC283494A20D}" type="datetimeFigureOut">
              <a:rPr lang="en-US" smtClean="0"/>
              <a:t>9/27/15</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lgn="r" eaLnBrk="1" latinLnBrk="0" hangingPunct="1"/>
            <a:fld id="{8C592886-E571-45D5-8B56-343DC94F8FA6}" type="slidenum">
              <a:rPr kumimoji="0" lang="en-US" smtClean="0"/>
              <a:t>‹#›</a:t>
            </a:fld>
            <a:endParaRPr kumimoji="0" lang="en-US">
              <a:solidFill>
                <a:schemeClr val="tx2">
                  <a:shade val="90000"/>
                </a:schemeClr>
              </a:solidFill>
            </a:endParaRPr>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8D92626-37D2-4832-BF7A-BC283494A20D}" type="datetimeFigureOut">
              <a:rPr lang="en-US" smtClean="0"/>
              <a:t>9/27/15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8C592886-E571-45D5-8B56-343DC94F8FA6}" type="slidenum">
              <a:rPr kumimoji="0" lang="en-US" smtClean="0"/>
              <a:t>‹#›</a:t>
            </a:fld>
            <a:endParaRPr kumimoji="0"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8D92626-37D2-4832-BF7A-BC283494A20D}" type="datetimeFigureOut">
              <a:rPr lang="en-US" smtClean="0"/>
              <a:t>9/27/15</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8C592886-E571-45D5-8B56-343DC94F8FA6}" type="slidenum">
              <a:rPr kumimoji="0" lang="en-US" smtClean="0"/>
              <a:t>‹#›</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8D92626-37D2-4832-BF7A-BC283494A20D}" type="datetimeFigureOut">
              <a:rPr lang="en-US" smtClean="0"/>
              <a:t>9/27/15</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8C592886-E571-45D5-8B56-343DC94F8FA6}" type="slidenum">
              <a:rPr kumimoji="0" lang="en-US" smtClean="0"/>
              <a:t>‹#›</a:t>
            </a:fld>
            <a:endParaRPr kumimoji="0"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8D92626-37D2-4832-BF7A-BC283494A20D}" type="datetimeFigureOut">
              <a:rPr lang="en-US" smtClean="0"/>
              <a:t>9/27/15</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8C592886-E571-45D5-8B56-343DC94F8FA6}" type="slidenum">
              <a:rPr kumimoji="0" lang="en-US" smtClean="0"/>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pPr algn="l" eaLnBrk="1" latinLnBrk="0" hangingPunct="1"/>
            <a:fld id="{48D92626-37D2-4832-BF7A-BC283494A20D}" type="datetimeFigureOut">
              <a:rPr lang="en-US" smtClean="0"/>
              <a:t>9/27/15</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lgn="r" eaLnBrk="1" latinLnBrk="0" hangingPunct="1"/>
            <a:fld id="{8C592886-E571-45D5-8B56-343DC94F8FA6}" type="slidenum">
              <a:rPr kumimoji="0" lang="en-US" smtClean="0"/>
              <a:t>‹#›</a:t>
            </a:fld>
            <a:endParaRPr kumimoji="0" lang="en-US">
              <a:solidFill>
                <a:schemeClr val="tx2">
                  <a:shade val="90000"/>
                </a:schemeClr>
              </a:solidFill>
            </a:endParaRPr>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Drag picture to placeholder or click icon to add</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pPr algn="l" eaLnBrk="1" latinLnBrk="0" hangingPunct="1"/>
            <a:fld id="{48D92626-37D2-4832-BF7A-BC283494A20D}" type="datetimeFigureOut">
              <a:rPr lang="en-US" smtClean="0"/>
              <a:t>9/27/15</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lgn="r" eaLnBrk="1" latinLnBrk="0" hangingPunct="1"/>
            <a:fld id="{8C592886-E571-45D5-8B56-343DC94F8FA6}" type="slidenum">
              <a:rPr kumimoji="0" lang="en-US" smtClean="0"/>
              <a:t>‹#›</a:t>
            </a:fld>
            <a:endParaRPr kumimoji="0" lang="en-US">
              <a:solidFill>
                <a:schemeClr val="tx2">
                  <a:shade val="90000"/>
                </a:schemeClr>
              </a:solidFill>
            </a:endParaRPr>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D92626-37D2-4832-BF7A-BC283494A20D}" type="datetimeFigureOut">
              <a:rPr lang="en-US" smtClean="0"/>
              <a:t>9/27/15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8C592886-E571-45D5-8B56-343DC94F8FA6}" type="slidenum">
              <a:rPr kumimoji="0" lang="en-US" smtClean="0"/>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D92626-37D2-4832-BF7A-BC283494A20D}" type="datetimeFigureOut">
              <a:rPr lang="en-US" smtClean="0"/>
              <a:t>9/27/15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8C592886-E571-45D5-8B56-343DC94F8FA6}" type="slidenum">
              <a:rPr kumimoji="0" lang="en-US" smtClean="0"/>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pPr algn="r" eaLnBrk="1" latinLnBrk="0" hangingPunct="1"/>
            <a:endParaRPr kumimoji="0" lang="en-US" sz="1300" dirty="0">
              <a:solidFill>
                <a:schemeClr val="bg2">
                  <a:tint val="60000"/>
                  <a:satMod val="155000"/>
                </a:schemeClr>
              </a:solidFill>
            </a:endParaRPr>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pPr algn="l" eaLnBrk="1" latinLnBrk="0" hangingPunct="1"/>
            <a:fld id="{48D92626-37D2-4832-BF7A-BC283494A20D}" type="datetimeFigureOut">
              <a:rPr lang="en-US" smtClean="0"/>
              <a:t>9/27/15</a:t>
            </a:fld>
            <a:endParaRPr lang="en-US" sz="1300" dirty="0">
              <a:solidFill>
                <a:schemeClr val="bg2">
                  <a:tint val="60000"/>
                  <a:satMod val="155000"/>
                </a:schemeClr>
              </a:solidFill>
            </a:endParaRPr>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lgn="r" eaLnBrk="1" latinLnBrk="0" hangingPunct="1"/>
            <a:fld id="{8C592886-E571-45D5-8B56-343DC94F8FA6}" type="slidenum">
              <a:rPr kumimoji="0" lang="en-US" smtClean="0"/>
              <a:t>‹#›</a:t>
            </a:fld>
            <a:endParaRPr kumimoji="0" lang="en-US" sz="1600" b="1" dirty="0">
              <a:solidFill>
                <a:schemeClr val="tx2">
                  <a:shade val="90000"/>
                </a:schemeClr>
              </a:solidFill>
              <a:effectLst/>
            </a:endParaRPr>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 English Literature 101</a:t>
            </a:r>
            <a:endParaRPr lang="en-US" dirty="0"/>
          </a:p>
        </p:txBody>
      </p:sp>
      <p:sp>
        <p:nvSpPr>
          <p:cNvPr id="3" name="Subtitle 2"/>
          <p:cNvSpPr>
            <a:spLocks noGrp="1"/>
          </p:cNvSpPr>
          <p:nvPr>
            <p:ph type="subTitle" idx="1"/>
          </p:nvPr>
        </p:nvSpPr>
        <p:spPr/>
        <p:txBody>
          <a:bodyPr/>
          <a:lstStyle/>
          <a:p>
            <a:r>
              <a:rPr lang="en-US" dirty="0" smtClean="0"/>
              <a:t>Making up for the First Seven Weeks!</a:t>
            </a:r>
            <a:endParaRPr lang="en-US" dirty="0"/>
          </a:p>
        </p:txBody>
      </p:sp>
    </p:spTree>
    <p:extLst>
      <p:ext uri="{BB962C8B-B14F-4D97-AF65-F5344CB8AC3E}">
        <p14:creationId xmlns:p14="http://schemas.microsoft.com/office/powerpoint/2010/main" val="339858723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of the Exam</a:t>
            </a:r>
            <a:endParaRPr lang="en-US" dirty="0"/>
          </a:p>
        </p:txBody>
      </p:sp>
      <p:sp>
        <p:nvSpPr>
          <p:cNvPr id="3" name="Content Placeholder 2"/>
          <p:cNvSpPr>
            <a:spLocks noGrp="1"/>
          </p:cNvSpPr>
          <p:nvPr>
            <p:ph idx="1"/>
          </p:nvPr>
        </p:nvSpPr>
        <p:spPr/>
        <p:txBody>
          <a:bodyPr/>
          <a:lstStyle/>
          <a:p>
            <a:r>
              <a:rPr lang="en-US" sz="4400" dirty="0" smtClean="0"/>
              <a:t>Multiple Choice</a:t>
            </a:r>
          </a:p>
          <a:p>
            <a:pPr lvl="1"/>
            <a:r>
              <a:rPr lang="en-US" sz="3600" dirty="0" smtClean="0"/>
              <a:t>45% of your overall score</a:t>
            </a:r>
          </a:p>
          <a:p>
            <a:pPr lvl="1"/>
            <a:r>
              <a:rPr lang="en-US" sz="3600" dirty="0" smtClean="0"/>
              <a:t>4-5 passages (combination of poetry, prose, and drama)</a:t>
            </a:r>
          </a:p>
          <a:p>
            <a:pPr lvl="1"/>
            <a:r>
              <a:rPr lang="en-US" sz="3600" dirty="0" smtClean="0"/>
              <a:t>10-15 questions per passage</a:t>
            </a:r>
          </a:p>
          <a:p>
            <a:pPr lvl="1"/>
            <a:r>
              <a:rPr lang="en-US" sz="3600" dirty="0" smtClean="0"/>
              <a:t>55 questions, 60 minutes</a:t>
            </a:r>
          </a:p>
          <a:p>
            <a:pPr lvl="1"/>
            <a:endParaRPr lang="en-US" dirty="0"/>
          </a:p>
        </p:txBody>
      </p:sp>
    </p:spTree>
    <p:extLst>
      <p:ext uri="{BB962C8B-B14F-4D97-AF65-F5344CB8AC3E}">
        <p14:creationId xmlns:p14="http://schemas.microsoft.com/office/powerpoint/2010/main" val="212518061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of the Exam</a:t>
            </a:r>
            <a:endParaRPr lang="en-US" dirty="0"/>
          </a:p>
        </p:txBody>
      </p:sp>
      <p:sp>
        <p:nvSpPr>
          <p:cNvPr id="3" name="Content Placeholder 2"/>
          <p:cNvSpPr>
            <a:spLocks noGrp="1"/>
          </p:cNvSpPr>
          <p:nvPr>
            <p:ph idx="1"/>
          </p:nvPr>
        </p:nvSpPr>
        <p:spPr/>
        <p:txBody>
          <a:bodyPr/>
          <a:lstStyle/>
          <a:p>
            <a:r>
              <a:rPr lang="en-US" sz="4400" dirty="0" smtClean="0"/>
              <a:t>Essays </a:t>
            </a:r>
          </a:p>
          <a:p>
            <a:pPr lvl="1"/>
            <a:r>
              <a:rPr lang="en-US" sz="3600" dirty="0" smtClean="0"/>
              <a:t>55% of your overall score</a:t>
            </a:r>
          </a:p>
          <a:p>
            <a:pPr lvl="1"/>
            <a:r>
              <a:rPr lang="en-US" sz="3600" dirty="0" smtClean="0"/>
              <a:t>3 essays, 120 minutes (approximately 40 minutes each)</a:t>
            </a:r>
          </a:p>
          <a:p>
            <a:pPr lvl="2"/>
            <a:r>
              <a:rPr lang="en-US" sz="3600" dirty="0" smtClean="0"/>
              <a:t>Prose</a:t>
            </a:r>
          </a:p>
          <a:p>
            <a:pPr lvl="2"/>
            <a:r>
              <a:rPr lang="en-US" sz="3600" dirty="0" smtClean="0"/>
              <a:t>Poetry</a:t>
            </a:r>
          </a:p>
          <a:p>
            <a:pPr lvl="2"/>
            <a:r>
              <a:rPr lang="en-US" sz="3600" dirty="0" smtClean="0"/>
              <a:t>Open</a:t>
            </a:r>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9121467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AP Essays</a:t>
            </a:r>
            <a:endParaRPr lang="en-US" dirty="0"/>
          </a:p>
        </p:txBody>
      </p:sp>
      <p:sp>
        <p:nvSpPr>
          <p:cNvPr id="3" name="Content Placeholder 2"/>
          <p:cNvSpPr>
            <a:spLocks noGrp="1"/>
          </p:cNvSpPr>
          <p:nvPr>
            <p:ph idx="1"/>
          </p:nvPr>
        </p:nvSpPr>
        <p:spPr/>
        <p:txBody>
          <a:bodyPr>
            <a:normAutofit lnSpcReduction="10000"/>
          </a:bodyPr>
          <a:lstStyle/>
          <a:p>
            <a:r>
              <a:rPr lang="en-US" dirty="0" smtClean="0"/>
              <a:t>2015 Prose: </a:t>
            </a:r>
            <a:r>
              <a:rPr lang="en-US" dirty="0"/>
              <a:t>The following excerpt is from the opening of </a:t>
            </a:r>
            <a:r>
              <a:rPr lang="en-US" i="1" dirty="0"/>
              <a:t>The Beet Queen, </a:t>
            </a:r>
            <a:r>
              <a:rPr lang="en-US" dirty="0"/>
              <a:t>a 1986 novel by Louise </a:t>
            </a:r>
            <a:r>
              <a:rPr lang="en-US" dirty="0" err="1"/>
              <a:t>Erdrich</a:t>
            </a:r>
            <a:r>
              <a:rPr lang="en-US" dirty="0"/>
              <a:t>. Read the passage carefully. Then write a well-developed essay in which you analyze how </a:t>
            </a:r>
            <a:r>
              <a:rPr lang="en-US" dirty="0" err="1"/>
              <a:t>Erdrich</a:t>
            </a:r>
            <a:r>
              <a:rPr lang="en-US" dirty="0"/>
              <a:t> depicts the impact of the environment on the two children. You may wish to consider such literary devices as tone, imagery, selection of detail, and point of view. </a:t>
            </a:r>
            <a:endParaRPr lang="en-US" dirty="0"/>
          </a:p>
          <a:p>
            <a:endParaRPr lang="en-US" dirty="0"/>
          </a:p>
        </p:txBody>
      </p:sp>
    </p:spTree>
    <p:extLst>
      <p:ext uri="{BB962C8B-B14F-4D97-AF65-F5344CB8AC3E}">
        <p14:creationId xmlns:p14="http://schemas.microsoft.com/office/powerpoint/2010/main" val="31109275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AP Essays</a:t>
            </a:r>
          </a:p>
        </p:txBody>
      </p:sp>
      <p:sp>
        <p:nvSpPr>
          <p:cNvPr id="3" name="Content Placeholder 2"/>
          <p:cNvSpPr>
            <a:spLocks noGrp="1"/>
          </p:cNvSpPr>
          <p:nvPr>
            <p:ph idx="1"/>
          </p:nvPr>
        </p:nvSpPr>
        <p:spPr/>
        <p:txBody>
          <a:bodyPr/>
          <a:lstStyle/>
          <a:p>
            <a:r>
              <a:rPr lang="en-US" dirty="0" smtClean="0"/>
              <a:t>2015 Poetry: </a:t>
            </a:r>
            <a:r>
              <a:rPr lang="en-US" dirty="0"/>
              <a:t>In the following poem by Caribbean writer Derek Walcott, the speaker recalls a childhood experience of visiting an elderly woman storyteller. Read the poem carefully. Then, in a well-developed essay, discuss the speaker’s recollection and analyze how Walcott uses poetic devices to convey the significance of the experience. </a:t>
            </a:r>
            <a:endParaRPr lang="en-US" dirty="0"/>
          </a:p>
          <a:p>
            <a:endParaRPr lang="en-US" dirty="0"/>
          </a:p>
        </p:txBody>
      </p:sp>
    </p:spTree>
    <p:extLst>
      <p:ext uri="{BB962C8B-B14F-4D97-AF65-F5344CB8AC3E}">
        <p14:creationId xmlns:p14="http://schemas.microsoft.com/office/powerpoint/2010/main" val="254704622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AP Essays</a:t>
            </a:r>
          </a:p>
        </p:txBody>
      </p:sp>
      <p:sp>
        <p:nvSpPr>
          <p:cNvPr id="3" name="Content Placeholder 2"/>
          <p:cNvSpPr>
            <a:spLocks noGrp="1"/>
          </p:cNvSpPr>
          <p:nvPr>
            <p:ph idx="1"/>
          </p:nvPr>
        </p:nvSpPr>
        <p:spPr/>
        <p:txBody>
          <a:bodyPr/>
          <a:lstStyle/>
          <a:p>
            <a:r>
              <a:rPr lang="en-US" dirty="0" smtClean="0"/>
              <a:t>2014 Prose: </a:t>
            </a:r>
            <a:r>
              <a:rPr lang="en-US" dirty="0"/>
              <a:t>The following passage is from the novel </a:t>
            </a:r>
            <a:r>
              <a:rPr lang="en-US" i="1" dirty="0"/>
              <a:t>The Known World </a:t>
            </a:r>
            <a:r>
              <a:rPr lang="en-US" dirty="0"/>
              <a:t>by Edward P. Jones. Read the passage carefully. Then, in a well-organized essay, analyze how the author reveals the character of Moses. In your analysis, you may wish to consider such literary elements as point of view, selection of detail, and imagery. </a:t>
            </a:r>
            <a:endParaRPr lang="en-US" dirty="0"/>
          </a:p>
          <a:p>
            <a:endParaRPr lang="en-US" dirty="0"/>
          </a:p>
        </p:txBody>
      </p:sp>
    </p:spTree>
    <p:extLst>
      <p:ext uri="{BB962C8B-B14F-4D97-AF65-F5344CB8AC3E}">
        <p14:creationId xmlns:p14="http://schemas.microsoft.com/office/powerpoint/2010/main" val="15857490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AP Essays</a:t>
            </a:r>
          </a:p>
        </p:txBody>
      </p:sp>
      <p:sp>
        <p:nvSpPr>
          <p:cNvPr id="3" name="Content Placeholder 2"/>
          <p:cNvSpPr>
            <a:spLocks noGrp="1"/>
          </p:cNvSpPr>
          <p:nvPr>
            <p:ph idx="1"/>
          </p:nvPr>
        </p:nvSpPr>
        <p:spPr/>
        <p:txBody>
          <a:bodyPr/>
          <a:lstStyle/>
          <a:p>
            <a:r>
              <a:rPr lang="en-US" dirty="0" smtClean="0"/>
              <a:t>2014 Poetry: </a:t>
            </a:r>
            <a:r>
              <a:rPr lang="en-US" dirty="0"/>
              <a:t>The following poem is by the sixteenth-century English poet George Gascoigne. Read the poem carefully. Then write an essay in which you analyze how the complex attitude of the speaker is developed through such devices as form, diction, and imagery. </a:t>
            </a:r>
            <a:endParaRPr lang="en-US" dirty="0"/>
          </a:p>
          <a:p>
            <a:endParaRPr lang="en-US" dirty="0"/>
          </a:p>
        </p:txBody>
      </p:sp>
    </p:spTree>
    <p:extLst>
      <p:ext uri="{BB962C8B-B14F-4D97-AF65-F5344CB8AC3E}">
        <p14:creationId xmlns:p14="http://schemas.microsoft.com/office/powerpoint/2010/main" val="413748281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step . . . </a:t>
            </a:r>
            <a:endParaRPr lang="en-US" dirty="0"/>
          </a:p>
        </p:txBody>
      </p:sp>
      <p:sp>
        <p:nvSpPr>
          <p:cNvPr id="3" name="Content Placeholder 2"/>
          <p:cNvSpPr>
            <a:spLocks noGrp="1"/>
          </p:cNvSpPr>
          <p:nvPr>
            <p:ph idx="1"/>
          </p:nvPr>
        </p:nvSpPr>
        <p:spPr/>
        <p:txBody>
          <a:bodyPr>
            <a:normAutofit lnSpcReduction="10000"/>
          </a:bodyPr>
          <a:lstStyle/>
          <a:p>
            <a:r>
              <a:rPr lang="en-US" dirty="0" smtClean="0"/>
              <a:t>Is determining what the prompt wants you to do!</a:t>
            </a:r>
          </a:p>
          <a:p>
            <a:endParaRPr lang="en-US" dirty="0" smtClean="0"/>
          </a:p>
          <a:p>
            <a:r>
              <a:rPr lang="en-US" dirty="0" smtClean="0"/>
              <a:t>Change the prompt to TWO QUESTIONS.  </a:t>
            </a:r>
          </a:p>
          <a:p>
            <a:pPr lvl="1"/>
            <a:r>
              <a:rPr lang="en-US" dirty="0" smtClean="0"/>
              <a:t>What question: What is the speaker doing?</a:t>
            </a:r>
          </a:p>
          <a:p>
            <a:pPr lvl="1"/>
            <a:r>
              <a:rPr lang="en-US" dirty="0" smtClean="0"/>
              <a:t>How question: How does the speaker do it?</a:t>
            </a:r>
          </a:p>
          <a:p>
            <a:pPr lvl="1"/>
            <a:endParaRPr lang="en-US" dirty="0"/>
          </a:p>
          <a:p>
            <a:pPr lvl="1"/>
            <a:endParaRPr lang="en-US" dirty="0" smtClean="0"/>
          </a:p>
          <a:p>
            <a:r>
              <a:rPr lang="en-US" dirty="0" smtClean="0"/>
              <a:t>Try writing what/how questions for each of the prompts.</a:t>
            </a:r>
            <a:endParaRPr lang="en-US" dirty="0"/>
          </a:p>
        </p:txBody>
      </p:sp>
    </p:spTree>
    <p:extLst>
      <p:ext uri="{BB962C8B-B14F-4D97-AF65-F5344CB8AC3E}">
        <p14:creationId xmlns:p14="http://schemas.microsoft.com/office/powerpoint/2010/main" val="5669667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Write the questions for:</a:t>
            </a:r>
            <a:endParaRPr lang="en-US" dirty="0"/>
          </a:p>
        </p:txBody>
      </p:sp>
      <p:sp>
        <p:nvSpPr>
          <p:cNvPr id="3" name="Content Placeholder 2"/>
          <p:cNvSpPr>
            <a:spLocks noGrp="1"/>
          </p:cNvSpPr>
          <p:nvPr>
            <p:ph idx="1"/>
          </p:nvPr>
        </p:nvSpPr>
        <p:spPr/>
        <p:txBody>
          <a:bodyPr>
            <a:normAutofit lnSpcReduction="10000"/>
          </a:bodyPr>
          <a:lstStyle/>
          <a:p>
            <a:r>
              <a:rPr lang="en-US" dirty="0" smtClean="0"/>
              <a:t>2015 Prose: </a:t>
            </a:r>
            <a:r>
              <a:rPr lang="en-US" dirty="0"/>
              <a:t>The following excerpt is from the opening of </a:t>
            </a:r>
            <a:r>
              <a:rPr lang="en-US" i="1" dirty="0"/>
              <a:t>The Beet Queen, </a:t>
            </a:r>
            <a:r>
              <a:rPr lang="en-US" dirty="0"/>
              <a:t>a 1986 novel by Louise </a:t>
            </a:r>
            <a:r>
              <a:rPr lang="en-US" dirty="0" err="1"/>
              <a:t>Erdrich</a:t>
            </a:r>
            <a:r>
              <a:rPr lang="en-US" dirty="0"/>
              <a:t>. Read the passage carefully. Then write a well-developed essay in which you analyze how </a:t>
            </a:r>
            <a:r>
              <a:rPr lang="en-US" dirty="0" err="1"/>
              <a:t>Erdrich</a:t>
            </a:r>
            <a:r>
              <a:rPr lang="en-US" dirty="0"/>
              <a:t> depicts the impact of the environment on the two children. You may wish to consider such literary devices as tone, imagery, selection of detail, and point of view. </a:t>
            </a:r>
            <a:endParaRPr lang="en-US" dirty="0"/>
          </a:p>
          <a:p>
            <a:endParaRPr lang="en-US" dirty="0"/>
          </a:p>
        </p:txBody>
      </p:sp>
    </p:spTree>
    <p:extLst>
      <p:ext uri="{BB962C8B-B14F-4D97-AF65-F5344CB8AC3E}">
        <p14:creationId xmlns:p14="http://schemas.microsoft.com/office/powerpoint/2010/main" val="393865995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Questions</a:t>
            </a:r>
            <a:endParaRPr lang="en-US" dirty="0"/>
          </a:p>
        </p:txBody>
      </p:sp>
      <p:sp>
        <p:nvSpPr>
          <p:cNvPr id="3" name="Content Placeholder 2"/>
          <p:cNvSpPr>
            <a:spLocks noGrp="1"/>
          </p:cNvSpPr>
          <p:nvPr>
            <p:ph idx="1"/>
          </p:nvPr>
        </p:nvSpPr>
        <p:spPr/>
        <p:txBody>
          <a:bodyPr/>
          <a:lstStyle/>
          <a:p>
            <a:r>
              <a:rPr lang="en-US" dirty="0" smtClean="0"/>
              <a:t>What is the impact of the environment on the children?</a:t>
            </a:r>
          </a:p>
          <a:p>
            <a:r>
              <a:rPr lang="en-US" dirty="0" smtClean="0"/>
              <a:t>How does the speaker use literary devices, such as tone, imagery, selection of detail, and point of view to depict the environment?</a:t>
            </a:r>
            <a:endParaRPr lang="en-US" dirty="0"/>
          </a:p>
        </p:txBody>
      </p:sp>
    </p:spTree>
    <p:extLst>
      <p:ext uri="{BB962C8B-B14F-4D97-AF65-F5344CB8AC3E}">
        <p14:creationId xmlns:p14="http://schemas.microsoft.com/office/powerpoint/2010/main" val="21359326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Write the questions for:</a:t>
            </a:r>
            <a:endParaRPr lang="en-US" dirty="0"/>
          </a:p>
        </p:txBody>
      </p:sp>
      <p:sp>
        <p:nvSpPr>
          <p:cNvPr id="3" name="Content Placeholder 2"/>
          <p:cNvSpPr>
            <a:spLocks noGrp="1"/>
          </p:cNvSpPr>
          <p:nvPr>
            <p:ph idx="1"/>
          </p:nvPr>
        </p:nvSpPr>
        <p:spPr/>
        <p:txBody>
          <a:bodyPr/>
          <a:lstStyle/>
          <a:p>
            <a:r>
              <a:rPr lang="en-US" dirty="0" smtClean="0"/>
              <a:t>2015 Poetry: </a:t>
            </a:r>
            <a:r>
              <a:rPr lang="en-US" dirty="0"/>
              <a:t>In the following poem by Caribbean writer Derek Walcott, the speaker recalls a childhood experience of visiting an elderly woman storyteller. Read the poem carefully. Then, in a well-developed essay, discuss the speaker’s recollection and analyze how Walcott uses poetic devices to convey the significance of the experience. </a:t>
            </a:r>
            <a:endParaRPr lang="en-US" dirty="0"/>
          </a:p>
          <a:p>
            <a:endParaRPr lang="en-US" dirty="0"/>
          </a:p>
        </p:txBody>
      </p:sp>
    </p:spTree>
    <p:extLst>
      <p:ext uri="{BB962C8B-B14F-4D97-AF65-F5344CB8AC3E}">
        <p14:creationId xmlns:p14="http://schemas.microsoft.com/office/powerpoint/2010/main" val="1362019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Essay Questions</a:t>
            </a:r>
          </a:p>
        </p:txBody>
      </p:sp>
      <p:sp>
        <p:nvSpPr>
          <p:cNvPr id="3" name="Content Placeholder 2"/>
          <p:cNvSpPr>
            <a:spLocks noGrp="1"/>
          </p:cNvSpPr>
          <p:nvPr>
            <p:ph idx="1"/>
          </p:nvPr>
        </p:nvSpPr>
        <p:spPr/>
        <p:txBody>
          <a:bodyPr/>
          <a:lstStyle/>
          <a:p>
            <a:r>
              <a:rPr lang="en-US" dirty="0" smtClean="0"/>
              <a:t>What is significant about the childhood recollection of visiting an elderly woman story teller?</a:t>
            </a:r>
          </a:p>
          <a:p>
            <a:r>
              <a:rPr lang="en-US" dirty="0" smtClean="0"/>
              <a:t>How does the speaker use literary devices to convey the significance?</a:t>
            </a:r>
            <a:endParaRPr lang="en-US" dirty="0"/>
          </a:p>
        </p:txBody>
      </p:sp>
    </p:spTree>
    <p:extLst>
      <p:ext uri="{BB962C8B-B14F-4D97-AF65-F5344CB8AC3E}">
        <p14:creationId xmlns:p14="http://schemas.microsoft.com/office/powerpoint/2010/main" val="29625360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Write the questions for:</a:t>
            </a:r>
          </a:p>
        </p:txBody>
      </p:sp>
      <p:sp>
        <p:nvSpPr>
          <p:cNvPr id="3" name="Content Placeholder 2"/>
          <p:cNvSpPr>
            <a:spLocks noGrp="1"/>
          </p:cNvSpPr>
          <p:nvPr>
            <p:ph idx="1"/>
          </p:nvPr>
        </p:nvSpPr>
        <p:spPr/>
        <p:txBody>
          <a:bodyPr/>
          <a:lstStyle/>
          <a:p>
            <a:r>
              <a:rPr lang="en-US" dirty="0" smtClean="0"/>
              <a:t>2014 Prose: </a:t>
            </a:r>
            <a:r>
              <a:rPr lang="en-US" dirty="0"/>
              <a:t>The following passage is from the novel </a:t>
            </a:r>
            <a:r>
              <a:rPr lang="en-US" i="1" dirty="0"/>
              <a:t>The Known World </a:t>
            </a:r>
            <a:r>
              <a:rPr lang="en-US" dirty="0"/>
              <a:t>by Edward P. Jones. Read the passage carefully. Then, in a well-organized essay, analyze how the author reveals the character of Moses. In your analysis, you may wish to consider such literary elements as point of view, selection of detail, and imagery. </a:t>
            </a:r>
            <a:endParaRPr lang="en-US" dirty="0"/>
          </a:p>
          <a:p>
            <a:endParaRPr lang="en-US" dirty="0"/>
          </a:p>
        </p:txBody>
      </p:sp>
    </p:spTree>
    <p:extLst>
      <p:ext uri="{BB962C8B-B14F-4D97-AF65-F5344CB8AC3E}">
        <p14:creationId xmlns:p14="http://schemas.microsoft.com/office/powerpoint/2010/main" val="375907361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Essay Questions</a:t>
            </a:r>
          </a:p>
        </p:txBody>
      </p:sp>
      <p:sp>
        <p:nvSpPr>
          <p:cNvPr id="3" name="Content Placeholder 2"/>
          <p:cNvSpPr>
            <a:spLocks noGrp="1"/>
          </p:cNvSpPr>
          <p:nvPr>
            <p:ph idx="1"/>
          </p:nvPr>
        </p:nvSpPr>
        <p:spPr/>
        <p:txBody>
          <a:bodyPr/>
          <a:lstStyle/>
          <a:p>
            <a:r>
              <a:rPr lang="en-US" dirty="0" smtClean="0"/>
              <a:t>What is Moses like?</a:t>
            </a:r>
          </a:p>
          <a:p>
            <a:r>
              <a:rPr lang="en-US" dirty="0" smtClean="0"/>
              <a:t>How does the speaker use literary elements such as point of view, selection of detail, and imagery to character to reveal Moses’ character? </a:t>
            </a:r>
            <a:endParaRPr lang="en-US" dirty="0"/>
          </a:p>
          <a:p>
            <a:endParaRPr lang="en-US" dirty="0" smtClean="0"/>
          </a:p>
          <a:p>
            <a:endParaRPr lang="en-US" dirty="0"/>
          </a:p>
        </p:txBody>
      </p:sp>
    </p:spTree>
    <p:extLst>
      <p:ext uri="{BB962C8B-B14F-4D97-AF65-F5344CB8AC3E}">
        <p14:creationId xmlns:p14="http://schemas.microsoft.com/office/powerpoint/2010/main" val="21877030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Write the questions for:</a:t>
            </a:r>
          </a:p>
        </p:txBody>
      </p:sp>
      <p:sp>
        <p:nvSpPr>
          <p:cNvPr id="3" name="Content Placeholder 2"/>
          <p:cNvSpPr>
            <a:spLocks noGrp="1"/>
          </p:cNvSpPr>
          <p:nvPr>
            <p:ph idx="1"/>
          </p:nvPr>
        </p:nvSpPr>
        <p:spPr/>
        <p:txBody>
          <a:bodyPr/>
          <a:lstStyle/>
          <a:p>
            <a:r>
              <a:rPr lang="en-US" dirty="0" smtClean="0"/>
              <a:t>2014 Poetry: </a:t>
            </a:r>
            <a:r>
              <a:rPr lang="en-US" dirty="0"/>
              <a:t>The following poem is by the sixteenth-century English poet George Gascoigne. Read the poem carefully. Then write an essay in which you analyze how the complex attitude of the speaker is developed through such devices as form, diction, and imagery. </a:t>
            </a:r>
            <a:endParaRPr lang="en-US" dirty="0"/>
          </a:p>
          <a:p>
            <a:endParaRPr lang="en-US" dirty="0"/>
          </a:p>
        </p:txBody>
      </p:sp>
    </p:spTree>
    <p:extLst>
      <p:ext uri="{BB962C8B-B14F-4D97-AF65-F5344CB8AC3E}">
        <p14:creationId xmlns:p14="http://schemas.microsoft.com/office/powerpoint/2010/main" val="27106944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Essay Questions</a:t>
            </a:r>
          </a:p>
        </p:txBody>
      </p:sp>
      <p:sp>
        <p:nvSpPr>
          <p:cNvPr id="3" name="Content Placeholder 2"/>
          <p:cNvSpPr>
            <a:spLocks noGrp="1"/>
          </p:cNvSpPr>
          <p:nvPr>
            <p:ph idx="1"/>
          </p:nvPr>
        </p:nvSpPr>
        <p:spPr/>
        <p:txBody>
          <a:bodyPr/>
          <a:lstStyle/>
          <a:p>
            <a:r>
              <a:rPr lang="en-US" dirty="0" smtClean="0"/>
              <a:t>What is the complex attitude of the speaker?</a:t>
            </a:r>
          </a:p>
          <a:p>
            <a:r>
              <a:rPr lang="en-US" dirty="0" smtClean="0"/>
              <a:t>How does the speaker use devices, such as form, diction, and imagery to convey the attitude?</a:t>
            </a:r>
          </a:p>
          <a:p>
            <a:endParaRPr lang="en-US" dirty="0"/>
          </a:p>
        </p:txBody>
      </p:sp>
    </p:spTree>
    <p:extLst>
      <p:ext uri="{BB962C8B-B14F-4D97-AF65-F5344CB8AC3E}">
        <p14:creationId xmlns:p14="http://schemas.microsoft.com/office/powerpoint/2010/main" val="134468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 English Lit Mantra</a:t>
            </a:r>
            <a:endParaRPr lang="en-US" dirty="0"/>
          </a:p>
        </p:txBody>
      </p:sp>
      <p:sp>
        <p:nvSpPr>
          <p:cNvPr id="3" name="Content Placeholder 2"/>
          <p:cNvSpPr>
            <a:spLocks noGrp="1"/>
          </p:cNvSpPr>
          <p:nvPr>
            <p:ph idx="1"/>
          </p:nvPr>
        </p:nvSpPr>
        <p:spPr/>
        <p:txBody>
          <a:bodyPr/>
          <a:lstStyle/>
          <a:p>
            <a:r>
              <a:rPr lang="en-US" dirty="0" smtClean="0"/>
              <a:t>FORM follows FUNCTION.</a:t>
            </a:r>
          </a:p>
          <a:p>
            <a:endParaRPr lang="en-US" dirty="0"/>
          </a:p>
          <a:p>
            <a:r>
              <a:rPr lang="en-US" dirty="0" smtClean="0"/>
              <a:t>Form—literary devices </a:t>
            </a:r>
          </a:p>
          <a:p>
            <a:r>
              <a:rPr lang="en-US" dirty="0" smtClean="0"/>
              <a:t>Function—the purpose the literary devices achieve</a:t>
            </a:r>
          </a:p>
          <a:p>
            <a:endParaRPr lang="en-US" dirty="0"/>
          </a:p>
          <a:p>
            <a:r>
              <a:rPr lang="en-US" dirty="0" smtClean="0"/>
              <a:t>Function is MOST important.  </a:t>
            </a:r>
            <a:endParaRPr lang="en-US" dirty="0"/>
          </a:p>
        </p:txBody>
      </p:sp>
    </p:spTree>
    <p:extLst>
      <p:ext uri="{BB962C8B-B14F-4D97-AF65-F5344CB8AC3E}">
        <p14:creationId xmlns:p14="http://schemas.microsoft.com/office/powerpoint/2010/main" val="41870007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Close Reading</a:t>
            </a:r>
            <a:endParaRPr lang="en-US" dirty="0"/>
          </a:p>
        </p:txBody>
      </p:sp>
      <p:sp>
        <p:nvSpPr>
          <p:cNvPr id="3" name="Content Placeholder 2"/>
          <p:cNvSpPr>
            <a:spLocks noGrp="1"/>
          </p:cNvSpPr>
          <p:nvPr>
            <p:ph idx="1"/>
          </p:nvPr>
        </p:nvSpPr>
        <p:spPr/>
        <p:txBody>
          <a:bodyPr>
            <a:normAutofit lnSpcReduction="10000"/>
          </a:bodyPr>
          <a:lstStyle/>
          <a:p>
            <a:r>
              <a:rPr lang="en-US" dirty="0" smtClean="0"/>
              <a:t>Close Reading can be completed on ANY text.  </a:t>
            </a:r>
          </a:p>
          <a:p>
            <a:pPr lvl="1"/>
            <a:r>
              <a:rPr lang="en-US" sz="3200" dirty="0" smtClean="0"/>
              <a:t>Close reading is reading with a purpose. </a:t>
            </a:r>
          </a:p>
          <a:p>
            <a:pPr lvl="1"/>
            <a:r>
              <a:rPr lang="en-US" sz="3200" dirty="0" smtClean="0"/>
              <a:t>Close reading means reading and re-reading. </a:t>
            </a:r>
          </a:p>
          <a:p>
            <a:pPr lvl="1"/>
            <a:r>
              <a:rPr lang="en-US" sz="3200" dirty="0" smtClean="0"/>
              <a:t>Close reading is slow.</a:t>
            </a:r>
          </a:p>
          <a:p>
            <a:pPr lvl="1"/>
            <a:r>
              <a:rPr lang="en-US" sz="3200" dirty="0" smtClean="0"/>
              <a:t>Close reading means thinking about what you’re reading. </a:t>
            </a:r>
          </a:p>
        </p:txBody>
      </p:sp>
    </p:spTree>
    <p:extLst>
      <p:ext uri="{BB962C8B-B14F-4D97-AF65-F5344CB8AC3E}">
        <p14:creationId xmlns:p14="http://schemas.microsoft.com/office/powerpoint/2010/main" val="37960423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Ms. Barnett’s Steps for Close Reading</a:t>
            </a:r>
            <a:endParaRPr lang="en-US" dirty="0"/>
          </a:p>
        </p:txBody>
      </p:sp>
      <p:sp>
        <p:nvSpPr>
          <p:cNvPr id="3" name="Content Placeholder 2"/>
          <p:cNvSpPr>
            <a:spLocks noGrp="1"/>
          </p:cNvSpPr>
          <p:nvPr>
            <p:ph idx="1"/>
          </p:nvPr>
        </p:nvSpPr>
        <p:spPr/>
        <p:txBody>
          <a:bodyPr>
            <a:normAutofit lnSpcReduction="10000"/>
          </a:bodyPr>
          <a:lstStyle/>
          <a:p>
            <a:r>
              <a:rPr lang="en-US" dirty="0" smtClean="0"/>
              <a:t>1. </a:t>
            </a:r>
            <a:r>
              <a:rPr lang="en-US" u="sng" dirty="0" smtClean="0"/>
              <a:t>Narrative</a:t>
            </a:r>
            <a:r>
              <a:rPr lang="en-US" dirty="0" smtClean="0"/>
              <a:t>: Who is speaking to whom?</a:t>
            </a:r>
          </a:p>
          <a:p>
            <a:pPr lvl="1"/>
            <a:r>
              <a:rPr lang="en-US" sz="3200" dirty="0" smtClean="0"/>
              <a:t>Talk about the </a:t>
            </a:r>
            <a:r>
              <a:rPr lang="en-US" sz="3200" u="sng" dirty="0" smtClean="0"/>
              <a:t>speaker</a:t>
            </a:r>
            <a:r>
              <a:rPr lang="en-US" sz="3200" dirty="0" smtClean="0"/>
              <a:t>, not the author.</a:t>
            </a:r>
          </a:p>
          <a:p>
            <a:pPr lvl="1"/>
            <a:r>
              <a:rPr lang="en-US" sz="3200" dirty="0" smtClean="0"/>
              <a:t>What is going on?  What is the situation? Is there a “back story”? </a:t>
            </a:r>
          </a:p>
          <a:p>
            <a:pPr lvl="1"/>
            <a:r>
              <a:rPr lang="en-US" sz="3200" dirty="0" smtClean="0"/>
              <a:t>Can you imagine what happened before this?</a:t>
            </a:r>
          </a:p>
          <a:p>
            <a:pPr lvl="1"/>
            <a:r>
              <a:rPr lang="en-US" sz="3200" dirty="0" smtClean="0"/>
              <a:t>Point of View: first person, second person, third person limited, third person omniscient</a:t>
            </a:r>
            <a:endParaRPr lang="en-US" sz="3200" dirty="0"/>
          </a:p>
        </p:txBody>
      </p:sp>
    </p:spTree>
    <p:extLst>
      <p:ext uri="{BB962C8B-B14F-4D97-AF65-F5344CB8AC3E}">
        <p14:creationId xmlns:p14="http://schemas.microsoft.com/office/powerpoint/2010/main" val="23690743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Ms. Barnett’s Steps for Close Reading</a:t>
            </a:r>
          </a:p>
        </p:txBody>
      </p:sp>
      <p:sp>
        <p:nvSpPr>
          <p:cNvPr id="3" name="Content Placeholder 2"/>
          <p:cNvSpPr>
            <a:spLocks noGrp="1"/>
          </p:cNvSpPr>
          <p:nvPr>
            <p:ph idx="1"/>
          </p:nvPr>
        </p:nvSpPr>
        <p:spPr/>
        <p:txBody>
          <a:bodyPr/>
          <a:lstStyle/>
          <a:p>
            <a:r>
              <a:rPr lang="en-US" dirty="0" smtClean="0"/>
              <a:t>2. DIDLS=Tone</a:t>
            </a:r>
          </a:p>
          <a:p>
            <a:pPr lvl="1"/>
            <a:r>
              <a:rPr lang="en-US" sz="3200" u="sng" dirty="0" smtClean="0"/>
              <a:t>Diction</a:t>
            </a:r>
            <a:r>
              <a:rPr lang="en-US" sz="3200" dirty="0" smtClean="0"/>
              <a:t>: author’s word choice, connotation and associations with the words chosen</a:t>
            </a:r>
          </a:p>
          <a:p>
            <a:pPr lvl="2"/>
            <a:r>
              <a:rPr lang="en-US" dirty="0" smtClean="0"/>
              <a:t>Which words stand out to you?</a:t>
            </a:r>
          </a:p>
          <a:p>
            <a:pPr lvl="2"/>
            <a:r>
              <a:rPr lang="en-US" dirty="0" smtClean="0"/>
              <a:t>Are there strong connotations on any words?</a:t>
            </a:r>
          </a:p>
          <a:p>
            <a:pPr lvl="2"/>
            <a:r>
              <a:rPr lang="en-US" dirty="0" smtClean="0"/>
              <a:t>Does the speaker use mainly one specific part of speech?</a:t>
            </a:r>
          </a:p>
          <a:p>
            <a:pPr lvl="2"/>
            <a:r>
              <a:rPr lang="en-US" dirty="0" smtClean="0"/>
              <a:t>Does the speaker use formal, informal, colloquial, or slang diction?</a:t>
            </a:r>
            <a:endParaRPr lang="en-US" dirty="0"/>
          </a:p>
        </p:txBody>
      </p:sp>
    </p:spTree>
    <p:extLst>
      <p:ext uri="{BB962C8B-B14F-4D97-AF65-F5344CB8AC3E}">
        <p14:creationId xmlns:p14="http://schemas.microsoft.com/office/powerpoint/2010/main" val="35360323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Ms. Barnett’s Steps for Close Reading</a:t>
            </a:r>
          </a:p>
        </p:txBody>
      </p:sp>
      <p:sp>
        <p:nvSpPr>
          <p:cNvPr id="3" name="Content Placeholder 2"/>
          <p:cNvSpPr>
            <a:spLocks noGrp="1"/>
          </p:cNvSpPr>
          <p:nvPr>
            <p:ph idx="1"/>
          </p:nvPr>
        </p:nvSpPr>
        <p:spPr/>
        <p:txBody>
          <a:bodyPr>
            <a:normAutofit fontScale="92500"/>
          </a:bodyPr>
          <a:lstStyle/>
          <a:p>
            <a:r>
              <a:rPr lang="en-US" dirty="0" smtClean="0"/>
              <a:t>2. DIDLS=Tone</a:t>
            </a:r>
          </a:p>
          <a:p>
            <a:pPr lvl="1"/>
            <a:r>
              <a:rPr lang="en-US" sz="3200" u="sng" dirty="0" smtClean="0"/>
              <a:t>Imagery</a:t>
            </a:r>
            <a:r>
              <a:rPr lang="en-US" sz="3200" dirty="0" smtClean="0"/>
              <a:t>: the images the author presents</a:t>
            </a:r>
          </a:p>
          <a:p>
            <a:pPr lvl="2"/>
            <a:r>
              <a:rPr lang="en-US" sz="3200" dirty="0"/>
              <a:t>W</a:t>
            </a:r>
            <a:r>
              <a:rPr lang="en-US" sz="3200" dirty="0" smtClean="0"/>
              <a:t>hat does the author want you to see, smell, taste, touch, hear?</a:t>
            </a:r>
          </a:p>
          <a:p>
            <a:pPr lvl="1"/>
            <a:r>
              <a:rPr lang="en-US" sz="3200" u="sng" dirty="0" smtClean="0"/>
              <a:t>Details</a:t>
            </a:r>
            <a:r>
              <a:rPr lang="en-US" sz="3200" dirty="0" smtClean="0"/>
              <a:t>: What details are included or omitted?</a:t>
            </a:r>
          </a:p>
          <a:p>
            <a:pPr lvl="2"/>
            <a:r>
              <a:rPr lang="en-US" sz="3200" dirty="0"/>
              <a:t>Why does the speaker think it important to include or not include these specific details?</a:t>
            </a:r>
          </a:p>
          <a:p>
            <a:pPr lvl="2"/>
            <a:endParaRPr lang="en-US" dirty="0" smtClean="0"/>
          </a:p>
          <a:p>
            <a:pPr lvl="2"/>
            <a:endParaRPr lang="en-US" dirty="0"/>
          </a:p>
          <a:p>
            <a:pPr lvl="2"/>
            <a:endParaRPr lang="en-US" dirty="0"/>
          </a:p>
        </p:txBody>
      </p:sp>
    </p:spTree>
    <p:extLst>
      <p:ext uri="{BB962C8B-B14F-4D97-AF65-F5344CB8AC3E}">
        <p14:creationId xmlns:p14="http://schemas.microsoft.com/office/powerpoint/2010/main" val="1034066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Ms. Barnett’s Steps for Close Reading</a:t>
            </a:r>
          </a:p>
        </p:txBody>
      </p:sp>
      <p:sp>
        <p:nvSpPr>
          <p:cNvPr id="3" name="Content Placeholder 2"/>
          <p:cNvSpPr>
            <a:spLocks noGrp="1"/>
          </p:cNvSpPr>
          <p:nvPr>
            <p:ph idx="1"/>
          </p:nvPr>
        </p:nvSpPr>
        <p:spPr/>
        <p:txBody>
          <a:bodyPr>
            <a:normAutofit/>
          </a:bodyPr>
          <a:lstStyle/>
          <a:p>
            <a:r>
              <a:rPr lang="en-US" dirty="0" smtClean="0"/>
              <a:t>2. DIDLS=Tone</a:t>
            </a:r>
          </a:p>
          <a:p>
            <a:pPr lvl="1"/>
            <a:r>
              <a:rPr lang="en-US" sz="3200" u="sng" dirty="0" smtClean="0"/>
              <a:t>Language</a:t>
            </a:r>
            <a:r>
              <a:rPr lang="en-US" sz="3200" dirty="0" smtClean="0"/>
              <a:t> (all those literary devices your teachers made you learn!)</a:t>
            </a:r>
          </a:p>
          <a:p>
            <a:pPr lvl="2"/>
            <a:r>
              <a:rPr lang="en-US" u="sng" dirty="0" smtClean="0"/>
              <a:t>Figurative Language</a:t>
            </a:r>
            <a:r>
              <a:rPr lang="en-US" dirty="0" smtClean="0"/>
              <a:t>: Allegory, Apostrophe, Allusion, Hyperbole, Metaphor, </a:t>
            </a:r>
            <a:r>
              <a:rPr lang="en-US" dirty="0"/>
              <a:t>O</a:t>
            </a:r>
            <a:r>
              <a:rPr lang="en-US" dirty="0" smtClean="0"/>
              <a:t>nomatopoeia, Personification, Simile, symbolism</a:t>
            </a:r>
          </a:p>
          <a:p>
            <a:pPr lvl="2"/>
            <a:r>
              <a:rPr lang="en-US" u="sng" dirty="0" smtClean="0"/>
              <a:t>Repetition</a:t>
            </a:r>
            <a:r>
              <a:rPr lang="en-US" dirty="0" smtClean="0"/>
              <a:t>: Alliteration, Anaphora, Assonance, Consonance, Euphony, Cacophony, Rhyme</a:t>
            </a:r>
          </a:p>
          <a:p>
            <a:pPr lvl="2"/>
            <a:r>
              <a:rPr lang="en-US" u="sng" dirty="0" smtClean="0"/>
              <a:t>Juxtaposition</a:t>
            </a:r>
            <a:r>
              <a:rPr lang="en-US" dirty="0" smtClean="0"/>
              <a:t>: Irony, Inversion, Paradox, Oxymoron, Pun, Satire</a:t>
            </a:r>
            <a:endParaRPr lang="en-US" dirty="0"/>
          </a:p>
          <a:p>
            <a:pPr lvl="2"/>
            <a:endParaRPr lang="en-US" dirty="0"/>
          </a:p>
          <a:p>
            <a:pPr lvl="2"/>
            <a:endParaRPr lang="en-US" dirty="0"/>
          </a:p>
          <a:p>
            <a:pPr lvl="2"/>
            <a:endParaRPr lang="en-US" dirty="0" smtClean="0"/>
          </a:p>
          <a:p>
            <a:endParaRPr lang="en-US" dirty="0"/>
          </a:p>
        </p:txBody>
      </p:sp>
    </p:spTree>
    <p:extLst>
      <p:ext uri="{BB962C8B-B14F-4D97-AF65-F5344CB8AC3E}">
        <p14:creationId xmlns:p14="http://schemas.microsoft.com/office/powerpoint/2010/main" val="15362079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Ms. Barnett’s Steps for Close Reading</a:t>
            </a:r>
          </a:p>
        </p:txBody>
      </p:sp>
      <p:sp>
        <p:nvSpPr>
          <p:cNvPr id="3" name="Content Placeholder 2"/>
          <p:cNvSpPr>
            <a:spLocks noGrp="1"/>
          </p:cNvSpPr>
          <p:nvPr>
            <p:ph idx="1"/>
          </p:nvPr>
        </p:nvSpPr>
        <p:spPr/>
        <p:txBody>
          <a:bodyPr/>
          <a:lstStyle/>
          <a:p>
            <a:r>
              <a:rPr lang="en-US" dirty="0"/>
              <a:t>2. DIDLS=</a:t>
            </a:r>
            <a:r>
              <a:rPr lang="en-US" dirty="0" smtClean="0"/>
              <a:t>Tone</a:t>
            </a:r>
          </a:p>
          <a:p>
            <a:pPr lvl="1"/>
            <a:r>
              <a:rPr lang="en-US" sz="3200" u="sng" dirty="0" smtClean="0"/>
              <a:t>Structure</a:t>
            </a:r>
            <a:r>
              <a:rPr lang="en-US" sz="3200" dirty="0" smtClean="0"/>
              <a:t>: How is the passage organized?</a:t>
            </a:r>
          </a:p>
          <a:p>
            <a:pPr lvl="2"/>
            <a:r>
              <a:rPr lang="en-US" sz="3200" dirty="0" smtClean="0"/>
              <a:t>Form</a:t>
            </a:r>
          </a:p>
          <a:p>
            <a:pPr lvl="2"/>
            <a:r>
              <a:rPr lang="en-US" sz="3200" dirty="0" smtClean="0"/>
              <a:t>Sentence structure/syntax</a:t>
            </a:r>
          </a:p>
          <a:p>
            <a:pPr lvl="2"/>
            <a:r>
              <a:rPr lang="en-US" sz="3200" dirty="0" smtClean="0"/>
              <a:t>Shift</a:t>
            </a:r>
          </a:p>
          <a:p>
            <a:pPr lvl="2"/>
            <a:endParaRPr lang="en-US" dirty="0"/>
          </a:p>
          <a:p>
            <a:pPr lvl="2"/>
            <a:endParaRPr lang="en-US" dirty="0"/>
          </a:p>
          <a:p>
            <a:endParaRPr lang="en-US" dirty="0"/>
          </a:p>
        </p:txBody>
      </p:sp>
    </p:spTree>
    <p:extLst>
      <p:ext uri="{BB962C8B-B14F-4D97-AF65-F5344CB8AC3E}">
        <p14:creationId xmlns:p14="http://schemas.microsoft.com/office/powerpoint/2010/main" val="8826936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Ms. Barnett’s Steps for Close Reading</a:t>
            </a:r>
          </a:p>
        </p:txBody>
      </p:sp>
      <p:sp>
        <p:nvSpPr>
          <p:cNvPr id="3" name="Content Placeholder 2"/>
          <p:cNvSpPr>
            <a:spLocks noGrp="1"/>
          </p:cNvSpPr>
          <p:nvPr>
            <p:ph idx="1"/>
          </p:nvPr>
        </p:nvSpPr>
        <p:spPr/>
        <p:txBody>
          <a:bodyPr/>
          <a:lstStyle/>
          <a:p>
            <a:r>
              <a:rPr lang="en-US" dirty="0" smtClean="0"/>
              <a:t>3. </a:t>
            </a:r>
            <a:r>
              <a:rPr lang="en-US" u="sng" dirty="0" smtClean="0"/>
              <a:t>Tone</a:t>
            </a:r>
            <a:r>
              <a:rPr lang="en-US" dirty="0" smtClean="0"/>
              <a:t>: The speaker’s attitude</a:t>
            </a:r>
          </a:p>
          <a:p>
            <a:pPr lvl="1"/>
            <a:r>
              <a:rPr lang="en-US" sz="3200" dirty="0" smtClean="0"/>
              <a:t>Should be based on the analysis conducted</a:t>
            </a:r>
          </a:p>
          <a:p>
            <a:pPr lvl="1"/>
            <a:r>
              <a:rPr lang="en-US" sz="3200" dirty="0" smtClean="0"/>
              <a:t>Use the tonal scale to help determine the speaker’s attitude</a:t>
            </a:r>
          </a:p>
        </p:txBody>
      </p:sp>
    </p:spTree>
    <p:extLst>
      <p:ext uri="{BB962C8B-B14F-4D97-AF65-F5344CB8AC3E}">
        <p14:creationId xmlns:p14="http://schemas.microsoft.com/office/powerpoint/2010/main" val="10680800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Ms. Barnett’s Steps for Close Reading</a:t>
            </a:r>
          </a:p>
        </p:txBody>
      </p:sp>
      <p:sp>
        <p:nvSpPr>
          <p:cNvPr id="3" name="Content Placeholder 2"/>
          <p:cNvSpPr>
            <a:spLocks noGrp="1"/>
          </p:cNvSpPr>
          <p:nvPr>
            <p:ph idx="1"/>
          </p:nvPr>
        </p:nvSpPr>
        <p:spPr/>
        <p:txBody>
          <a:bodyPr/>
          <a:lstStyle/>
          <a:p>
            <a:r>
              <a:rPr lang="en-US" dirty="0" smtClean="0"/>
              <a:t>4. </a:t>
            </a:r>
            <a:r>
              <a:rPr lang="en-US" u="sng" dirty="0" smtClean="0"/>
              <a:t>Theme</a:t>
            </a:r>
            <a:r>
              <a:rPr lang="en-US" dirty="0" smtClean="0"/>
              <a:t>: the author’s “message”</a:t>
            </a:r>
          </a:p>
          <a:p>
            <a:endParaRPr lang="en-US" dirty="0"/>
          </a:p>
          <a:p>
            <a:r>
              <a:rPr lang="en-US" dirty="0" smtClean="0"/>
              <a:t>Follow this template:</a:t>
            </a:r>
          </a:p>
          <a:p>
            <a:endParaRPr lang="en-US" dirty="0"/>
          </a:p>
          <a:p>
            <a:r>
              <a:rPr lang="en-US" i="1" u="sng" dirty="0" smtClean="0"/>
              <a:t>Title</a:t>
            </a:r>
            <a:r>
              <a:rPr lang="en-US" dirty="0" smtClean="0"/>
              <a:t>, a </a:t>
            </a:r>
            <a:r>
              <a:rPr lang="en-US" u="sng" dirty="0" smtClean="0"/>
              <a:t>genre</a:t>
            </a:r>
            <a:r>
              <a:rPr lang="en-US" dirty="0" smtClean="0"/>
              <a:t> by </a:t>
            </a:r>
            <a:r>
              <a:rPr lang="en-US" u="sng" dirty="0" smtClean="0"/>
              <a:t>author</a:t>
            </a:r>
            <a:r>
              <a:rPr lang="en-US" dirty="0" smtClean="0"/>
              <a:t> is about </a:t>
            </a:r>
            <a:r>
              <a:rPr lang="en-US" u="sng" dirty="0" smtClean="0"/>
              <a:t>abstract concept</a:t>
            </a:r>
            <a:r>
              <a:rPr lang="en-US" dirty="0" smtClean="0"/>
              <a:t> and reveals that </a:t>
            </a:r>
            <a:r>
              <a:rPr lang="en-US" u="sng" dirty="0" smtClean="0"/>
              <a:t>theme</a:t>
            </a:r>
            <a:r>
              <a:rPr lang="en-US" dirty="0" smtClean="0"/>
              <a:t>.</a:t>
            </a:r>
          </a:p>
          <a:p>
            <a:endParaRPr lang="en-US" dirty="0" smtClean="0"/>
          </a:p>
          <a:p>
            <a:r>
              <a:rPr lang="en-US" dirty="0" smtClean="0"/>
              <a:t>Punctuate titles correctly!!</a:t>
            </a:r>
            <a:endParaRPr lang="en-US" dirty="0"/>
          </a:p>
        </p:txBody>
      </p:sp>
    </p:spTree>
    <p:extLst>
      <p:ext uri="{BB962C8B-B14F-4D97-AF65-F5344CB8AC3E}">
        <p14:creationId xmlns:p14="http://schemas.microsoft.com/office/powerpoint/2010/main" val="21401927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ＭＳ 明朝"/>
        <a:font script="Hang" typeface="바탕"/>
        <a:font script="Hans" typeface="华文新魏"/>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ＭＳ 明朝"/>
        <a:font script="Hang" typeface="바탕"/>
        <a:font script="Hans" typeface="华文新魏"/>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Foundry.thmx</Template>
  <TotalTime>82</TotalTime>
  <Words>1224</Words>
  <Application>Microsoft Macintosh PowerPoint</Application>
  <PresentationFormat>On-screen Show (4:3)</PresentationFormat>
  <Paragraphs>113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Foundry</vt:lpstr>
      <vt:lpstr>AP English Literature 101</vt:lpstr>
      <vt:lpstr>Format of the Exam</vt:lpstr>
      <vt:lpstr>Format of the Exam</vt:lpstr>
      <vt:lpstr>Sample AP Essays</vt:lpstr>
      <vt:lpstr>Sample AP Essays</vt:lpstr>
      <vt:lpstr>Sample AP Essays</vt:lpstr>
      <vt:lpstr>Sample AP Essays</vt:lpstr>
      <vt:lpstr>The first step . . . </vt:lpstr>
      <vt:lpstr>Write the questions for:</vt:lpstr>
      <vt:lpstr>Essay Questions</vt:lpstr>
      <vt:lpstr>Write the questions for:</vt:lpstr>
      <vt:lpstr>Essay Questions</vt:lpstr>
      <vt:lpstr>Write the questions for:</vt:lpstr>
      <vt:lpstr>Essay Questions</vt:lpstr>
      <vt:lpstr>Write the questions for:</vt:lpstr>
      <vt:lpstr>Essay Questions</vt:lpstr>
      <vt:lpstr>AP English Lit Mantra</vt:lpstr>
      <vt:lpstr>Close Reading</vt:lpstr>
      <vt:lpstr>Ms. Barnett’s Steps for Close Reading</vt:lpstr>
      <vt:lpstr>Ms. Barnett’s Steps for Close Reading</vt:lpstr>
      <vt:lpstr>Ms. Barnett’s Steps for Close Reading</vt:lpstr>
      <vt:lpstr>Ms. Barnett’s Steps for Close Reading</vt:lpstr>
      <vt:lpstr>Ms. Barnett’s Steps for Close Reading</vt:lpstr>
      <vt:lpstr>Ms. Barnett’s Steps for Close Reading</vt:lpstr>
      <vt:lpstr>Ms. Barnett’s Steps for Close Reading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English Literature 101</dc:title>
  <dc:creator>Sarah Barnett</dc:creator>
  <cp:lastModifiedBy>Sarah Barnett</cp:lastModifiedBy>
  <cp:revision>9</cp:revision>
  <dcterms:created xsi:type="dcterms:W3CDTF">2015-09-27T17:12:29Z</dcterms:created>
  <dcterms:modified xsi:type="dcterms:W3CDTF">2015-09-27T18:34:42Z</dcterms:modified>
</cp:coreProperties>
</file>