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9" r:id="rId3"/>
    <p:sldId id="267" r:id="rId4"/>
    <p:sldId id="258" r:id="rId5"/>
    <p:sldId id="257" r:id="rId6"/>
    <p:sldId id="260" r:id="rId7"/>
    <p:sldId id="262" r:id="rId8"/>
    <p:sldId id="263" r:id="rId9"/>
    <p:sldId id="264" r:id="rId10"/>
    <p:sldId id="265" r:id="rId11"/>
    <p:sldId id="268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490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69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0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9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32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3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81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448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46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1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F1A9E-4426-4EFB-B923-1104DE7CADCB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46633-46F7-4C62-883A-79054831F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37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1.istockphoto.com/file_thumbview_approve/1476699/2/istockphoto_1476699_editable_cartoon_illustration_of_pirate_ship.jp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12" Type="http://schemas.openxmlformats.org/officeDocument/2006/relationships/image" Target="../media/image8.png"/><Relationship Id="rId2" Type="http://schemas.openxmlformats.org/officeDocument/2006/relationships/hyperlink" Target="http://ece2creative.tripod.com/sitebuildercontent/sitebuilderpictures/map-europe-western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nomalyanimation.com/images/King_of_Solitaire.jpg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3.jpeg"/><Relationship Id="rId10" Type="http://schemas.openxmlformats.org/officeDocument/2006/relationships/image" Target="../media/image6.jpeg"/><Relationship Id="rId4" Type="http://schemas.openxmlformats.org/officeDocument/2006/relationships/hyperlink" Target="http://www.jimwegryn.com/Names/13Colonies.jpg" TargetMode="Externa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hyperlink" Target="http://home.iprimus.com.au/toddemslie/asia-map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0.jpeg"/><Relationship Id="rId4" Type="http://schemas.openxmlformats.org/officeDocument/2006/relationships/hyperlink" Target="http://wwp.greenwichmeantime.com/images/europe/united-kingdom.jp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1.istockphoto.com/file_thumbview_approve/1476699/2/istockphoto_1476699_editable_cartoon_illustration_of_pirate_ship.jpg" TargetMode="External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12" Type="http://schemas.openxmlformats.org/officeDocument/2006/relationships/hyperlink" Target="http://www.clipartheaven.com/clipart/international/people_-_cartoons/frenchman.gif" TargetMode="External"/><Relationship Id="rId17" Type="http://schemas.openxmlformats.org/officeDocument/2006/relationships/image" Target="../media/image14.jpeg"/><Relationship Id="rId2" Type="http://schemas.openxmlformats.org/officeDocument/2006/relationships/hyperlink" Target="http://ece2creative.tripod.com/sitebuildercontent/sitebuilderpictures/map-europe-western.gif" TargetMode="External"/><Relationship Id="rId16" Type="http://schemas.openxmlformats.org/officeDocument/2006/relationships/hyperlink" Target="http://www.nypl.org/research/chss/spe/art/print/exhibits/drydrunk/images/matelot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nomalyanimation.com/images/King_of_Solitaire.jpg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7.png"/><Relationship Id="rId4" Type="http://schemas.openxmlformats.org/officeDocument/2006/relationships/hyperlink" Target="http://www.jimwegryn.com/Names/13Colonies.jpg" TargetMode="External"/><Relationship Id="rId9" Type="http://schemas.openxmlformats.org/officeDocument/2006/relationships/image" Target="../media/image5.jpeg"/><Relationship Id="rId14" Type="http://schemas.openxmlformats.org/officeDocument/2006/relationships/hyperlink" Target="http://www.signsbyyou.com/images/decals/140c/SDEPSL3/MASCOTS3/SAA1234.gi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hyperlink" Target="http://www.jimwegryn.com/Names/13Colonies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1.istockphoto.com/file_thumbview_approve/1476699/2/istockphoto_1476699_editable_cartoon_illustration_of_pirate_ship.jpg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://ece2creative.tripod.com/sitebuildercontent/sitebuilderpictures/map-europe-western.gif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49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82406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 Narrow" panose="020B0606020202030204" pitchFamily="34" charset="0"/>
              </a:rPr>
              <a:t>Ch.4.3</a:t>
            </a:r>
          </a:p>
          <a:p>
            <a:pPr algn="ctr"/>
            <a:r>
              <a:rPr lang="en-US" sz="2800" b="1" dirty="0" smtClean="0">
                <a:latin typeface="Arial Narrow" panose="020B0606020202030204" pitchFamily="34" charset="0"/>
              </a:rPr>
              <a:t>Influences on American Beliefs on government</a:t>
            </a:r>
            <a:endParaRPr lang="en-US" sz="2800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905000"/>
            <a:ext cx="82406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 Narrow" panose="020B0606020202030204" pitchFamily="34" charset="0"/>
              </a:rPr>
              <a:t>LT:  Explain the influences on American beliefs about </a:t>
            </a:r>
          </a:p>
          <a:p>
            <a:r>
              <a:rPr lang="en-US" sz="2800" b="1" dirty="0">
                <a:latin typeface="Arial Narrow" panose="020B0606020202030204" pitchFamily="34" charset="0"/>
              </a:rPr>
              <a:t> </a:t>
            </a:r>
            <a:r>
              <a:rPr lang="en-US" sz="2800" b="1" dirty="0" smtClean="0">
                <a:latin typeface="Arial Narrow" panose="020B0606020202030204" pitchFamily="34" charset="0"/>
              </a:rPr>
              <a:t>      government.</a:t>
            </a:r>
          </a:p>
        </p:txBody>
      </p:sp>
    </p:spTree>
    <p:extLst>
      <p:ext uri="{BB962C8B-B14F-4D97-AF65-F5344CB8AC3E}">
        <p14:creationId xmlns:p14="http://schemas.microsoft.com/office/powerpoint/2010/main" val="243009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3004301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0" y="3886200"/>
            <a:ext cx="5105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“For all English liberties are restored to them: </a:t>
            </a:r>
            <a:r>
              <a:rPr lang="en-US" sz="2400" b="1" u="sng" dirty="0" smtClean="0"/>
              <a:t>No</a:t>
            </a:r>
            <a:r>
              <a:rPr lang="en-US" sz="2400" b="1" dirty="0" smtClean="0"/>
              <a:t> Persons shall have a </a:t>
            </a:r>
            <a:r>
              <a:rPr lang="en-US" sz="2400" b="1" u="sng" dirty="0" smtClean="0"/>
              <a:t>Penny</a:t>
            </a:r>
            <a:r>
              <a:rPr lang="en-US" sz="2400" b="1" dirty="0" smtClean="0"/>
              <a:t> of their Estates </a:t>
            </a:r>
            <a:r>
              <a:rPr lang="en-US" sz="2400" b="1" u="sng" dirty="0" smtClean="0"/>
              <a:t>taken from them</a:t>
            </a:r>
            <a:r>
              <a:rPr lang="en-US" sz="2400" b="1" dirty="0" smtClean="0"/>
              <a:t>; </a:t>
            </a:r>
            <a:r>
              <a:rPr lang="en-US" sz="2400" b="1" u="sng" dirty="0" smtClean="0"/>
              <a:t>nor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any Laws </a:t>
            </a:r>
            <a:r>
              <a:rPr lang="en-US" sz="2400" b="1" dirty="0" smtClean="0"/>
              <a:t>imposed on them, </a:t>
            </a:r>
            <a:r>
              <a:rPr lang="en-US" sz="2400" b="1" u="sng" dirty="0" smtClean="0"/>
              <a:t>without their own Consent</a:t>
            </a:r>
            <a:r>
              <a:rPr lang="en-US" sz="2400" b="1" dirty="0" smtClean="0"/>
              <a:t> by Representatives chosen by themselves.”</a:t>
            </a:r>
          </a:p>
          <a:p>
            <a:r>
              <a:rPr lang="en-US" sz="2400" b="1" dirty="0"/>
              <a:t>	</a:t>
            </a:r>
            <a:r>
              <a:rPr lang="en-US" sz="2400" b="1" dirty="0" smtClean="0"/>
              <a:t>- Increase Mather, 1688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381000"/>
            <a:ext cx="5105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 1688, minister Increase Mather sailed from Massachusetts to England with a complaint.  The colonist believed that the new royal governor had trampled their rights as English subjects.  Eventually, Mather came home with a new charter that restored </a:t>
            </a:r>
          </a:p>
          <a:p>
            <a:r>
              <a:rPr lang="en-US" sz="2400" b="1" dirty="0"/>
              <a:t>c</a:t>
            </a:r>
            <a:r>
              <a:rPr lang="en-US" sz="2400" b="1" dirty="0" smtClean="0"/>
              <a:t>olonists’ rights.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2450" y="4419600"/>
            <a:ext cx="373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English rights guaranteed by the Magna Carta and later documents are the basis for rights Americans enjoy today.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0064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812631"/>
            <a:ext cx="8534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28833" y="2590800"/>
            <a:ext cx="8534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36689" y="4419600"/>
            <a:ext cx="8534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76500" y="304800"/>
            <a:ext cx="38100" cy="6400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943600" y="304800"/>
            <a:ext cx="38100" cy="6400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1307" y="258633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Event or document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24200" y="258633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What it is or did?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0" y="104745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How it affected American belief about government?  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5925" y="12192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Magna </a:t>
            </a:r>
            <a:r>
              <a:rPr lang="en-US" sz="2000" b="1" dirty="0" err="1" smtClean="0">
                <a:latin typeface="Arial Narrow" panose="020B0606020202030204" pitchFamily="34" charset="0"/>
              </a:rPr>
              <a:t>Carta</a:t>
            </a:r>
            <a:endParaRPr lang="en-US" sz="2000" b="1" dirty="0" smtClean="0">
              <a:latin typeface="Arial Narrow" panose="020B0606020202030204" pitchFamily="34" charset="0"/>
            </a:endParaRPr>
          </a:p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1215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087" y="30480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English Parliament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6103" y="50292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Glorious Revolution</a:t>
            </a:r>
          </a:p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1688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95600" y="1182255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protected against unfair treatment or punishment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48400" y="1223819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That rulers or leaders are bound by the law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79436" y="2940278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 representative law making body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53727" y="2786390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the model for American legislatures; gave people a voice in government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6345" y="4875311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 transition of power forced by Parliament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72200" y="4875311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no ruler should have more power than the legislature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41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812631"/>
            <a:ext cx="8534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28833" y="2590800"/>
            <a:ext cx="8534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36689" y="4419600"/>
            <a:ext cx="8534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304925" y="304800"/>
            <a:ext cx="38100" cy="6400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943600" y="304800"/>
            <a:ext cx="38100" cy="6400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1307" y="258633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Event or document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90053" y="231163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What </a:t>
            </a:r>
            <a:r>
              <a:rPr lang="en-US" sz="2000" b="1" dirty="0" smtClean="0">
                <a:latin typeface="Arial Narrow" panose="020B0606020202030204" pitchFamily="34" charset="0"/>
              </a:rPr>
              <a:t>it is or did</a:t>
            </a:r>
            <a:r>
              <a:rPr lang="en-US" sz="2000" b="1" dirty="0" smtClean="0">
                <a:latin typeface="Arial Narrow" panose="020B0606020202030204" pitchFamily="34" charset="0"/>
              </a:rPr>
              <a:t>?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0" y="104745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How it affected American belief about government?  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2143" y="1143000"/>
            <a:ext cx="220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English </a:t>
            </a:r>
          </a:p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Bill of Rights</a:t>
            </a:r>
          </a:p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1689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" y="3109723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Colonial Assemblies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6725" y="49530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Town Hall Meetings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06525" y="938803"/>
            <a:ext cx="3484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That ruler can’t suspend or make laws without Parliament’s consent . . . </a:t>
            </a:r>
            <a:r>
              <a:rPr lang="en-US" sz="20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g</a:t>
            </a:r>
            <a:r>
              <a:rPr lang="en-US" sz="2000" b="1" dirty="0" err="1" smtClean="0">
                <a:solidFill>
                  <a:srgbClr val="FF0000"/>
                </a:solidFill>
                <a:latin typeface="Arial Narrow" panose="020B0606020202030204" pitchFamily="34" charset="0"/>
              </a:rPr>
              <a:t>aranteed</a:t>
            </a:r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rights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4027" y="1246579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there are clear limits on a ruler’s power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61943" y="2997368"/>
            <a:ext cx="3428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Elected legislators that made certain laws for the colonists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65982" y="2997367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People take part in ruling themselves by voting for representatives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67000" y="4845278"/>
            <a:ext cx="32239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Allowed people to discuss, vote and pass laws concerning local issues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96000" y="4844941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That people have the right to govern themselves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39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1000" y="2209800"/>
            <a:ext cx="2057400" cy="1981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2514600" y="2950368"/>
            <a:ext cx="552450" cy="119063"/>
          </a:xfrm>
          <a:prstGeom prst="rightArrow">
            <a:avLst>
              <a:gd name="adj1" fmla="val 50000"/>
              <a:gd name="adj2" fmla="val 116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200400" y="2255330"/>
            <a:ext cx="2057400" cy="19356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172200" y="2255331"/>
            <a:ext cx="2209800" cy="19356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410200" y="2946902"/>
            <a:ext cx="552450" cy="119063"/>
          </a:xfrm>
          <a:prstGeom prst="rightArrow">
            <a:avLst>
              <a:gd name="adj1" fmla="val 50000"/>
              <a:gd name="adj2" fmla="val 116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7818" y="381000"/>
            <a:ext cx="891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Read, “English Economic Policies” p. 94-95 and complete the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Cause </a:t>
            </a:r>
            <a:r>
              <a:rPr lang="en-US" sz="2400" b="1" dirty="0"/>
              <a:t>&amp; Effect diagram below: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38187" y="1728644"/>
            <a:ext cx="1343025" cy="40495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Cause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529387" y="1804844"/>
            <a:ext cx="1343025" cy="40495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US" altLang="en-US" sz="2400" b="1" dirty="0" smtClean="0">
                <a:latin typeface="Arial Narrow" pitchFamily="34" charset="0"/>
                <a:cs typeface="Arial" pitchFamily="34" charset="0"/>
              </a:rPr>
              <a:t>Effect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467100" y="2571497"/>
            <a:ext cx="1524000" cy="13033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US" altLang="en-US" sz="2400" b="1" dirty="0" smtClean="0">
                <a:latin typeface="Arial Narrow" pitchFamily="34" charset="0"/>
                <a:cs typeface="Arial" pitchFamily="34" charset="0"/>
              </a:rPr>
              <a:t>Navigation Acts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1650s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57201" y="2346972"/>
            <a:ext cx="1905000" cy="13868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US" altLang="en-US" sz="20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to build wealth &amp; power by controlling colonial trade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324600" y="2388717"/>
            <a:ext cx="1905000" cy="164988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US" altLang="en-US" sz="20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Colonists resented English restrictions &amp; began smuggling goods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7144" y="4977822"/>
            <a:ext cx="8014856" cy="134677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US" altLang="en-US" sz="2400" b="1" dirty="0" smtClean="0">
                <a:latin typeface="Arial Narrow" pitchFamily="34" charset="0"/>
                <a:cs typeface="Arial" pitchFamily="34" charset="0"/>
              </a:rPr>
              <a:t>Mercantile system – build up supplies of gold &amp; silver by exporting more than importing; colonies supply raw materials &amp; serve a market for exports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3"/>
          <p:cNvSpPr>
            <a:spLocks noChangeArrowheads="1"/>
          </p:cNvSpPr>
          <p:nvPr/>
        </p:nvSpPr>
        <p:spPr bwMode="auto">
          <a:xfrm rot="5400000">
            <a:off x="1016758" y="4584878"/>
            <a:ext cx="634422" cy="151465"/>
          </a:xfrm>
          <a:prstGeom prst="rightArrow">
            <a:avLst>
              <a:gd name="adj1" fmla="val 50000"/>
              <a:gd name="adj2" fmla="val 116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9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map-europe-wester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1066800"/>
            <a:ext cx="4935537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1" descr="13Colonie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r="18025"/>
          <a:stretch>
            <a:fillRect/>
          </a:stretch>
        </p:blipFill>
        <p:spPr bwMode="auto">
          <a:xfrm>
            <a:off x="0" y="1143000"/>
            <a:ext cx="2895600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Picture 13" descr="King_of_Solitair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t="4800" r="5119" b="7016"/>
          <a:stretch>
            <a:fillRect/>
          </a:stretch>
        </p:blipFill>
        <p:spPr bwMode="auto">
          <a:xfrm>
            <a:off x="4648200" y="0"/>
            <a:ext cx="12065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7" name="Picture 15" descr="istockphoto_1476699_editable_cartoon_illustration_of_pirate_ship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86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0" name="Picture 18" descr="istockphoto_1476699_editable_cartoon_illustration_of_pirate_ship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00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1" name="Picture 19" descr="istockphoto_1476699_editable_cartoon_illustration_of_pirate_ship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7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609600" y="5410200"/>
            <a:ext cx="990600" cy="45720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cotton</a:t>
            </a:r>
          </a:p>
        </p:txBody>
      </p:sp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1447800" y="2743200"/>
            <a:ext cx="7620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iron</a:t>
            </a:r>
          </a:p>
        </p:txBody>
      </p:sp>
      <p:sp>
        <p:nvSpPr>
          <p:cNvPr id="13340" name="Text Box 28"/>
          <p:cNvSpPr txBox="1">
            <a:spLocks noChangeArrowheads="1"/>
          </p:cNvSpPr>
          <p:nvPr/>
        </p:nvSpPr>
        <p:spPr bwMode="auto">
          <a:xfrm>
            <a:off x="2057400" y="1752600"/>
            <a:ext cx="1066800" cy="457200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lumber</a:t>
            </a:r>
          </a:p>
        </p:txBody>
      </p:sp>
      <p:sp>
        <p:nvSpPr>
          <p:cNvPr id="13342" name="Text Box 30"/>
          <p:cNvSpPr txBox="1">
            <a:spLocks noChangeArrowheads="1"/>
          </p:cNvSpPr>
          <p:nvPr/>
        </p:nvSpPr>
        <p:spPr bwMode="auto">
          <a:xfrm>
            <a:off x="4648200" y="990600"/>
            <a:ext cx="1447800" cy="457200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furniture</a:t>
            </a:r>
          </a:p>
        </p:txBody>
      </p:sp>
      <p:sp>
        <p:nvSpPr>
          <p:cNvPr id="13343" name="Text Box 31"/>
          <p:cNvSpPr txBox="1">
            <a:spLocks noChangeArrowheads="1"/>
          </p:cNvSpPr>
          <p:nvPr/>
        </p:nvSpPr>
        <p:spPr bwMode="auto">
          <a:xfrm>
            <a:off x="4724400" y="1828800"/>
            <a:ext cx="8382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tools</a:t>
            </a:r>
          </a:p>
        </p:txBody>
      </p:sp>
      <p:sp>
        <p:nvSpPr>
          <p:cNvPr id="13344" name="Text Box 32"/>
          <p:cNvSpPr txBox="1">
            <a:spLocks noChangeArrowheads="1"/>
          </p:cNvSpPr>
          <p:nvPr/>
        </p:nvSpPr>
        <p:spPr bwMode="auto">
          <a:xfrm>
            <a:off x="4876800" y="3048000"/>
            <a:ext cx="1066800" cy="45720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textiles</a:t>
            </a:r>
          </a:p>
        </p:txBody>
      </p:sp>
      <p:pic>
        <p:nvPicPr>
          <p:cNvPr id="13345" name="Picture 3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743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6" name="Picture 3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86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7" name="Picture 3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8" name="Picture 36" descr="ship_british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8382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9" name="Picture 37" descr="ship_british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8288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50" name="Picture 38" descr="ship_british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430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51" name="Picture 39" descr="ship_british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002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52" name="Picture 40" descr="ship_british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98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53" name="Picture 41" descr="ship_british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6670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54" name="AutoShape 42"/>
          <p:cNvSpPr>
            <a:spLocks noChangeArrowheads="1"/>
          </p:cNvSpPr>
          <p:nvPr/>
        </p:nvSpPr>
        <p:spPr bwMode="auto">
          <a:xfrm>
            <a:off x="6934200" y="0"/>
            <a:ext cx="2209800" cy="1524000"/>
          </a:xfrm>
          <a:prstGeom prst="wedgeEllipseCallout">
            <a:avLst>
              <a:gd name="adj1" fmla="val -129310"/>
              <a:gd name="adj2" fmla="val -1711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2400" dirty="0"/>
              <a:t>I’m bloody filthy rich!</a:t>
            </a:r>
          </a:p>
        </p:txBody>
      </p:sp>
      <p:sp>
        <p:nvSpPr>
          <p:cNvPr id="5144" name="Rectangle 43"/>
          <p:cNvSpPr>
            <a:spLocks noChangeArrowheads="1"/>
          </p:cNvSpPr>
          <p:nvPr/>
        </p:nvSpPr>
        <p:spPr bwMode="auto">
          <a:xfrm>
            <a:off x="0" y="0"/>
            <a:ext cx="4030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800" b="1"/>
              <a:t>Navigation Acts (1651)</a:t>
            </a:r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227412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9 -0.00255 0.01181 -0.00532 0.01771 -0.00787 C 0.02066 -0.00926 0.02639 -0.01181 0.02639 -0.01181 C 0.02934 -0.01574 0.03195 -0.02014 0.03524 -0.02361 C 0.0408 -0.0294 0.05295 -0.03935 0.05295 -0.03935 C 0.05486 -0.04329 0.05608 -0.04815 0.05886 -0.05116 C 0.06129 -0.0537 0.06493 -0.05324 0.06771 -0.05509 C 0.08785 -0.06852 0.06354 -0.05833 0.0882 -0.06667 C 0.0941 -0.07199 0.1 -0.07708 0.1059 -0.08241 C 0.10886 -0.08495 0.11476 -0.09028 0.11476 -0.09028 C 0.12448 -0.10972 0.13143 -0.10694 0.14705 -0.11389 C 0.1566 -0.11806 0.17639 -0.12176 0.17639 -0.12176 C 0.25677 -0.11806 0.24375 -0.13171 0.2882 -0.10208 " pathEditMode="relative" ptsTypes="ffffffffffffA">
                                      <p:cBhvr>
                                        <p:cTn id="32" dur="2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9 -0.00255 0.01181 -0.00532 0.01771 -0.00787 C 0.02066 -0.00926 0.02639 -0.01181 0.02639 -0.01181 C 0.02934 -0.01574 0.03195 -0.02014 0.03524 -0.02361 C 0.0408 -0.0294 0.05295 -0.03935 0.05295 -0.03935 C 0.05486 -0.04329 0.05608 -0.04815 0.05886 -0.05116 C 0.06129 -0.0537 0.06493 -0.05324 0.06771 -0.05509 C 0.08785 -0.06852 0.06354 -0.05833 0.0882 -0.06667 C 0.0941 -0.07199 0.1 -0.07708 0.1059 -0.08241 C 0.10886 -0.08495 0.11476 -0.09028 0.11476 -0.09028 C 0.12448 -0.10972 0.13143 -0.10694 0.14705 -0.11389 C 0.1566 -0.11806 0.17639 -0.12176 0.17639 -0.12176 C 0.25677 -0.11806 0.24375 -0.13171 0.2882 -0.10208 " pathEditMode="relative" ptsTypes="ffffffffffffA">
                                      <p:cBhvr>
                                        <p:cTn id="34" dur="20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851 -0.00208 0.09879 -0.00602 0.15295 -0.01157 C 0.17274 -0.02037 0.18212 -0.02384 0.20295 -0.02731 C 0.21233 -0.03148 0.22396 -0.03264 0.23247 -0.03912 C 0.24444 -0.04815 0.25608 -0.06018 0.26771 -0.07037 C 0.27066 -0.07291 0.27361 -0.07569 0.27656 -0.07824 C 0.28177 -0.08287 0.29427 -0.08611 0.29427 -0.08611 C 0.30816 -0.09861 0.29965 -0.09259 0.32066 -0.10185 C 0.32361 -0.10324 0.32656 -0.1044 0.32951 -0.10579 C 0.33247 -0.10717 0.33837 -0.10972 0.33837 -0.10972 C 0.35226 -0.12222 0.34375 -0.1162 0.36476 -0.12546 C 0.37448 -0.12986 0.37361 -0.12523 0.37361 -0.13333 " pathEditMode="relative" ptsTypes="fffffffffffA">
                                      <p:cBhvr>
                                        <p:cTn id="38" dur="2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851 -0.00208 0.09879 -0.00602 0.15295 -0.01157 C 0.17274 -0.02037 0.18212 -0.02384 0.20295 -0.02731 C 0.21233 -0.03148 0.22396 -0.03264 0.23247 -0.03912 C 0.24444 -0.04815 0.25608 -0.06018 0.26771 -0.07037 C 0.27066 -0.07291 0.27361 -0.07569 0.27656 -0.07824 C 0.28177 -0.08287 0.29427 -0.08611 0.29427 -0.08611 C 0.30816 -0.09861 0.29965 -0.09259 0.32066 -0.10185 C 0.32361 -0.10324 0.32656 -0.1044 0.32951 -0.10579 C 0.33247 -0.10717 0.33837 -0.10972 0.33837 -0.10972 C 0.35226 -0.12222 0.34375 -0.1162 0.36476 -0.12546 C 0.37448 -0.12986 0.37361 -0.12523 0.37361 -0.13333 " pathEditMode="relative" ptsTypes="fffffffffffA">
                                      <p:cBhvr>
                                        <p:cTn id="40" dur="20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604 -0.00486 0.05295 -0.02222 0.07934 -0.02361 C 0.12639 -0.02592 0.17361 -0.02615 0.22066 -0.02754 C 0.22934 -0.03541 0.23819 -0.03935 0.24705 -0.04699 C 0.24896 -0.05092 0.25 -0.05625 0.25295 -0.05879 C 0.25816 -0.06319 0.26476 -0.06412 0.27066 -0.06666 C 0.27917 -0.07037 0.29514 -0.08032 0.30295 -0.08634 C 0.31319 -0.09421 0.31806 -0.10486 0.32934 -0.10972 C 0.34097 -0.12523 0.35295 -0.13726 0.36458 -0.15301 C 0.36753 -0.15694 0.37361 -0.16481 0.37361 -0.16481 C 0.37552 -0.17268 0.37569 -0.18148 0.37934 -0.18819 C 0.38125 -0.19213 0.38368 -0.19583 0.38524 -0.2 C 0.38663 -0.2037 0.38663 -0.2081 0.38819 -0.2118 C 0.39167 -0.22014 0.39601 -0.22754 0.4 -0.23541 C 0.40191 -0.23935 0.4059 -0.24699 0.4059 -0.24699 C 0.41111 -0.26805 0.40677 -0.25486 0.42066 -0.2824 C 0.4224 -0.28634 0.42344 -0.29166 0.42639 -0.29421 C 0.43229 -0.2993 0.4441 -0.30972 0.4441 -0.30972 C 0.44601 -0.31365 0.45 -0.32152 0.45 -0.32152 " pathEditMode="relative" ptsTypes="ffffffffffffffffffA">
                                      <p:cBhvr>
                                        <p:cTn id="44" dur="2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604 -0.00486 0.05295 -0.02222 0.07934 -0.02361 C 0.12639 -0.02592 0.17361 -0.02615 0.22066 -0.02754 C 0.22934 -0.03541 0.23819 -0.03935 0.24705 -0.04699 C 0.24896 -0.05092 0.25 -0.05625 0.25295 -0.05879 C 0.25816 -0.06319 0.26476 -0.06412 0.27066 -0.06666 C 0.27917 -0.07037 0.29514 -0.08032 0.30295 -0.08634 C 0.31319 -0.09421 0.31806 -0.10486 0.32934 -0.10972 C 0.34097 -0.12523 0.35295 -0.13726 0.36458 -0.15301 C 0.36753 -0.15694 0.37361 -0.16481 0.37361 -0.16481 C 0.37552 -0.17268 0.37569 -0.18148 0.37934 -0.18819 C 0.38125 -0.19213 0.38368 -0.19583 0.38524 -0.2 C 0.38663 -0.2037 0.38663 -0.2081 0.38819 -0.2118 C 0.39167 -0.22014 0.39601 -0.22754 0.4 -0.23541 C 0.40191 -0.23935 0.4059 -0.24699 0.4059 -0.24699 C 0.41111 -0.26805 0.40677 -0.25486 0.42066 -0.2824 C 0.4224 -0.28634 0.42344 -0.29166 0.42639 -0.29421 C 0.43229 -0.2993 0.4441 -0.30972 0.4441 -0.30972 C 0.44601 -0.31365 0.45 -0.32152 0.45 -0.32152 " pathEditMode="relative" ptsTypes="ffffffffffffffffffA">
                                      <p:cBhvr>
                                        <p:cTn id="46" dur="20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875 -0.00625 -0.0375 -0.01157 -0.0559 -0.01967 C -0.09132 -0.03541 -0.0375 -0.01157 -0.07344 -0.02754 C -0.07639 -0.02893 -0.08229 -0.03148 -0.08229 -0.03148 C -0.10139 -0.02824 -0.10868 -0.0287 -0.12344 -0.01574 C -0.13194 0.00139 -0.13437 -0.00046 -0.14705 0.00787 C -0.16285 0.01829 -0.16996 0.02662 -0.18819 0.03125 C -0.20851 0.04931 -0.19913 0.04398 -0.21458 0.05093 C -0.22048 0.0588 -0.22639 0.06667 -0.23229 0.07454 C -0.23524 0.07847 -0.23715 0.08449 -0.24114 0.08634 C -0.2625 0.09584 -0.2526 0.09236 -0.27048 0.09792 C -0.28055 0.10671 -0.27691 0.10255 -0.28229 0.10972 " pathEditMode="relative" ptsTypes="fffffffffffA">
                                      <p:cBhvr>
                                        <p:cTn id="98" dur="2000" fill="hold"/>
                                        <p:tgtEl>
                                          <p:spTgt spid="13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875 -0.00625 -0.0375 -0.01157 -0.0559 -0.01967 C -0.09132 -0.03541 -0.0375 -0.01157 -0.07344 -0.02754 C -0.07639 -0.02893 -0.08229 -0.03148 -0.08229 -0.03148 C -0.10139 -0.02824 -0.10868 -0.0287 -0.12344 -0.01574 C -0.13194 0.00139 -0.13437 -0.00046 -0.14705 0.00787 C -0.16285 0.01829 -0.16996 0.02662 -0.18819 0.03125 C -0.20851 0.04931 -0.19913 0.04398 -0.21458 0.05093 C -0.22048 0.0588 -0.22639 0.06667 -0.23229 0.07454 C -0.23524 0.07847 -0.23715 0.08449 -0.24114 0.08634 C -0.2625 0.09584 -0.2526 0.09236 -0.27048 0.09792 C -0.28055 0.10671 -0.27691 0.10255 -0.28229 0.10972 " pathEditMode="relative" ptsTypes="fffffffffffA">
                                      <p:cBhvr>
                                        <p:cTn id="100" dur="20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-5.55556E-6 C -0.00348 0.00022 -0.01355 0.00022 -0.01876 0.00277 C -0.03456 0.01064 -0.04428 0.02129 -0.06146 0.0236 C -0.06858 0.02684 -0.07171 0.03587 -0.07813 0.04027 C -0.08108 0.04212 -0.08594 0.04258 -0.08855 0.04305 C -0.09827 0.04745 -0.10574 0.05647 -0.11355 0.06527 C -0.11563 0.06758 -0.11771 0.0699 -0.1198 0.07221 C -0.12171 0.0743 -0.12605 0.07777 -0.12605 0.07777 C -0.14202 0.10971 -0.17188 0.0993 -0.19792 0.09999 C -0.20643 0.1037 -0.21285 0.10809 -0.22188 0.10971 C -0.22553 0.11296 -0.23021 0.11388 -0.23334 0.11805 C -0.23751 0.1236 -0.24219 0.1287 -0.24688 0.13333 C -0.26042 0.12129 -0.27518 0.12846 -0.29271 0.12777 C -0.30105 0.12615 -0.30956 0.12499 -0.31771 0.12221 C -0.3224 0.12245 -0.36789 0.1155 -0.38021 0.13194 " pathEditMode="relative" ptsTypes="ffffffffffffffA">
                                      <p:cBhvr>
                                        <p:cTn id="104" dur="2000" fill="hold"/>
                                        <p:tgtEl>
                                          <p:spTgt spid="13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816 0.0037 -0.01632 0.00439 -0.025 0.00555 C -0.03385 0.00856 -0.03923 0.02152 -0.04791 0.025 C -0.05295 0.02708 -0.05851 0.02685 -0.06354 0.02916 C -0.07222 0.0331 -0.06788 0.03032 -0.07604 0.0375 C -0.08177 0.04259 -0.08871 0.04467 -0.09479 0.05 C -0.10191 0.05625 -0.11041 0.05879 -0.11771 0.06527 C -0.12118 0.06828 -0.12916 0.07222 -0.12916 0.07222 C -0.13333 0.08055 -0.14132 0.0824 -0.14791 0.08611 C -0.16094 0.09328 -0.17222 0.09861 -0.18646 0.10138 C -0.1941 0.1081 -0.20486 0.10763 -0.21354 0.10833 C -0.2191 0.11088 -0.22413 0.11435 -0.22916 0.11805 C -0.23142 0.11967 -0.23298 0.12245 -0.23541 0.12361 C -0.2375 0.12453 -0.24166 0.12638 -0.24166 0.12638 C -0.28646 0.12384 -0.33107 0.12638 -0.37604 0.12638 " pathEditMode="relative" ptsTypes="ffffffffffffffA">
                                      <p:cBhvr>
                                        <p:cTn id="106" dur="20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C -0.00434 0.00185 -0.00833 0.00278 -0.0125 0.00417 C -0.01458 0.00602 -0.01806 0.00648 -0.01875 0.00972 C -0.0191 0.01111 -0.0191 0.01297 -0.01979 0.01389 C -0.02049 0.01482 -0.02187 0.01482 -0.02292 0.01528 C -0.03993 0.03797 -0.0474 0.06551 -0.06042 0.09167 C -0.06389 0.11482 -0.0776 0.13056 -0.08542 0.15139 C -0.08958 0.16273 -0.0934 0.17338 -0.10312 0.17778 C -0.10781 0.18403 -0.10486 0.18125 -0.1125 0.18472 C -0.11597 0.18634 -0.11875 0.19167 -0.12187 0.19445 C -0.12326 0.19722 -0.12465 0.2 -0.12604 0.20278 C -0.12743 0.20556 -0.13229 0.20834 -0.13229 0.20834 C -0.1342 0.21621 -0.13177 0.20972 -0.13646 0.21389 C -0.13976 0.2169 -0.14253 0.2206 -0.14583 0.22361 C -0.15208 0.22917 -0.1651 0.22871 -0.17083 0.22917 C -0.17674 0.23449 -0.17899 0.24306 -0.18437 0.24861 C -0.19271 0.25718 -0.20208 0.26459 -0.2125 0.26806 C -0.22187 0.27639 -0.23698 0.27801 -0.24792 0.27917 C -0.27674 0.2919 -0.24358 0.27778 -0.33125 0.28195 C -0.33941 0.28241 -0.34948 0.2882 -0.35729 0.29167 C -0.37448 0.29931 -0.3934 0.29259 -0.41146 0.29306 C -0.41771 0.29445 -0.42812 0.29537 -0.43333 0.3 C -0.43646 0.30278 -0.43854 0.30509 -0.44271 0.30556 C -0.45868 0.30718 -0.45243 0.30695 -0.46146 0.30695 " pathEditMode="relative" ptsTypes="fffffffffffffffffffffffA">
                                      <p:cBhvr>
                                        <p:cTn id="110" dur="2000" fill="hold"/>
                                        <p:tgtEl>
                                          <p:spTgt spid="13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469 0.00417 -0.01024 0.0169 -0.01354 0.02361 C -0.01736 0.03125 -0.02291 0.03727 -0.02708 0.04445 C -0.02864 0.04699 -0.03038 0.04954 -0.03125 0.05278 C -0.0316 0.05417 -0.0316 0.05579 -0.03229 0.05695 C -0.03316 0.05857 -0.03455 0.05949 -0.03541 0.06111 C -0.03698 0.06389 -0.03698 0.06806 -0.03854 0.07084 C -0.04826 0.0875 -0.04114 0.07292 -0.04896 0.08334 C -0.05555 0.09213 -0.0592 0.10463 -0.06354 0.11528 C -0.06701 0.12361 -0.07413 0.13264 -0.07708 0.14028 C -0.08264 0.15533 -0.08559 0.17107 -0.09479 0.18334 C -0.09844 0.19769 -0.10035 0.19375 -0.10729 0.20139 C -0.11163 0.20625 -0.11389 0.21227 -0.11875 0.21667 C -0.12118 0.22153 -0.12066 0.22454 -0.125 0.22639 C -0.12986 0.23287 -0.13611 0.23426 -0.14271 0.23611 C -0.15503 0.24699 -0.16232 0.24491 -0.17916 0.24584 C -0.18125 0.2463 -0.18351 0.24607 -0.18541 0.24723 C -0.18837 0.24908 -0.18923 0.25371 -0.19062 0.25695 C -0.19357 0.26343 -0.19548 0.26829 -0.2 0.27223 C -0.20312 0.27848 -0.20607 0.28241 -0.21146 0.28473 C -0.21996 0.29607 -0.23333 0.29699 -0.24479 0.29723 C -0.27986 0.29792 -0.31493 0.29815 -0.35 0.29861 C -0.36736 0.29931 -0.38507 0.29723 -0.40208 0.30139 C -0.40573 0.30232 -0.40798 0.30903 -0.41146 0.31111 C -0.42153 0.31713 -0.42552 0.31713 -0.43854 0.31806 C -0.44305 0.32014 -0.4467 0.32061 -0.44896 0.32639 " pathEditMode="relative" ptsTypes="fffffffffffffffffffffffffA">
                                      <p:cBhvr>
                                        <p:cTn id="112" dur="20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1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949 C 0.00174 -0.01551 0.01302 -0.03102 0.01927 -0.03311 C 0.02483 -0.04144 0.02865 -0.05209 0.03628 -0.05903 C 0.04219 -0.06389 0.04948 -0.06667 0.0559 -0.07014 C 0.06267 -0.07338 0.06944 -0.07709 0.07535 -0.08125 C 0.07882 -0.08334 0.08403 -0.08357 0.08767 -0.08496 C 0.14115 -0.0838 0.14757 -0.08519 0.18767 -0.075 C 0.19167 -0.07223 0.19479 -0.06898 0.19878 -0.06644 C 0.20174 -0.06181 0.20642 -0.05718 0.21076 -0.05394 C 0.21684 -0.04514 0.21875 -0.03334 0.22083 -0.02315 C 0.22014 -0.00718 0.22083 0.00902 0.21944 0.025 C 0.21927 0.02801 0.20417 0.04375 0.20122 0.04467 C 0.19549 0.05347 0.19878 0.05046 0.19253 0.05463 C 0.18507 0.06597 0.18212 0.06689 0.16944 0.06944 C 0.16302 0.0706 0.16597 0.07222 0.16215 0.06828 " pathEditMode="relative" rAng="0" ptsTypes="ffffffffffffffA">
                                      <p:cBhvr>
                                        <p:cTn id="136" dur="2000" fill="hold"/>
                                        <p:tgtEl>
                                          <p:spTgt spid="13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2" y="301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875 0.21667 " pathEditMode="relative" rAng="0" ptsTypes="AA">
                                      <p:cBhvr>
                                        <p:cTn id="138" dur="3000" fill="hold"/>
                                        <p:tgtEl>
                                          <p:spTgt spid="13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10833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C -0.00486 0.00208 -0.01041 0.00185 -0.01458 0.00556 C -0.01666 0.00741 -0.01701 0.01158 -0.01875 0.01389 C -0.02048 0.0162 -0.02291 0.01759 -0.025 0.01945 C -0.02795 0.02546 -0.03246 0.03009 -0.03541 0.03611 C -0.03663 0.03866 -0.03645 0.0419 -0.0375 0.04445 C -0.04114 0.05324 -0.04583 0.06111 -0.05 0.06945 C -0.05121 0.07199 -0.05104 0.07523 -0.05208 0.07778 C -0.05451 0.08357 -0.05885 0.0882 -0.06041 0.09445 C -0.06562 0.11528 -0.06632 0.13681 -0.06875 0.15833 C -0.07066 0.17523 -0.07465 0.19167 -0.07708 0.20833 C -0.07639 0.24074 -0.07621 0.27315 -0.075 0.30556 C -0.07482 0.31111 -0.07448 0.31713 -0.07291 0.32222 C -0.071 0.32801 -0.05625 0.35926 -0.05 0.36389 C -0.04618 0.36667 -0.0375 0.36945 -0.0375 0.36945 C -0.02656 0.3912 -0.00312 0.39051 0.01459 0.39445 C 0.01736 0.39514 0.02014 0.39653 0.02292 0.39722 C 0.02848 0.39838 0.03403 0.39908 0.03959 0.4 C 0.07848 0.39861 0.10625 0.39838 0.14167 0.39167 C 0.15695 0.38866 0.17743 0.38727 0.19167 0.37778 C 0.20539 0.36875 0.21667 0.3537 0.23125 0.34722 C 0.2408 0.32801 0.2349 0.33264 0.24584 0.32778 C 0.25695 0.30556 0.24236 0.33241 0.25625 0.31389 C 0.27014 0.29537 0.25 0.31482 0.26667 0.3 C 0.27657 0.28009 0.27153 0.28796 0.28125 0.275 C 0.28646 0.2544 0.28091 0.2787 0.28542 0.23611 C 0.28577 0.2331 0.2875 0.22778 0.2875 0.22778 " pathEditMode="relative" ptsTypes="ffffffffffffffffffffffffffA">
                                      <p:cBhvr>
                                        <p:cTn id="140" dur="3000" fill="hold"/>
                                        <p:tgtEl>
                                          <p:spTgt spid="13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0.05093 C 0.01997 0.04676 0.01319 0.05162 0.00521 0.05509 C 0.00208 0.05926 3.33333E-6 0.06157 -0.00417 0.06343 C -0.00521 0.06482 -0.00608 0.06644 -0.00729 0.06759 C -0.0092 0.06968 -0.01354 0.07315 -0.01354 0.07315 C -0.01771 0.08148 -0.02483 0.08958 -0.03021 0.09676 C -0.03125 0.09815 -0.03142 0.1007 -0.03229 0.10232 C -0.03351 0.1044 -0.03507 0.10602 -0.03646 0.10787 C -0.03837 0.11829 -0.04184 0.12801 -0.04375 0.13843 C -0.04774 0.15949 -0.05104 0.18079 -0.05312 0.20232 C -0.05278 0.24144 -0.06233 0.31111 -0.05 0.36065 C -0.04965 0.3713 -0.04948 0.38195 -0.04896 0.39259 C -0.04878 0.39583 -0.04896 0.39931 -0.04792 0.40232 C -0.0474 0.4037 -0.04583 0.40301 -0.04479 0.4037 C -0.03455 0.41065 -0.03212 0.41088 -0.01875 0.41204 C -0.01267 0.41366 0.00191 0.42153 0.00625 0.42176 C 0.03264 0.42269 0.05903 0.42269 0.08542 0.42315 C 0.11076 0.42269 0.14028 0.43634 0.16146 0.41759 C 0.16441 0.41157 0.16788 0.40671 0.17083 0.40093 C 0.17031 0.39097 0.17188 0.37407 0.16458 0.36759 C 0.15972 0.35787 0.1625 0.36111 0.15729 0.35648 C 0.15469 0.35116 0.1526 0.34491 0.15 0.33982 C 0.14688 0.33357 0.14219 0.32755 0.13854 0.32176 C 0.13767 0.32037 0.13733 0.31875 0.13646 0.31759 C 0.13524 0.3162 0.12396 0.30857 0.12396 0.30648 " pathEditMode="relative" ptsTypes="ffffffffffffffffffffffffA">
                                      <p:cBhvr>
                                        <p:cTn id="142" dur="3000" fill="hold"/>
                                        <p:tgtEl>
                                          <p:spTgt spid="13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59 0.02223 C -0.04497 0.03311 -0.05261 0.04213 -0.05834 0.05278 C -0.0592 0.0544 -0.05955 0.05648 -0.06042 0.05834 C -0.06129 0.06019 -0.0625 0.06204 -0.06354 0.06389 C -0.06598 0.07338 -0.06997 0.08125 -0.07292 0.09028 C -0.07622 0.10023 -0.07726 0.11181 -0.07917 0.12223 C -0.08299 0.14306 -0.08646 0.16343 -0.08854 0.18473 C -0.08785 0.20116 -0.09063 0.22686 -0.08334 0.24167 C -0.08056 0.2632 -0.0842 0.2882 -0.07917 0.30834 C -0.07483 0.34931 -0.03594 0.38473 -0.00625 0.38473 " pathEditMode="relative" ptsTypes="fffffffffA">
                                      <p:cBhvr>
                                        <p:cTn id="144" dur="3000" fill="hold"/>
                                        <p:tgtEl>
                                          <p:spTgt spid="13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84 0.05555 C -0.05539 0.05972 -0.05955 0.06551 -0.06667 0.075 C -0.06875 0.08588 -0.07292 0.0949 -0.075 0.10555 C -0.07639 0.11342 -0.0783 0.1287 -0.07917 0.13611 C -0.07848 0.17685 -0.079 0.21759 -0.07709 0.25833 C -0.07622 0.27801 -0.05903 0.29259 -0.04792 0.3 C -0.04167 0.30416 -0.03559 0.31018 -0.02917 0.31389 C -0.0092 0.32523 0.01614 0.33148 0.0375 0.33611 C 0.05139 0.33518 0.07916 0.33333 0.07916 0.33333 " pathEditMode="relative" ptsTypes="ffffffffA">
                                      <p:cBhvr>
                                        <p:cTn id="146" dur="3000" fill="hold"/>
                                        <p:tgtEl>
                                          <p:spTgt spid="13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900" decel="100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9" dur="5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8" grpId="0" animBg="1"/>
      <p:bldP spid="13338" grpId="1" animBg="1"/>
      <p:bldP spid="13338" grpId="2" animBg="1"/>
      <p:bldP spid="13339" grpId="0" animBg="1"/>
      <p:bldP spid="13340" grpId="0" animBg="1"/>
      <p:bldP spid="13340" grpId="1" animBg="1"/>
      <p:bldP spid="13340" grpId="2" animBg="1"/>
      <p:bldP spid="13342" grpId="0" animBg="1"/>
      <p:bldP spid="13342" grpId="1" animBg="1"/>
      <p:bldP spid="13343" grpId="0" animBg="1"/>
      <p:bldP spid="13343" grpId="1" animBg="1"/>
      <p:bldP spid="13344" grpId="0" animBg="1"/>
      <p:bldP spid="13344" grpId="1" animBg="1"/>
      <p:bldP spid="133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Times New Roman" pitchFamily="18" charset="0"/>
              </a:rPr>
              <a:t>2) All products going to the colonies had to first go through England where the products were taxed.</a:t>
            </a:r>
          </a:p>
        </p:txBody>
      </p:sp>
      <p:pic>
        <p:nvPicPr>
          <p:cNvPr id="6147" name="Picture 6" descr="asia-ma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4" t="6950"/>
          <a:stretch>
            <a:fillRect/>
          </a:stretch>
        </p:blipFill>
        <p:spPr bwMode="auto">
          <a:xfrm>
            <a:off x="6502400" y="4113213"/>
            <a:ext cx="2641600" cy="274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8" descr="united-kingdom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1" r="4306"/>
          <a:stretch>
            <a:fillRect/>
          </a:stretch>
        </p:blipFill>
        <p:spPr bwMode="auto">
          <a:xfrm>
            <a:off x="3124200" y="1066800"/>
            <a:ext cx="2276475" cy="274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0" descr="13Coloni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6" t="6250" r="15666"/>
          <a:stretch>
            <a:fillRect/>
          </a:stretch>
        </p:blipFill>
        <p:spPr bwMode="auto">
          <a:xfrm>
            <a:off x="0" y="4105275"/>
            <a:ext cx="18923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8768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4864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5791200" y="6172200"/>
            <a:ext cx="1143000" cy="457200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/>
              <a:t>spices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229600" y="5562600"/>
            <a:ext cx="685800" cy="4572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/>
              <a:t>tea</a:t>
            </a:r>
          </a:p>
        </p:txBody>
      </p:sp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2819400" y="1828800"/>
            <a:ext cx="1143000" cy="457200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/>
              <a:t>spices</a:t>
            </a:r>
          </a:p>
        </p:txBody>
      </p:sp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8956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3657600" y="3581400"/>
            <a:ext cx="685800" cy="4572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/>
              <a:t>tea</a:t>
            </a:r>
          </a:p>
        </p:txBody>
      </p:sp>
    </p:spTree>
    <p:extLst>
      <p:ext uri="{BB962C8B-B14F-4D97-AF65-F5344CB8AC3E}">
        <p14:creationId xmlns:p14="http://schemas.microsoft.com/office/powerpoint/2010/main" val="39078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591 -0.00254 -0.01233 -0.00324 -0.01754 -0.00787 C -0.04306 -0.03055 -0.02587 -0.01898 -0.04705 -0.02754 C -0.05296 -0.02986 -0.05886 -0.03287 -0.06476 -0.03541 C -0.06771 -0.0368 -0.07344 -0.03935 -0.07344 -0.03935 C -0.09046 -0.06203 -0.07309 -0.04305 -0.0941 -0.05486 C -0.0974 -0.05671 -0.09966 -0.06088 -0.10296 -0.06273 C -0.10643 -0.06481 -0.12674 -0.0699 -0.12934 -0.0706 C -0.13889 -0.07916 -0.14914 -0.08217 -0.15886 -0.09028 C -0.16302 -0.09375 -0.16632 -0.09884 -0.17049 -0.10208 C -0.18004 -0.10949 -0.19237 -0.11435 -0.20296 -0.11782 C -0.21268 -0.12708 -0.22171 -0.13796 -0.2323 -0.14514 C -0.23629 -0.14768 -0.24046 -0.14953 -0.2441 -0.15301 C -0.25469 -0.16319 -0.26042 -0.17477 -0.27344 -0.18055 C -0.27639 -0.18565 -0.27882 -0.19143 -0.2823 -0.19606 C -0.29688 -0.21551 -0.28594 -0.19028 -0.30296 -0.21574 C -0.3283 -0.2537 -0.30313 -0.22893 -0.32344 -0.24722 C -0.33872 -0.27708 -0.31858 -0.23912 -0.3382 -0.2706 C -0.35625 -0.29953 -0.32882 -0.2625 -0.35296 -0.29815 C -0.36268 -0.3125 -0.37987 -0.32847 -0.3882 -0.34514 C -0.39636 -0.36134 -0.40052 -0.37963 -0.40886 -0.39606 C -0.42327 -0.45347 -0.41632 -0.42153 -0.40886 -0.55694 C -0.40851 -0.56435 -0.38612 -0.59097 -0.38525 -0.59213 C -0.36771 -0.61528 -0.34549 -0.63148 -0.32049 -0.63148 " pathEditMode="relative" ptsTypes="fffffffffffffffffffffffA">
                                      <p:cBhvr>
                                        <p:cTn id="6" dur="2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591 -0.00254 -0.01233 -0.00324 -0.01754 -0.00787 C -0.04306 -0.03055 -0.02587 -0.01898 -0.04705 -0.02754 C -0.05296 -0.02986 -0.05886 -0.03287 -0.06476 -0.03541 C -0.06771 -0.0368 -0.07344 -0.03935 -0.07344 -0.03935 C -0.09046 -0.06203 -0.07309 -0.04305 -0.0941 -0.05486 C -0.0974 -0.05671 -0.09966 -0.06088 -0.10296 -0.06273 C -0.10643 -0.06481 -0.12674 -0.0699 -0.12934 -0.0706 C -0.13889 -0.07916 -0.14914 -0.08217 -0.15886 -0.09028 C -0.16302 -0.09375 -0.16632 -0.09884 -0.17049 -0.10208 C -0.18004 -0.10949 -0.19237 -0.11435 -0.20296 -0.11782 C -0.21268 -0.12708 -0.22171 -0.13796 -0.2323 -0.14514 C -0.23629 -0.14768 -0.24046 -0.14953 -0.2441 -0.15301 C -0.25469 -0.16319 -0.26042 -0.17477 -0.27344 -0.18055 C -0.27639 -0.18565 -0.27882 -0.19143 -0.2823 -0.19606 C -0.29688 -0.21551 -0.28594 -0.19028 -0.30296 -0.21574 C -0.3283 -0.2537 -0.30313 -0.22893 -0.32344 -0.24722 C -0.33872 -0.27708 -0.31858 -0.23912 -0.3382 -0.2706 C -0.35625 -0.29953 -0.32882 -0.2625 -0.35296 -0.29815 C -0.36268 -0.3125 -0.37987 -0.32847 -0.3882 -0.34514 C -0.39636 -0.36134 -0.40052 -0.37963 -0.40886 -0.39606 C -0.42327 -0.45347 -0.41632 -0.42153 -0.40886 -0.55694 C -0.40851 -0.56435 -0.38612 -0.59097 -0.38525 -0.59213 C -0.36771 -0.61528 -0.34549 -0.63148 -0.32049 -0.63148 " pathEditMode="relative" ptsTypes="fffffffffffffffffffffffA">
                                      <p:cBhvr>
                                        <p:cTn id="8" dur="2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556 0.02199 -0.00504 0.01504 0 0.05092 C 0.00121 0.05902 0.0059 0.07453 0.0059 0.07453 C -0.0132 0.11273 -0.04028 0.11527 -0.07066 0.12546 C -0.0908 0.15277 -0.09792 0.15231 -0.12344 0.16087 C -0.16163 0.15949 -0.2 0.15925 -0.2382 0.15694 C -0.25226 0.15601 -0.2691 0.14699 -0.28229 0.1412 C -0.29566 0.13518 -0.31059 0.13333 -0.32344 0.12546 C -0.35903 0.1037 -0.33542 0.11481 -0.3559 0.10578 C -0.37049 0.08657 -0.38802 0.0824 -0.4059 0.0706 C -0.41302 0.06597 -0.41962 0.06018 -0.42639 0.05486 C -0.44392 0.04143 -0.45972 0.01018 -0.47066 -0.01181 C -0.48351 -0.03774 -0.49965 -0.06158 -0.50886 -0.09028 C -0.5132 -0.10394 -0.51771 -0.13334 -0.51771 -0.13334 C -0.51736 -0.14561 -0.54132 -0.28241 -0.4941 -0.28241 " pathEditMode="relative" ptsTypes="ffffffffffffffA">
                                      <p:cBhvr>
                                        <p:cTn id="12" dur="2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556 0.02199 -0.00504 0.01504 0 0.05092 C 0.00121 0.05902 0.0059 0.07453 0.0059 0.07453 C -0.0132 0.11273 -0.04028 0.11527 -0.07066 0.12546 C -0.0908 0.15277 -0.09792 0.15231 -0.12344 0.16087 C -0.16163 0.15949 -0.2 0.15925 -0.2382 0.15694 C -0.25226 0.15601 -0.2691 0.14699 -0.28229 0.1412 C -0.29566 0.13518 -0.31059 0.13333 -0.32344 0.12546 C -0.35903 0.1037 -0.33542 0.11481 -0.3559 0.10578 C -0.37049 0.08657 -0.38802 0.0824 -0.4059 0.0706 C -0.41302 0.06597 -0.41962 0.06018 -0.42639 0.05486 C -0.44392 0.04143 -0.45972 0.01018 -0.47066 -0.01181 C -0.48351 -0.03774 -0.49965 -0.06158 -0.50886 -0.09028 C -0.5132 -0.10394 -0.51771 -0.13334 -0.51771 -0.13334 C -0.51736 -0.14561 -0.54132 -0.28241 -0.4941 -0.28241 " pathEditMode="relative" ptsTypes="ffffffffffffffA">
                                      <p:cBhvr>
                                        <p:cTn id="14" dur="2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64 0.00347 -0.01615 0.00301 -0.02344 0.00787 C -0.02813 0.01111 -0.03872 0.03102 -0.04115 0.03542 C -0.05417 0.06019 -0.06007 0.08449 -0.06458 0.11366 C -0.06563 0.19468 -0.06563 0.27593 -0.06754 0.35695 C -0.06806 0.37685 -0.08038 0.39213 -0.0882 0.40787 C -0.09636 0.42408 -0.09688 0.4419 -0.10868 0.45486 C -0.13142 0.48009 -0.16267 0.47338 -0.1882 0.49028 " pathEditMode="relative" ptsTypes="fffffffA">
                                      <p:cBhvr>
                                        <p:cTn id="48" dur="2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64 0.00347 -0.01615 0.00301 -0.02344 0.00787 C -0.02813 0.01111 -0.03872 0.03102 -0.04115 0.03542 C -0.05417 0.06019 -0.06007 0.08449 -0.06458 0.11366 C -0.06563 0.19468 -0.06563 0.27593 -0.06754 0.35695 C -0.06806 0.37685 -0.08038 0.39213 -0.0882 0.40787 C -0.09636 0.42408 -0.09688 0.4419 -0.10868 0.45486 C -0.13142 0.48009 -0.16267 0.47338 -0.1882 0.49028 " pathEditMode="relative" ptsTypes="fffffffA">
                                      <p:cBhvr>
                                        <p:cTn id="50" dur="2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562 0.03125 -0.01962 0.07338 -0.02361 0.10995 C -0.0243 0.12685 -0.02222 0.17986 -0.03229 0.20393 C -0.04149 0.22592 -0.05295 0.24375 -0.06476 0.26273 C -0.0717 0.27384 -0.0776 0.28796 -0.08524 0.29815 C -0.08767 0.30139 -0.09132 0.30301 -0.0941 0.30602 C -0.1092 0.32268 -0.12465 0.33426 -0.14114 0.34907 C -0.15104 0.3581 -0.16476 0.35486 -0.17656 0.35694 C -0.20087 0.37338 -0.22118 0.37037 -0.25 0.37268 C -0.27014 0.38171 -0.24496 0.37129 -0.27656 0.38032 C -0.29583 0.38588 -0.31215 0.39213 -0.33229 0.39213 " pathEditMode="relative" ptsTypes="ffffffffffA">
                                      <p:cBhvr>
                                        <p:cTn id="54" dur="2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562 0.03125 -0.01962 0.07338 -0.02361 0.10995 C -0.0243 0.12685 -0.02222 0.17986 -0.03229 0.20393 C -0.04149 0.22592 -0.05295 0.24375 -0.06476 0.26273 C -0.0717 0.27384 -0.0776 0.28796 -0.08524 0.29815 C -0.08767 0.30139 -0.09132 0.30301 -0.0941 0.30602 C -0.1092 0.32268 -0.12465 0.33426 -0.14114 0.34907 C -0.15104 0.3581 -0.16476 0.35486 -0.17656 0.35694 C -0.20087 0.37338 -0.22118 0.37037 -0.25 0.37268 C -0.27014 0.38171 -0.24496 0.37129 -0.27656 0.38032 C -0.29583 0.38588 -0.31215 0.39213 -0.33229 0.39213 " pathEditMode="relative" ptsTypes="ffffffffffA">
                                      <p:cBhvr>
                                        <p:cTn id="56" dur="2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9" grpId="0" animBg="1"/>
      <p:bldP spid="4109" grpId="1" animBg="1"/>
      <p:bldP spid="4110" grpId="0" animBg="1"/>
      <p:bldP spid="4110" grpId="1" animBg="1"/>
      <p:bldP spid="4112" grpId="0" animBg="1"/>
      <p:bldP spid="4112" grpId="1" animBg="1"/>
      <p:bldP spid="4114" grpId="0" animBg="1"/>
      <p:bldP spid="411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ap-europe-wester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577" y="1113517"/>
            <a:ext cx="4935537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13Colonie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r="18025"/>
          <a:stretch>
            <a:fillRect/>
          </a:stretch>
        </p:blipFill>
        <p:spPr bwMode="auto">
          <a:xfrm>
            <a:off x="0" y="1143000"/>
            <a:ext cx="2895600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King_of_Solitair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t="4800" r="5119" b="7016"/>
          <a:stretch>
            <a:fillRect/>
          </a:stretch>
        </p:blipFill>
        <p:spPr bwMode="auto">
          <a:xfrm>
            <a:off x="4648200" y="0"/>
            <a:ext cx="12065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istockphoto_1476699_editable_cartoon_illustration_of_pirate_ship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86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 descr="istockphoto_1476699_editable_cartoon_illustration_of_pirate_ship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00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7" descr="istockphoto_1476699_editable_cartoon_illustration_of_pirate_ship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7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09600" y="5410200"/>
            <a:ext cx="990600" cy="45720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cotton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447800" y="2743200"/>
            <a:ext cx="7620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iron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2057400" y="1752600"/>
            <a:ext cx="1066800" cy="457200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lumber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4648200" y="990600"/>
            <a:ext cx="1447800" cy="457200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furniture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4724400" y="1828800"/>
            <a:ext cx="8382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tools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4876800" y="3048000"/>
            <a:ext cx="1066800" cy="45720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imes New Roman" pitchFamily="18" charset="0"/>
              </a:rPr>
              <a:t>textiles</a:t>
            </a:r>
          </a:p>
        </p:txBody>
      </p:sp>
      <p:pic>
        <p:nvPicPr>
          <p:cNvPr id="18446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743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86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8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17" descr="ship_british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8382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0" name="Picture 18" descr="ship_british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8288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1" name="Picture 19" descr="ship_british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430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2" name="Picture 20" descr="ship_british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002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3" name="Picture 21" descr="ship_british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98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4" name="Picture 22" descr="ship_british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6670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5" name="AutoShape 23"/>
          <p:cNvSpPr>
            <a:spLocks noChangeArrowheads="1"/>
          </p:cNvSpPr>
          <p:nvPr/>
        </p:nvSpPr>
        <p:spPr bwMode="auto">
          <a:xfrm>
            <a:off x="6934200" y="-1"/>
            <a:ext cx="2209800" cy="1368425"/>
          </a:xfrm>
          <a:prstGeom prst="wedgeEllipseCallout">
            <a:avLst>
              <a:gd name="adj1" fmla="val -129310"/>
              <a:gd name="adj2" fmla="val -1711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2400" dirty="0"/>
              <a:t>I’m bloody filthy rich!</a:t>
            </a:r>
          </a:p>
        </p:txBody>
      </p:sp>
      <p:sp>
        <p:nvSpPr>
          <p:cNvPr id="8216" name="Rectangle 24"/>
          <p:cNvSpPr>
            <a:spLocks noChangeArrowheads="1"/>
          </p:cNvSpPr>
          <p:nvPr/>
        </p:nvSpPr>
        <p:spPr bwMode="auto">
          <a:xfrm>
            <a:off x="0" y="0"/>
            <a:ext cx="42894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800" b="1"/>
              <a:t>Navigation Acts (1660's)</a:t>
            </a:r>
            <a:endParaRPr lang="en-US" altLang="en-US" sz="2800"/>
          </a:p>
        </p:txBody>
      </p:sp>
      <p:pic>
        <p:nvPicPr>
          <p:cNvPr id="18459" name="Picture 27" descr="frenchman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19400"/>
            <a:ext cx="9969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0" name="Picture 28" descr="SAA1234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029200"/>
            <a:ext cx="1189038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1" name="Picture 29" descr="matelot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0" r="34399"/>
          <a:stretch>
            <a:fillRect/>
          </a:stretch>
        </p:blipFill>
        <p:spPr bwMode="auto">
          <a:xfrm>
            <a:off x="6113576" y="1479550"/>
            <a:ext cx="5397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62" name="AutoShape 30"/>
          <p:cNvSpPr>
            <a:spLocks noChangeArrowheads="1"/>
          </p:cNvSpPr>
          <p:nvPr/>
        </p:nvSpPr>
        <p:spPr bwMode="auto">
          <a:xfrm>
            <a:off x="1905000" y="5334000"/>
            <a:ext cx="3962400" cy="1524000"/>
          </a:xfrm>
          <a:prstGeom prst="wedgeEllipseCallout">
            <a:avLst>
              <a:gd name="adj1" fmla="val 56611"/>
              <a:gd name="adj2" fmla="val -411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Times New Roman" pitchFamily="18" charset="0"/>
              </a:rPr>
              <a:t>¿Por qué debo  pagar a los británicos tan altos precios?</a:t>
            </a:r>
          </a:p>
        </p:txBody>
      </p:sp>
      <p:sp>
        <p:nvSpPr>
          <p:cNvPr id="18463" name="AutoShape 31"/>
          <p:cNvSpPr>
            <a:spLocks noChangeArrowheads="1"/>
          </p:cNvSpPr>
          <p:nvPr/>
        </p:nvSpPr>
        <p:spPr bwMode="auto">
          <a:xfrm>
            <a:off x="1981200" y="2286000"/>
            <a:ext cx="2895600" cy="2286000"/>
          </a:xfrm>
          <a:prstGeom prst="wedgeEllipseCallout">
            <a:avLst>
              <a:gd name="adj1" fmla="val 60032"/>
              <a:gd name="adj2" fmla="val -45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Times New Roman" pitchFamily="18" charset="0"/>
              </a:rPr>
              <a:t>Il serait moins coûteux pour le commerce direct avec l'Amérique! </a:t>
            </a:r>
          </a:p>
        </p:txBody>
      </p:sp>
      <p:sp>
        <p:nvSpPr>
          <p:cNvPr id="18464" name="AutoShape 32"/>
          <p:cNvSpPr>
            <a:spLocks noChangeArrowheads="1"/>
          </p:cNvSpPr>
          <p:nvPr/>
        </p:nvSpPr>
        <p:spPr bwMode="auto">
          <a:xfrm>
            <a:off x="7043738" y="1504497"/>
            <a:ext cx="2209800" cy="914400"/>
          </a:xfrm>
          <a:prstGeom prst="wedgeEllipseCallout">
            <a:avLst>
              <a:gd name="adj1" fmla="val -68319"/>
              <a:gd name="adj2" fmla="val -2187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2400" dirty="0" err="1">
                <a:latin typeface="Times New Roman" pitchFamily="18" charset="0"/>
              </a:rPr>
              <a:t>Ik</a:t>
            </a:r>
            <a:r>
              <a:rPr lang="en-US" altLang="en-US" sz="2400" dirty="0">
                <a:latin typeface="Times New Roman" pitchFamily="18" charset="0"/>
              </a:rPr>
              <a:t> ben het </a:t>
            </a:r>
            <a:r>
              <a:rPr lang="en-US" altLang="en-US" sz="2400" dirty="0" err="1">
                <a:latin typeface="Times New Roman" pitchFamily="18" charset="0"/>
              </a:rPr>
              <a:t>eens</a:t>
            </a:r>
            <a:r>
              <a:rPr lang="en-US" altLang="en-US" sz="2400" dirty="0">
                <a:latin typeface="Times New Roman" pitchFamily="18" charset="0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392290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9 -0.00255 0.01181 -0.00532 0.01771 -0.00787 C 0.02066 -0.00926 0.02639 -0.01181 0.02639 -0.01181 C 0.02934 -0.01574 0.03195 -0.02014 0.03524 -0.02361 C 0.0408 -0.0294 0.05295 -0.03935 0.05295 -0.03935 C 0.05486 -0.04329 0.05608 -0.04815 0.05886 -0.05116 C 0.06129 -0.0537 0.06493 -0.05324 0.06771 -0.05509 C 0.08785 -0.06852 0.06354 -0.05833 0.0882 -0.06667 C 0.0941 -0.07199 0.1 -0.07708 0.1059 -0.08241 C 0.10886 -0.08495 0.11476 -0.09028 0.11476 -0.09028 C 0.12448 -0.10972 0.13143 -0.10694 0.14705 -0.11389 C 0.1566 -0.11806 0.17639 -0.12176 0.17639 -0.12176 C 0.25677 -0.11806 0.24375 -0.13171 0.2882 -0.10208 " pathEditMode="relative" ptsTypes="ffffffffffffA">
                                      <p:cBhvr>
                                        <p:cTn id="32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9 -0.00255 0.01181 -0.00532 0.01771 -0.00787 C 0.02066 -0.00926 0.02639 -0.01181 0.02639 -0.01181 C 0.02934 -0.01574 0.03195 -0.02014 0.03524 -0.02361 C 0.0408 -0.0294 0.05295 -0.03935 0.05295 -0.03935 C 0.05486 -0.04329 0.05608 -0.04815 0.05886 -0.05116 C 0.06129 -0.0537 0.06493 -0.05324 0.06771 -0.05509 C 0.08785 -0.06852 0.06354 -0.05833 0.0882 -0.06667 C 0.0941 -0.07199 0.1 -0.07708 0.1059 -0.08241 C 0.10886 -0.08495 0.11476 -0.09028 0.11476 -0.09028 C 0.12448 -0.10972 0.13143 -0.10694 0.14705 -0.11389 C 0.1566 -0.11806 0.17639 -0.12176 0.17639 -0.12176 C 0.25677 -0.11806 0.24375 -0.13171 0.2882 -0.10208 " pathEditMode="relative" ptsTypes="ffffffffffffA">
                                      <p:cBhvr>
                                        <p:cTn id="34" dur="2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851 -0.00208 0.09879 -0.00602 0.15295 -0.01157 C 0.17274 -0.02037 0.18212 -0.02384 0.20295 -0.02731 C 0.21233 -0.03148 0.22396 -0.03264 0.23247 -0.03912 C 0.24444 -0.04815 0.25608 -0.06018 0.26771 -0.07037 C 0.27066 -0.07291 0.27361 -0.07569 0.27656 -0.07824 C 0.28177 -0.08287 0.29427 -0.08611 0.29427 -0.08611 C 0.30816 -0.09861 0.29965 -0.09259 0.32066 -0.10185 C 0.32361 -0.10324 0.32656 -0.1044 0.32951 -0.10579 C 0.33247 -0.10717 0.33837 -0.10972 0.33837 -0.10972 C 0.35226 -0.12222 0.34375 -0.1162 0.36476 -0.12546 C 0.37448 -0.12986 0.37361 -0.12523 0.37361 -0.13333 " pathEditMode="relative" ptsTypes="fffffffffffA">
                                      <p:cBhvr>
                                        <p:cTn id="38" dur="2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851 -0.00208 0.09879 -0.00602 0.15295 -0.01157 C 0.17274 -0.02037 0.18212 -0.02384 0.20295 -0.02731 C 0.21233 -0.03148 0.22396 -0.03264 0.23247 -0.03912 C 0.24444 -0.04815 0.25608 -0.06018 0.26771 -0.07037 C 0.27066 -0.07291 0.27361 -0.07569 0.27656 -0.07824 C 0.28177 -0.08287 0.29427 -0.08611 0.29427 -0.08611 C 0.30816 -0.09861 0.29965 -0.09259 0.32066 -0.10185 C 0.32361 -0.10324 0.32656 -0.1044 0.32951 -0.10579 C 0.33247 -0.10717 0.33837 -0.10972 0.33837 -0.10972 C 0.35226 -0.12222 0.34375 -0.1162 0.36476 -0.12546 C 0.37448 -0.12986 0.37361 -0.12523 0.37361 -0.13333 " pathEditMode="relative" ptsTypes="fffffffffffA">
                                      <p:cBhvr>
                                        <p:cTn id="40" dur="2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604 -0.00486 0.05295 -0.02222 0.07934 -0.02361 C 0.12639 -0.02592 0.17361 -0.02615 0.22066 -0.02754 C 0.22934 -0.03541 0.23819 -0.03935 0.24705 -0.04699 C 0.24896 -0.05092 0.25 -0.05625 0.25295 -0.05879 C 0.25816 -0.06319 0.26476 -0.06412 0.27066 -0.06666 C 0.27917 -0.07037 0.29514 -0.08032 0.30295 -0.08634 C 0.31319 -0.09421 0.31806 -0.10486 0.32934 -0.10972 C 0.34097 -0.12523 0.35295 -0.13726 0.36458 -0.15301 C 0.36753 -0.15694 0.37361 -0.16481 0.37361 -0.16481 C 0.37552 -0.17268 0.37569 -0.18148 0.37934 -0.18819 C 0.38125 -0.19213 0.38368 -0.19583 0.38524 -0.2 C 0.38663 -0.2037 0.38663 -0.2081 0.38819 -0.2118 C 0.39167 -0.22014 0.39601 -0.22754 0.4 -0.23541 C 0.40191 -0.23935 0.4059 -0.24699 0.4059 -0.24699 C 0.41111 -0.26805 0.40677 -0.25486 0.42066 -0.2824 C 0.4224 -0.28634 0.42344 -0.29166 0.42639 -0.29421 C 0.43229 -0.2993 0.4441 -0.30972 0.4441 -0.30972 C 0.44601 -0.31365 0.45 -0.32152 0.45 -0.32152 " pathEditMode="relative" ptsTypes="ffffffffffffffffffA">
                                      <p:cBhvr>
                                        <p:cTn id="44" dur="2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604 -0.00486 0.05295 -0.02222 0.07934 -0.02361 C 0.12639 -0.02592 0.17361 -0.02615 0.22066 -0.02754 C 0.22934 -0.03541 0.23819 -0.03935 0.24705 -0.04699 C 0.24896 -0.05092 0.25 -0.05625 0.25295 -0.05879 C 0.25816 -0.06319 0.26476 -0.06412 0.27066 -0.06666 C 0.27917 -0.07037 0.29514 -0.08032 0.30295 -0.08634 C 0.31319 -0.09421 0.31806 -0.10486 0.32934 -0.10972 C 0.34097 -0.12523 0.35295 -0.13726 0.36458 -0.15301 C 0.36753 -0.15694 0.37361 -0.16481 0.37361 -0.16481 C 0.37552 -0.17268 0.37569 -0.18148 0.37934 -0.18819 C 0.38125 -0.19213 0.38368 -0.19583 0.38524 -0.2 C 0.38663 -0.2037 0.38663 -0.2081 0.38819 -0.2118 C 0.39167 -0.22014 0.39601 -0.22754 0.4 -0.23541 C 0.40191 -0.23935 0.4059 -0.24699 0.4059 -0.24699 C 0.41111 -0.26805 0.40677 -0.25486 0.42066 -0.2824 C 0.4224 -0.28634 0.42344 -0.29166 0.42639 -0.29421 C 0.43229 -0.2993 0.4441 -0.30972 0.4441 -0.30972 C 0.44601 -0.31365 0.45 -0.32152 0.45 -0.32152 " pathEditMode="relative" ptsTypes="ffffffffffffffffffA">
                                      <p:cBhvr>
                                        <p:cTn id="46" dur="2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875 -0.00625 -0.0375 -0.01157 -0.0559 -0.01967 C -0.09132 -0.03541 -0.0375 -0.01157 -0.07344 -0.02754 C -0.07639 -0.02893 -0.08229 -0.03148 -0.08229 -0.03148 C -0.10139 -0.02824 -0.10868 -0.0287 -0.12344 -0.01574 C -0.13194 0.00139 -0.13437 -0.00046 -0.14705 0.00787 C -0.16285 0.01829 -0.16996 0.02662 -0.18819 0.03125 C -0.20851 0.04931 -0.19913 0.04398 -0.21458 0.05093 C -0.22048 0.0588 -0.22639 0.06667 -0.23229 0.07454 C -0.23524 0.07847 -0.23715 0.08449 -0.24114 0.08634 C -0.2625 0.09584 -0.2526 0.09236 -0.27048 0.09792 C -0.28055 0.10671 -0.27691 0.10255 -0.28229 0.10972 " pathEditMode="relative" ptsTypes="fffffffffffA">
                                      <p:cBhvr>
                                        <p:cTn id="98" dur="2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875 -0.00625 -0.0375 -0.01157 -0.0559 -0.01967 C -0.09132 -0.03541 -0.0375 -0.01157 -0.07344 -0.02754 C -0.07639 -0.02893 -0.08229 -0.03148 -0.08229 -0.03148 C -0.10139 -0.02824 -0.10868 -0.0287 -0.12344 -0.01574 C -0.13194 0.00139 -0.13437 -0.00046 -0.14705 0.00787 C -0.16285 0.01829 -0.16996 0.02662 -0.18819 0.03125 C -0.20851 0.04931 -0.19913 0.04398 -0.21458 0.05093 C -0.22048 0.0588 -0.22639 0.06667 -0.23229 0.07454 C -0.23524 0.07847 -0.23715 0.08449 -0.24114 0.08634 C -0.2625 0.09584 -0.2526 0.09236 -0.27048 0.09792 C -0.28055 0.10671 -0.27691 0.10255 -0.28229 0.10972 " pathEditMode="relative" ptsTypes="fffffffffffA">
                                      <p:cBhvr>
                                        <p:cTn id="100" dur="2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-5.55556E-6 C -0.00348 0.00022 -0.01355 0.00022 -0.01876 0.00277 C -0.03456 0.01064 -0.04428 0.02129 -0.06146 0.0236 C -0.06858 0.02684 -0.07171 0.03587 -0.07813 0.04027 C -0.08108 0.04212 -0.08594 0.04258 -0.08855 0.04305 C -0.09827 0.04745 -0.10574 0.05647 -0.11355 0.06527 C -0.11563 0.06758 -0.11771 0.0699 -0.1198 0.07221 C -0.12171 0.0743 -0.12605 0.07777 -0.12605 0.07777 C -0.14202 0.10971 -0.17188 0.0993 -0.19792 0.09999 C -0.20643 0.1037 -0.21285 0.10809 -0.22188 0.10971 C -0.22553 0.11296 -0.23021 0.11388 -0.23334 0.11805 C -0.23751 0.1236 -0.24219 0.1287 -0.24688 0.13333 C -0.26042 0.12129 -0.27518 0.12846 -0.29271 0.12777 C -0.30105 0.12615 -0.30956 0.12499 -0.31771 0.12221 C -0.3224 0.12245 -0.36789 0.1155 -0.38021 0.13194 " pathEditMode="relative" ptsTypes="ffffffffffffffA">
                                      <p:cBhvr>
                                        <p:cTn id="104" dur="2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816 0.0037 -0.01632 0.00439 -0.025 0.00555 C -0.03385 0.00856 -0.03923 0.02152 -0.04791 0.025 C -0.05295 0.02708 -0.05851 0.02685 -0.06354 0.02916 C -0.07222 0.0331 -0.06788 0.03032 -0.07604 0.0375 C -0.08177 0.04259 -0.08871 0.04467 -0.09479 0.05 C -0.10191 0.05625 -0.11041 0.05879 -0.11771 0.06527 C -0.12118 0.06828 -0.12916 0.07222 -0.12916 0.07222 C -0.13333 0.08055 -0.14132 0.0824 -0.14791 0.08611 C -0.16094 0.09328 -0.17222 0.09861 -0.18646 0.10138 C -0.1941 0.1081 -0.20486 0.10763 -0.21354 0.10833 C -0.2191 0.11088 -0.22413 0.11435 -0.22916 0.11805 C -0.23142 0.11967 -0.23298 0.12245 -0.23541 0.12361 C -0.2375 0.12453 -0.24166 0.12638 -0.24166 0.12638 C -0.28646 0.12384 -0.33107 0.12638 -0.37604 0.12638 " pathEditMode="relative" ptsTypes="ffffffffffffffA">
                                      <p:cBhvr>
                                        <p:cTn id="106" dur="2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C -0.00434 0.00185 -0.00833 0.00278 -0.0125 0.00417 C -0.01458 0.00602 -0.01806 0.00648 -0.01875 0.00972 C -0.0191 0.01111 -0.0191 0.01297 -0.01979 0.01389 C -0.02049 0.01482 -0.02187 0.01482 -0.02292 0.01528 C -0.03993 0.03797 -0.0474 0.06551 -0.06042 0.09167 C -0.06389 0.11482 -0.0776 0.13056 -0.08542 0.15139 C -0.08958 0.16273 -0.0934 0.17338 -0.10312 0.17778 C -0.10781 0.18403 -0.10486 0.18125 -0.1125 0.18472 C -0.11597 0.18634 -0.11875 0.19167 -0.12187 0.19445 C -0.12326 0.19722 -0.12465 0.2 -0.12604 0.20278 C -0.12743 0.20556 -0.13229 0.20834 -0.13229 0.20834 C -0.1342 0.21621 -0.13177 0.20972 -0.13646 0.21389 C -0.13976 0.2169 -0.14253 0.2206 -0.14583 0.22361 C -0.15208 0.22917 -0.1651 0.22871 -0.17083 0.22917 C -0.17674 0.23449 -0.17899 0.24306 -0.18437 0.24861 C -0.19271 0.25718 -0.20208 0.26459 -0.2125 0.26806 C -0.22187 0.27639 -0.23698 0.27801 -0.24792 0.27917 C -0.27674 0.2919 -0.24358 0.27778 -0.33125 0.28195 C -0.33941 0.28241 -0.34948 0.2882 -0.35729 0.29167 C -0.37448 0.29931 -0.3934 0.29259 -0.41146 0.29306 C -0.41771 0.29445 -0.42812 0.29537 -0.43333 0.3 C -0.43646 0.30278 -0.43854 0.30509 -0.44271 0.30556 C -0.45868 0.30718 -0.45243 0.30695 -0.46146 0.30695 " pathEditMode="relative" ptsTypes="fffffffffffffffffffffffA">
                                      <p:cBhvr>
                                        <p:cTn id="110" dur="2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469 0.00417 -0.01024 0.0169 -0.01354 0.02361 C -0.01736 0.03125 -0.02291 0.03727 -0.02708 0.04445 C -0.02864 0.04699 -0.03038 0.04954 -0.03125 0.05278 C -0.0316 0.05417 -0.0316 0.05579 -0.03229 0.05695 C -0.03316 0.05857 -0.03455 0.05949 -0.03541 0.06111 C -0.03698 0.06389 -0.03698 0.06806 -0.03854 0.07084 C -0.04826 0.0875 -0.04114 0.07292 -0.04896 0.08334 C -0.05555 0.09213 -0.0592 0.10463 -0.06354 0.11528 C -0.06701 0.12361 -0.07413 0.13264 -0.07708 0.14028 C -0.08264 0.15533 -0.08559 0.17107 -0.09479 0.18334 C -0.09844 0.19769 -0.10035 0.19375 -0.10729 0.20139 C -0.11163 0.20625 -0.11389 0.21227 -0.11875 0.21667 C -0.12118 0.22153 -0.12066 0.22454 -0.125 0.22639 C -0.12986 0.23287 -0.13611 0.23426 -0.14271 0.23611 C -0.15503 0.24699 -0.16232 0.24491 -0.17916 0.24584 C -0.18125 0.2463 -0.18351 0.24607 -0.18541 0.24723 C -0.18837 0.24908 -0.18923 0.25371 -0.19062 0.25695 C -0.19357 0.26343 -0.19548 0.26829 -0.2 0.27223 C -0.20312 0.27848 -0.20607 0.28241 -0.21146 0.28473 C -0.21996 0.29607 -0.23333 0.29699 -0.24479 0.29723 C -0.27986 0.29792 -0.31493 0.29815 -0.35 0.29861 C -0.36736 0.29931 -0.38507 0.29723 -0.40208 0.30139 C -0.40573 0.30232 -0.40798 0.30903 -0.41146 0.31111 C -0.42153 0.31713 -0.42552 0.31713 -0.43854 0.31806 C -0.44305 0.32014 -0.4467 0.32061 -0.44896 0.32639 " pathEditMode="relative" ptsTypes="fffffffffffffffffffffffffA">
                                      <p:cBhvr>
                                        <p:cTn id="112" dur="2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949 C 0.00174 -0.01551 0.01302 -0.03102 0.01927 -0.03311 C 0.02483 -0.04144 0.02865 -0.05209 0.03628 -0.05903 C 0.04219 -0.06389 0.04948 -0.06667 0.0559 -0.07014 C 0.06267 -0.07338 0.06944 -0.07709 0.07535 -0.08125 C 0.07882 -0.08334 0.08403 -0.08357 0.08767 -0.08496 C 0.14115 -0.0838 0.14757 -0.08519 0.18767 -0.075 C 0.19167 -0.07223 0.19479 -0.06898 0.19878 -0.06644 C 0.20174 -0.06181 0.20642 -0.05718 0.21076 -0.05394 C 0.21684 -0.04514 0.21875 -0.03334 0.22083 -0.02315 C 0.22014 -0.00718 0.22083 0.00902 0.21944 0.025 C 0.21927 0.02801 0.20417 0.04375 0.20122 0.04467 C 0.19549 0.05347 0.19878 0.05046 0.19253 0.05463 C 0.18507 0.06597 0.18212 0.06689 0.16944 0.06944 C 0.16302 0.0706 0.16597 0.07222 0.16215 0.06828 " pathEditMode="relative" rAng="0" ptsTypes="ffffffffffffffA">
                                      <p:cBhvr>
                                        <p:cTn id="136" dur="2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2" y="301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875 0.21667 " pathEditMode="relative" rAng="0" ptsTypes="AA">
                                      <p:cBhvr>
                                        <p:cTn id="138" dur="3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10833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C -0.00486 0.00208 -0.01041 0.00185 -0.01458 0.00556 C -0.01666 0.00741 -0.01701 0.01158 -0.01875 0.01389 C -0.02048 0.0162 -0.02291 0.01759 -0.025 0.01945 C -0.02795 0.02546 -0.03246 0.03009 -0.03541 0.03611 C -0.03663 0.03866 -0.03645 0.0419 -0.0375 0.04445 C -0.04114 0.05324 -0.04583 0.06111 -0.05 0.06945 C -0.05121 0.07199 -0.05104 0.07523 -0.05208 0.07778 C -0.05451 0.08357 -0.05885 0.0882 -0.06041 0.09445 C -0.06562 0.11528 -0.06632 0.13681 -0.06875 0.15833 C -0.07066 0.17523 -0.07465 0.19167 -0.07708 0.20833 C -0.07639 0.24074 -0.07621 0.27315 -0.075 0.30556 C -0.07482 0.31111 -0.07448 0.31713 -0.07291 0.32222 C -0.071 0.32801 -0.05625 0.35926 -0.05 0.36389 C -0.04618 0.36667 -0.0375 0.36945 -0.0375 0.36945 C -0.02656 0.3912 -0.00312 0.39051 0.01459 0.39445 C 0.01736 0.39514 0.02014 0.39653 0.02292 0.39722 C 0.02848 0.39838 0.03403 0.39908 0.03959 0.4 C 0.07848 0.39861 0.10625 0.39838 0.14167 0.39167 C 0.15695 0.38866 0.17743 0.38727 0.19167 0.37778 C 0.20539 0.36875 0.21667 0.3537 0.23125 0.34722 C 0.2408 0.32801 0.2349 0.33264 0.24584 0.32778 C 0.25695 0.30556 0.24236 0.33241 0.25625 0.31389 C 0.27014 0.29537 0.25 0.31482 0.26667 0.3 C 0.27657 0.28009 0.27153 0.28796 0.28125 0.275 C 0.28646 0.2544 0.28091 0.2787 0.28542 0.23611 C 0.28577 0.2331 0.2875 0.22778 0.2875 0.22778 " pathEditMode="relative" rAng="0" ptsTypes="ffffffffffffffffffffffffffA">
                                      <p:cBhvr>
                                        <p:cTn id="140" dur="3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0.05093 C 0.01997 0.04676 0.01319 0.05162 0.00521 0.05509 C 0.00208 0.05926 3.33333E-6 0.06157 -0.00417 0.06343 C -0.00521 0.06482 -0.00608 0.06644 -0.00729 0.06759 C -0.0092 0.06968 -0.01354 0.07315 -0.01354 0.07315 C -0.01771 0.08148 -0.02483 0.08958 -0.03021 0.09676 C -0.03125 0.09815 -0.03142 0.1007 -0.03229 0.10232 C -0.03351 0.1044 -0.03507 0.10602 -0.03646 0.10787 C -0.03837 0.11829 -0.04184 0.12801 -0.04375 0.13843 C -0.04774 0.15949 -0.05104 0.18079 -0.05312 0.20232 C -0.05278 0.24144 -0.06233 0.31111 -0.05 0.36065 C -0.04965 0.3713 -0.04948 0.38195 -0.04896 0.39259 C -0.04878 0.39583 -0.04896 0.39931 -0.04792 0.40232 C -0.0474 0.4037 -0.04583 0.40301 -0.04479 0.4037 C -0.03455 0.41065 -0.03212 0.41088 -0.01875 0.41204 C -0.01267 0.41366 0.00191 0.42153 0.00625 0.42176 C 0.03264 0.42269 0.05903 0.42269 0.08542 0.42315 C 0.11076 0.42269 0.14028 0.43634 0.16146 0.41759 C 0.16441 0.41157 0.16788 0.40671 0.17083 0.40093 C 0.17031 0.39097 0.17188 0.37407 0.16458 0.36759 C 0.15972 0.35787 0.1625 0.36111 0.15729 0.35648 C 0.15469 0.35116 0.1526 0.34491 0.15 0.33982 C 0.14688 0.33357 0.14219 0.32755 0.13854 0.32176 C 0.13767 0.32037 0.13733 0.31875 0.13646 0.31759 C 0.13524 0.3162 0.12396 0.30857 0.12396 0.30648 " pathEditMode="relative" ptsTypes="ffffffffffffffffffffffffA">
                                      <p:cBhvr>
                                        <p:cTn id="142" dur="3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59 0.02223 C -0.04497 0.03311 -0.05261 0.04213 -0.05834 0.05278 C -0.0592 0.0544 -0.05955 0.05648 -0.06042 0.05834 C -0.06129 0.06019 -0.0625 0.06204 -0.06354 0.06389 C -0.06598 0.07338 -0.06997 0.08125 -0.07292 0.09028 C -0.07622 0.10023 -0.07726 0.11181 -0.07917 0.12223 C -0.08299 0.14306 -0.08646 0.16343 -0.08854 0.18473 C -0.08785 0.20116 -0.09063 0.22686 -0.08334 0.24167 C -0.08056 0.2632 -0.0842 0.2882 -0.07917 0.30834 C -0.07483 0.34931 -0.03594 0.38473 -0.00625 0.38473 " pathEditMode="relative" ptsTypes="fffffffffA">
                                      <p:cBhvr>
                                        <p:cTn id="144" dur="3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84 0.05555 C -0.05539 0.05972 -0.05955 0.06551 -0.06667 0.075 C -0.06875 0.08588 -0.07292 0.0949 -0.075 0.10555 C -0.07639 0.11342 -0.0783 0.1287 -0.07917 0.13611 C -0.07848 0.17685 -0.079 0.21759 -0.07709 0.25833 C -0.07622 0.27801 -0.05903 0.29259 -0.04792 0.3 C -0.04167 0.30416 -0.03559 0.31018 -0.02917 0.31389 C -0.0092 0.32523 0.01614 0.33148 0.0375 0.33611 C 0.05139 0.33518 0.07916 0.33333 0.07916 0.33333 " pathEditMode="relative" ptsTypes="ffffffffA">
                                      <p:cBhvr>
                                        <p:cTn id="146" dur="3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900" decel="100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9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5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0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0" grpId="1" animBg="1"/>
      <p:bldP spid="18440" grpId="2" animBg="1"/>
      <p:bldP spid="18441" grpId="0" animBg="1"/>
      <p:bldP spid="18442" grpId="0" animBg="1"/>
      <p:bldP spid="18442" grpId="1" animBg="1"/>
      <p:bldP spid="18442" grpId="2" animBg="1"/>
      <p:bldP spid="18443" grpId="0" animBg="1"/>
      <p:bldP spid="18443" grpId="1" animBg="1"/>
      <p:bldP spid="18444" grpId="0" animBg="1"/>
      <p:bldP spid="18444" grpId="1" animBg="1"/>
      <p:bldP spid="18445" grpId="0" animBg="1"/>
      <p:bldP spid="18445" grpId="1" animBg="1"/>
      <p:bldP spid="18455" grpId="0" animBg="1"/>
      <p:bldP spid="18462" grpId="0" animBg="1"/>
      <p:bldP spid="18463" grpId="0" animBg="1"/>
      <p:bldP spid="1846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13Colonie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r="18025"/>
          <a:stretch>
            <a:fillRect/>
          </a:stretch>
        </p:blipFill>
        <p:spPr bwMode="auto">
          <a:xfrm>
            <a:off x="0" y="1143000"/>
            <a:ext cx="2895600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5" descr="map-europe-wester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1066800"/>
            <a:ext cx="4935537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191000" y="0"/>
            <a:ext cx="4953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2800"/>
              <a:t>• There was an increase in smuggling in the colonies.</a:t>
            </a:r>
          </a:p>
        </p:txBody>
      </p:sp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0" y="0"/>
            <a:ext cx="3276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2800" b="1"/>
              <a:t>Effects of the Navigation Acts</a:t>
            </a:r>
            <a:endParaRPr lang="en-US" altLang="en-US" sz="2800"/>
          </a:p>
        </p:txBody>
      </p:sp>
      <p:pic>
        <p:nvPicPr>
          <p:cNvPr id="20488" name="Picture 8" descr="istockphoto_1476699_editable_cartoon_illustration_of_pirate_ship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800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9" descr="istockphoto_1476699_editable_cartoon_illustration_of_pirate_ship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029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0" descr="istockphoto_1476699_editable_cartoon_illustration_of_pirate_ship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429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11" descr="istockphoto_1476699_editable_cartoon_illustration_of_pirate_ship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86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Line 12"/>
          <p:cNvSpPr>
            <a:spLocks noChangeShapeType="1"/>
          </p:cNvSpPr>
          <p:nvPr/>
        </p:nvSpPr>
        <p:spPr bwMode="auto">
          <a:xfrm>
            <a:off x="5181600" y="1371600"/>
            <a:ext cx="990600" cy="1752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3" name="Line 13"/>
          <p:cNvSpPr>
            <a:spLocks noChangeShapeType="1"/>
          </p:cNvSpPr>
          <p:nvPr/>
        </p:nvSpPr>
        <p:spPr bwMode="auto">
          <a:xfrm flipH="1">
            <a:off x="5105400" y="1447800"/>
            <a:ext cx="990600" cy="1600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7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34 0.02222 C -0.02986 0.03611 -0.02778 0.06458 -0.0375 0.07777 C -0.04514 0.08773 -0.05261 0.09282 -0.06268 0.09722 C -0.06476 0.09814 -0.06875 0.1 -0.06875 0.1 C -0.07865 0.09953 -0.15504 0.09629 -0.17084 0.09444 C -0.17657 0.09375 -0.18195 0.09027 -0.1875 0.08889 C -0.20278 0.08518 -0.21806 0.08032 -0.23334 0.07777 C -0.25955 0.07338 -0.2849 0.06967 -0.31042 0.06111 C -0.32153 0.0574 -0.33299 0.05717 -0.34375 0.05277 C -0.35851 0.04699 -0.37848 0.04213 -0.39167 0.03333 C -0.40556 0.02407 -0.42639 0.01064 -0.44184 0.00555 C -0.45816 -0.00903 -0.48108 -0.0125 -0.5 -0.01945 C -0.51129 -0.02361 -0.52604 -0.03334 -0.5375 -0.03334 " pathEditMode="relative" ptsTypes="ffffffffffffA">
                                      <p:cBhvr>
                                        <p:cTn id="30" dur="3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25 -0.01111 C -0.05191 -0.02037 -0.02031 -0.00486 -0.04375 -0.02222 C -0.05104 -0.02754 -0.0625 -0.03055 -0.07083 -0.03333 C -0.08836 -0.04884 -0.12968 -0.0574 -0.15 -0.05833 C -0.18611 -0.05995 -0.22222 -0.06018 -0.25833 -0.06111 C -0.29132 -0.06597 -0.32291 -0.07777 -0.35625 -0.07777 " pathEditMode="relative" ptsTypes="fffffA">
                                      <p:cBhvr>
                                        <p:cTn id="32" dur="3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25 -0.01111 C -0.13837 0.03658 -0.27535 -0.0074 -0.39375 -0.01389 C -0.40764 -0.0162 -0.42136 -0.01944 -0.43542 -0.01944 " pathEditMode="relative" ptsTypes="ffA">
                                      <p:cBhvr>
                                        <p:cTn id="34" dur="3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2.22222E-6 C -0.0118 0.01065 -0.02118 0.02546 -0.03125 0.03889 C -0.03437 0.04305 -0.03958 0.04259 -0.04375 0.04444 C -0.04618 0.0456 -0.04757 0.04907 -0.05 0.05 C -0.05538 0.05185 -0.06111 0.05162 -0.06666 0.05278 C -0.07239 0.05393 -0.0776 0.05741 -0.08333 0.05833 C -0.0993 0.06088 -0.11527 0.0618 -0.13125 0.06389 C -0.1625 0.06296 -0.19375 0.06273 -0.225 0.06111 C -0.23819 0.06042 -0.24566 0.05694 -0.25833 0.05278 C -0.27951 0.04583 -0.30173 0.04375 -0.32291 0.03611 C -0.3342 0.03194 -0.34496 0.02639 -0.35625 0.02222 C -0.37934 0.01389 -0.40156 0.00139 -0.425 -0.00556 C -0.42847 -0.00648 -0.43194 -0.00741 -0.43541 -0.00833 C -0.43958 -0.00926 -0.44375 -0.00995 -0.44791 -0.01111 C -0.45347 -0.01273 -0.46458 -0.01667 -0.46458 -0.01667 " pathEditMode="relative" ptsTypes="ffffffffffffffA">
                                      <p:cBhvr>
                                        <p:cTn id="36" dur="3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/>
      <p:bldP spid="20492" grpId="0" animBg="1"/>
      <p:bldP spid="2049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1000" y="2209800"/>
            <a:ext cx="2057400" cy="1981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2514600" y="2950368"/>
            <a:ext cx="552450" cy="119063"/>
          </a:xfrm>
          <a:prstGeom prst="rightArrow">
            <a:avLst>
              <a:gd name="adj1" fmla="val 50000"/>
              <a:gd name="adj2" fmla="val 116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200400" y="2255330"/>
            <a:ext cx="2057400" cy="19356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172200" y="2255331"/>
            <a:ext cx="2209800" cy="19356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410200" y="2946902"/>
            <a:ext cx="552450" cy="119063"/>
          </a:xfrm>
          <a:prstGeom prst="rightArrow">
            <a:avLst>
              <a:gd name="adj1" fmla="val 50000"/>
              <a:gd name="adj2" fmla="val 116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7818" y="381000"/>
            <a:ext cx="891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Read, “English Economic Policies” p. 94-95 and complete the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Cause </a:t>
            </a:r>
            <a:r>
              <a:rPr lang="en-US" sz="2400" b="1" dirty="0"/>
              <a:t>&amp; Effect diagram below: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38187" y="1728644"/>
            <a:ext cx="1343025" cy="40495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Cause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529387" y="1804844"/>
            <a:ext cx="1343025" cy="40495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US" altLang="en-US" sz="2400" b="1" dirty="0" smtClean="0">
                <a:latin typeface="Arial Narrow" pitchFamily="34" charset="0"/>
                <a:cs typeface="Arial" pitchFamily="34" charset="0"/>
              </a:rPr>
              <a:t>Effect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467100" y="2571497"/>
            <a:ext cx="1524000" cy="13033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US" altLang="en-US" sz="2400" b="1" dirty="0" smtClean="0">
                <a:latin typeface="Arial Narrow" pitchFamily="34" charset="0"/>
                <a:cs typeface="Arial" pitchFamily="34" charset="0"/>
              </a:rPr>
              <a:t>Navigation Acts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1650s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57201" y="2346972"/>
            <a:ext cx="1905000" cy="13868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US" altLang="en-US" sz="20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to build wealth &amp; power by controlling colonial trade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324600" y="2388717"/>
            <a:ext cx="1905000" cy="164988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US" altLang="en-US" sz="20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Colonists resented English restrictions &amp; began smuggling goods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7144" y="4977822"/>
            <a:ext cx="8014856" cy="134677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US" altLang="en-US" sz="2400" b="1" dirty="0" smtClean="0">
                <a:latin typeface="Arial Narrow" pitchFamily="34" charset="0"/>
                <a:cs typeface="Arial" pitchFamily="34" charset="0"/>
              </a:rPr>
              <a:t>Mercantile system – build up supplies of gold &amp; silver by exporting more than importing; colonies supply raw materials &amp; serve a market for exports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3"/>
          <p:cNvSpPr>
            <a:spLocks noChangeArrowheads="1"/>
          </p:cNvSpPr>
          <p:nvPr/>
        </p:nvSpPr>
        <p:spPr bwMode="auto">
          <a:xfrm rot="5400000">
            <a:off x="1016758" y="4584878"/>
            <a:ext cx="634422" cy="151465"/>
          </a:xfrm>
          <a:prstGeom prst="rightArrow">
            <a:avLst>
              <a:gd name="adj1" fmla="val 50000"/>
              <a:gd name="adj2" fmla="val 116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0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07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520</Words>
  <Application>Microsoft Office PowerPoint</Application>
  <PresentationFormat>On-screen Show (4:3)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Narrow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Zishka, John</cp:lastModifiedBy>
  <cp:revision>25</cp:revision>
  <dcterms:created xsi:type="dcterms:W3CDTF">2016-10-06T16:40:27Z</dcterms:created>
  <dcterms:modified xsi:type="dcterms:W3CDTF">2016-10-10T15:39:15Z</dcterms:modified>
</cp:coreProperties>
</file>