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54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EDB13-F78D-4249-85DC-6A138B9CB603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56934E-B769-4187-942E-927CB012A1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9222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EF6A3B-A4CA-4E35-BA11-29C9D56B94E3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3B67CE-F1BB-4865-8CAD-8B5C11E9E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357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B67CE-F1BB-4865-8CAD-8B5C11E9E2D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924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B67CE-F1BB-4865-8CAD-8B5C11E9E2D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901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E9A5C-9BBE-9345-81BC-6735853F7E81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F336-CF26-A146-8402-769D74D32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633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E9A5C-9BBE-9345-81BC-6735853F7E81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F336-CF26-A146-8402-769D74D32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165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E9A5C-9BBE-9345-81BC-6735853F7E81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F336-CF26-A146-8402-769D74D32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274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E9A5C-9BBE-9345-81BC-6735853F7E81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F336-CF26-A146-8402-769D74D32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90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E9A5C-9BBE-9345-81BC-6735853F7E81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F336-CF26-A146-8402-769D74D32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004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E9A5C-9BBE-9345-81BC-6735853F7E81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F336-CF26-A146-8402-769D74D32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480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E9A5C-9BBE-9345-81BC-6735853F7E81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F336-CF26-A146-8402-769D74D32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13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E9A5C-9BBE-9345-81BC-6735853F7E81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F336-CF26-A146-8402-769D74D32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96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E9A5C-9BBE-9345-81BC-6735853F7E81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F336-CF26-A146-8402-769D74D32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605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E9A5C-9BBE-9345-81BC-6735853F7E81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F336-CF26-A146-8402-769D74D32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798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E9A5C-9BBE-9345-81BC-6735853F7E81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F336-CF26-A146-8402-769D74D32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91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E9A5C-9BBE-9345-81BC-6735853F7E81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8F336-CF26-A146-8402-769D74D32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959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9143" y="570390"/>
            <a:ext cx="4204857" cy="1470025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/>
              <a:t>Magna Carta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672" y="3775363"/>
            <a:ext cx="2770909" cy="1752600"/>
          </a:xfrm>
        </p:spPr>
        <p:txBody>
          <a:bodyPr/>
          <a:lstStyle/>
          <a:p>
            <a:r>
              <a:rPr lang="en-US" dirty="0" smtClean="0"/>
              <a:t>The Great Charter</a:t>
            </a:r>
            <a:endParaRPr lang="en-US" dirty="0"/>
          </a:p>
        </p:txBody>
      </p:sp>
      <p:pic>
        <p:nvPicPr>
          <p:cNvPr id="5" name="Picture 2" descr="Image result for picture of king john signing magna car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898" y="2601283"/>
            <a:ext cx="6396102" cy="4256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picture of the magna cart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50856" cy="3664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856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0707"/>
          </a:xfrm>
        </p:spPr>
        <p:txBody>
          <a:bodyPr/>
          <a:lstStyle/>
          <a:p>
            <a:r>
              <a:rPr lang="en-US" dirty="0" smtClean="0"/>
              <a:t>The Magna Carta: Skills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05030"/>
            <a:ext cx="9144000" cy="555297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In article 1, who is granted the rights described elsewhere in the Magna Carta?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dirty="0" smtClean="0"/>
              <a:t>Only the King and his heirs.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dirty="0" smtClean="0"/>
              <a:t>Only the general council.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dirty="0" smtClean="0"/>
              <a:t>All freemen and their heirs.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dirty="0" smtClean="0"/>
              <a:t>Only the nobles assembled at the signing.</a:t>
            </a:r>
          </a:p>
          <a:p>
            <a:pPr marL="400050" lvl="1" indent="0">
              <a:buNone/>
            </a:pPr>
            <a:endParaRPr lang="en-US" dirty="0" smtClean="0"/>
          </a:p>
          <a:p>
            <a:pPr marL="400050" lvl="1" indent="0">
              <a:buNone/>
            </a:pPr>
            <a:r>
              <a:rPr lang="en-US" b="1" dirty="0" smtClean="0">
                <a:solidFill>
                  <a:srgbClr val="00B050"/>
                </a:solidFill>
              </a:rPr>
              <a:t>C. All freemen and their heirs – this is important b/c the Magna Carta sets the precedent that FREE PEOPLE should have certain basic rights.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385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 Approval by the general council was not required for any tax that would…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1" indent="-514350">
              <a:buFont typeface="+mj-lt"/>
              <a:buAutoNum type="alphaUcPeriod"/>
            </a:pPr>
            <a:r>
              <a:rPr lang="en-US" dirty="0" smtClean="0"/>
              <a:t>Fund </a:t>
            </a:r>
            <a:r>
              <a:rPr lang="en-US" dirty="0"/>
              <a:t>the building of roadways.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dirty="0"/>
              <a:t>Pay for schools.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dirty="0"/>
              <a:t>Support the general council.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dirty="0"/>
              <a:t>Ransom the king.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D. Ransom the king – article 12 says that “ no [tax] except for ransoming…”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97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83125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3a) What do Articles 14 and 40 suggest about royal abuse of power during this period of English history?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2873"/>
            <a:ext cx="8229600" cy="392329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u="sng" dirty="0" smtClean="0">
                <a:solidFill>
                  <a:srgbClr val="FF0000"/>
                </a:solidFill>
              </a:rPr>
              <a:t>First</a:t>
            </a:r>
            <a:r>
              <a:rPr lang="en-US" u="sng" dirty="0" smtClean="0"/>
              <a:t> try to figure out what the Article is about</a:t>
            </a:r>
            <a:r>
              <a:rPr lang="en-US" dirty="0" smtClean="0"/>
              <a:t>…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Article 14 </a:t>
            </a:r>
            <a:r>
              <a:rPr lang="en-US" dirty="0" smtClean="0"/>
              <a:t>is about the king having restrictions on holding a council (a meeting). It says that the nobles need to be told the day of the meeting and what the meeting is about – 40 days prior.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This suggests what (what’s the inference)?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That the king was in the habit of calling meetings but not giving the nobles enough time to arrive or telling them what it was about.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63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about Article 40? What is it about?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Article 40 </a:t>
            </a:r>
            <a:r>
              <a:rPr lang="en-US" dirty="0" smtClean="0"/>
              <a:t>is about </a:t>
            </a:r>
            <a:r>
              <a:rPr lang="en-US" u="sng" dirty="0" smtClean="0"/>
              <a:t>selling justice and rights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What does this mean?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The inference: The king was selling justice and special favors.</a:t>
            </a:r>
            <a:r>
              <a:rPr lang="en-US" dirty="0" smtClean="0"/>
              <a:t> (remember </a:t>
            </a:r>
            <a:r>
              <a:rPr lang="en-US" dirty="0" smtClean="0">
                <a:solidFill>
                  <a:srgbClr val="00B050"/>
                </a:solidFill>
              </a:rPr>
              <a:t>$$ = power</a:t>
            </a:r>
            <a:r>
              <a:rPr lang="en-US" dirty="0" smtClean="0"/>
              <a:t>) In this case if you commit a crime but can pay the judge (the king) enough money you get </a:t>
            </a:r>
            <a:r>
              <a:rPr lang="en-US" dirty="0" smtClean="0">
                <a:solidFill>
                  <a:srgbClr val="FF0000"/>
                </a:solidFill>
              </a:rPr>
              <a:t>no punishment!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61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964" y="274638"/>
            <a:ext cx="8492836" cy="195594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3b) Who was NOT included in the general council according to article 14? What can you infer from this?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963" y="2230582"/>
            <a:ext cx="8783781" cy="437803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The King?</a:t>
            </a:r>
          </a:p>
          <a:p>
            <a:pPr marL="0" indent="0">
              <a:buNone/>
            </a:pPr>
            <a:r>
              <a:rPr lang="en-US" dirty="0" smtClean="0"/>
              <a:t>Inference: The council </a:t>
            </a:r>
            <a:r>
              <a:rPr lang="en-US" u="sng" dirty="0" smtClean="0">
                <a:solidFill>
                  <a:srgbClr val="00B050"/>
                </a:solidFill>
              </a:rPr>
              <a:t>limited the king’s power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No common people?</a:t>
            </a:r>
          </a:p>
          <a:p>
            <a:pPr marL="0" indent="0">
              <a:buNone/>
            </a:pPr>
            <a:r>
              <a:rPr lang="en-US" dirty="0" smtClean="0"/>
              <a:t>Inference: </a:t>
            </a:r>
            <a:r>
              <a:rPr lang="en-US" dirty="0" smtClean="0">
                <a:solidFill>
                  <a:srgbClr val="FF0000"/>
                </a:solidFill>
              </a:rPr>
              <a:t>Common people </a:t>
            </a:r>
            <a:r>
              <a:rPr lang="en-US" u="sng" dirty="0" smtClean="0">
                <a:solidFill>
                  <a:srgbClr val="FF0000"/>
                </a:solidFill>
              </a:rPr>
              <a:t>did not  have the rights </a:t>
            </a:r>
            <a:r>
              <a:rPr lang="en-US" dirty="0" smtClean="0">
                <a:solidFill>
                  <a:srgbClr val="FF0000"/>
                </a:solidFill>
              </a:rPr>
              <a:t>laid out by the Magna Carta – </a:t>
            </a:r>
            <a:r>
              <a:rPr lang="en-US" dirty="0" smtClean="0"/>
              <a:t>at least not yet but in time they will b/c it says in article 1 “all the freemen of our kingdom, for us and for our heirs forever”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678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1539</TotalTime>
  <Words>396</Words>
  <Application>Microsoft Office PowerPoint</Application>
  <PresentationFormat>On-screen Show (4:3)</PresentationFormat>
  <Paragraphs>33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The Magna Carta</vt:lpstr>
      <vt:lpstr>The Magna Carta: Skills Practice</vt:lpstr>
      <vt:lpstr>2. Approval by the general council was not required for any tax that would…</vt:lpstr>
      <vt:lpstr>3a) What do Articles 14 and 40 suggest about royal abuse of power during this period of English history?</vt:lpstr>
      <vt:lpstr>What about Article 40? What is it about?</vt:lpstr>
      <vt:lpstr>3b) Who was NOT included in the general council according to article 14? What can you infer from this?</vt:lpstr>
    </vt:vector>
  </TitlesOfParts>
  <Company>PCS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Crusades</dc:title>
  <dc:creator>Fetzner Joseph</dc:creator>
  <cp:lastModifiedBy>GV/WFL Edutech</cp:lastModifiedBy>
  <cp:revision>22</cp:revision>
  <cp:lastPrinted>2019-04-30T16:26:17Z</cp:lastPrinted>
  <dcterms:created xsi:type="dcterms:W3CDTF">2017-04-17T11:31:11Z</dcterms:created>
  <dcterms:modified xsi:type="dcterms:W3CDTF">2019-04-30T16:34:23Z</dcterms:modified>
</cp:coreProperties>
</file>