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69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6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5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2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7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0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3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4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7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93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AEFDB-EC6C-4460-9C7D-AA09A762B9BC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22DFE-DEC4-4B8F-9C33-D6FCC121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5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Vendoer\Unlabeled\figure_09_03_unlabel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Vendoer\Unlabeled\figure_09_04_unlabeled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Vendoer\Unlabeled\figure_09_04_unlabeled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Vendoer\Unlabeled\figure_09_05_unlabeled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Endocrine System part 4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70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Major Endocrine Organs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Hypothalamus</a:t>
            </a:r>
          </a:p>
          <a:p>
            <a:r>
              <a:rPr lang="en-GB" dirty="0" smtClean="0"/>
              <a:t>Pituitary gland</a:t>
            </a:r>
          </a:p>
          <a:p>
            <a:r>
              <a:rPr lang="en-GB" dirty="0" smtClean="0"/>
              <a:t>Pineal gland</a:t>
            </a:r>
          </a:p>
          <a:p>
            <a:r>
              <a:rPr lang="en-GB" dirty="0" smtClean="0"/>
              <a:t>Thyroid gland</a:t>
            </a:r>
          </a:p>
          <a:p>
            <a:r>
              <a:rPr lang="en-GB" dirty="0" smtClean="0"/>
              <a:t>Parathyroid glands</a:t>
            </a:r>
          </a:p>
          <a:p>
            <a:r>
              <a:rPr lang="en-GB" dirty="0" smtClean="0"/>
              <a:t>Thymus</a:t>
            </a:r>
          </a:p>
          <a:p>
            <a:r>
              <a:rPr lang="en-GB" dirty="0" smtClean="0"/>
              <a:t>Adrenal glands</a:t>
            </a:r>
          </a:p>
          <a:p>
            <a:r>
              <a:rPr lang="en-GB" dirty="0" smtClean="0"/>
              <a:t>Pancreas</a:t>
            </a:r>
          </a:p>
          <a:p>
            <a:r>
              <a:rPr lang="en-GB" dirty="0" smtClean="0"/>
              <a:t>Gonads (testes and ovaries)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Figure </a:t>
            </a:r>
            <a:r>
              <a:rPr lang="en-US" dirty="0" smtClean="0">
                <a:solidFill>
                  <a:schemeClr val="tx1"/>
                </a:solidFill>
              </a:rPr>
              <a:t>9.3 </a:t>
            </a:r>
            <a:r>
              <a:rPr lang="en-US" dirty="0">
                <a:solidFill>
                  <a:srgbClr val="231F20"/>
                </a:solidFill>
              </a:rPr>
              <a:t>Location of the major endocrine organs of the body.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>
          <a:xfrm>
            <a:off x="3578352" y="213360"/>
            <a:ext cx="5035296" cy="643128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981889" y="575124"/>
            <a:ext cx="2035672" cy="320870"/>
          </a:xfrm>
          <a:custGeom>
            <a:avLst/>
            <a:gdLst>
              <a:gd name="connsiteX0" fmla="*/ 6350 w 1575727"/>
              <a:gd name="connsiteY0" fmla="*/ 6350 h 315315"/>
              <a:gd name="connsiteX1" fmla="*/ 765721 w 1575727"/>
              <a:gd name="connsiteY1" fmla="*/ 6350 h 315315"/>
              <a:gd name="connsiteX2" fmla="*/ 1569377 w 1575727"/>
              <a:gd name="connsiteY2" fmla="*/ 308965 h 315315"/>
              <a:gd name="connsiteX0" fmla="*/ 0 w 1349933"/>
              <a:gd name="connsiteY0" fmla="*/ 0 h 229408"/>
              <a:gd name="connsiteX1" fmla="*/ 759371 w 1349933"/>
              <a:gd name="connsiteY1" fmla="*/ 0 h 229408"/>
              <a:gd name="connsiteX2" fmla="*/ 1349933 w 1349933"/>
              <a:gd name="connsiteY2" fmla="*/ 229408 h 229408"/>
              <a:gd name="connsiteX0" fmla="*/ 0 w 1353113"/>
              <a:gd name="connsiteY0" fmla="*/ 0 h 226003"/>
              <a:gd name="connsiteX1" fmla="*/ 759371 w 1353113"/>
              <a:gd name="connsiteY1" fmla="*/ 0 h 226003"/>
              <a:gd name="connsiteX2" fmla="*/ 1353113 w 1353113"/>
              <a:gd name="connsiteY2" fmla="*/ 226003 h 226003"/>
              <a:gd name="connsiteX0" fmla="*/ 0 w 1359474"/>
              <a:gd name="connsiteY0" fmla="*/ 0 h 229408"/>
              <a:gd name="connsiteX1" fmla="*/ 759371 w 1359474"/>
              <a:gd name="connsiteY1" fmla="*/ 0 h 229408"/>
              <a:gd name="connsiteX2" fmla="*/ 1359474 w 1359474"/>
              <a:gd name="connsiteY2" fmla="*/ 229408 h 22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9474" h="229408">
                <a:moveTo>
                  <a:pt x="0" y="0"/>
                </a:moveTo>
                <a:lnTo>
                  <a:pt x="759371" y="0"/>
                </a:lnTo>
                <a:lnTo>
                  <a:pt x="1359474" y="229408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253351" y="891830"/>
            <a:ext cx="1587980" cy="53527"/>
          </a:xfrm>
          <a:custGeom>
            <a:avLst/>
            <a:gdLst>
              <a:gd name="connsiteX0" fmla="*/ 6350 w 1575727"/>
              <a:gd name="connsiteY0" fmla="*/ 6350 h 315315"/>
              <a:gd name="connsiteX1" fmla="*/ 765721 w 1575727"/>
              <a:gd name="connsiteY1" fmla="*/ 6350 h 315315"/>
              <a:gd name="connsiteX2" fmla="*/ 1569377 w 1575727"/>
              <a:gd name="connsiteY2" fmla="*/ 308965 h 315315"/>
              <a:gd name="connsiteX0" fmla="*/ 0 w 1349933"/>
              <a:gd name="connsiteY0" fmla="*/ 0 h 229408"/>
              <a:gd name="connsiteX1" fmla="*/ 759371 w 1349933"/>
              <a:gd name="connsiteY1" fmla="*/ 0 h 229408"/>
              <a:gd name="connsiteX2" fmla="*/ 1349933 w 1349933"/>
              <a:gd name="connsiteY2" fmla="*/ 229408 h 229408"/>
              <a:gd name="connsiteX0" fmla="*/ 0 w 1353113"/>
              <a:gd name="connsiteY0" fmla="*/ 0 h 226003"/>
              <a:gd name="connsiteX1" fmla="*/ 759371 w 1353113"/>
              <a:gd name="connsiteY1" fmla="*/ 0 h 226003"/>
              <a:gd name="connsiteX2" fmla="*/ 1353113 w 1353113"/>
              <a:gd name="connsiteY2" fmla="*/ 226003 h 226003"/>
              <a:gd name="connsiteX0" fmla="*/ 0 w 1359474"/>
              <a:gd name="connsiteY0" fmla="*/ 0 h 229408"/>
              <a:gd name="connsiteX1" fmla="*/ 759371 w 1359474"/>
              <a:gd name="connsiteY1" fmla="*/ 0 h 229408"/>
              <a:gd name="connsiteX2" fmla="*/ 1359474 w 1359474"/>
              <a:gd name="connsiteY2" fmla="*/ 229408 h 22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9474" h="229408">
                <a:moveTo>
                  <a:pt x="0" y="0"/>
                </a:moveTo>
                <a:lnTo>
                  <a:pt x="759371" y="0"/>
                </a:lnTo>
                <a:lnTo>
                  <a:pt x="1359474" y="229408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162551" y="1614826"/>
            <a:ext cx="1801449" cy="314382"/>
          </a:xfrm>
          <a:custGeom>
            <a:avLst/>
            <a:gdLst>
              <a:gd name="connsiteX0" fmla="*/ 12700 w 1267117"/>
              <a:gd name="connsiteY0" fmla="*/ 12700 h 1388224"/>
              <a:gd name="connsiteX1" fmla="*/ 624357 w 1267117"/>
              <a:gd name="connsiteY1" fmla="*/ 12700 h 1388224"/>
              <a:gd name="connsiteX2" fmla="*/ 1254417 w 1267117"/>
              <a:gd name="connsiteY2" fmla="*/ 1375524 h 1388224"/>
              <a:gd name="connsiteX0" fmla="*/ 0 w 825102"/>
              <a:gd name="connsiteY0" fmla="*/ 0 h 461566"/>
              <a:gd name="connsiteX1" fmla="*/ 611657 w 825102"/>
              <a:gd name="connsiteY1" fmla="*/ 0 h 461566"/>
              <a:gd name="connsiteX2" fmla="*/ 825102 w 825102"/>
              <a:gd name="connsiteY2" fmla="*/ 461566 h 461566"/>
              <a:gd name="connsiteX0" fmla="*/ 0 w 780816"/>
              <a:gd name="connsiteY0" fmla="*/ 0 h 522521"/>
              <a:gd name="connsiteX1" fmla="*/ 611657 w 780816"/>
              <a:gd name="connsiteY1" fmla="*/ 0 h 522521"/>
              <a:gd name="connsiteX2" fmla="*/ 780816 w 780816"/>
              <a:gd name="connsiteY2" fmla="*/ 522521 h 522521"/>
              <a:gd name="connsiteX0" fmla="*/ 0 w 782565"/>
              <a:gd name="connsiteY0" fmla="*/ 0 h 522521"/>
              <a:gd name="connsiteX1" fmla="*/ 611657 w 782565"/>
              <a:gd name="connsiteY1" fmla="*/ 0 h 522521"/>
              <a:gd name="connsiteX2" fmla="*/ 780816 w 782565"/>
              <a:gd name="connsiteY2" fmla="*/ 522521 h 522521"/>
              <a:gd name="connsiteX0" fmla="*/ 0 w 752232"/>
              <a:gd name="connsiteY0" fmla="*/ 0 h 574768"/>
              <a:gd name="connsiteX1" fmla="*/ 611657 w 752232"/>
              <a:gd name="connsiteY1" fmla="*/ 0 h 574768"/>
              <a:gd name="connsiteX2" fmla="*/ 736530 w 752232"/>
              <a:gd name="connsiteY2" fmla="*/ 574768 h 574768"/>
              <a:gd name="connsiteX0" fmla="*/ 0 w 736530"/>
              <a:gd name="connsiteY0" fmla="*/ 0 h 574768"/>
              <a:gd name="connsiteX1" fmla="*/ 611657 w 736530"/>
              <a:gd name="connsiteY1" fmla="*/ 0 h 574768"/>
              <a:gd name="connsiteX2" fmla="*/ 736530 w 736530"/>
              <a:gd name="connsiteY2" fmla="*/ 574768 h 574768"/>
              <a:gd name="connsiteX0" fmla="*/ 0 w 613514"/>
              <a:gd name="connsiteY0" fmla="*/ 0 h 679262"/>
              <a:gd name="connsiteX1" fmla="*/ 611657 w 613514"/>
              <a:gd name="connsiteY1" fmla="*/ 0 h 679262"/>
              <a:gd name="connsiteX2" fmla="*/ 613514 w 613514"/>
              <a:gd name="connsiteY2" fmla="*/ 679262 h 679262"/>
              <a:gd name="connsiteX0" fmla="*/ 0 w 613514"/>
              <a:gd name="connsiteY0" fmla="*/ 0 h 679262"/>
              <a:gd name="connsiteX1" fmla="*/ 611657 w 613514"/>
              <a:gd name="connsiteY1" fmla="*/ 0 h 679262"/>
              <a:gd name="connsiteX2" fmla="*/ 613514 w 613514"/>
              <a:gd name="connsiteY2" fmla="*/ 679262 h 679262"/>
              <a:gd name="connsiteX0" fmla="*/ 0 w 615154"/>
              <a:gd name="connsiteY0" fmla="*/ 0 h 239158"/>
              <a:gd name="connsiteX1" fmla="*/ 611657 w 615154"/>
              <a:gd name="connsiteY1" fmla="*/ 0 h 239158"/>
              <a:gd name="connsiteX2" fmla="*/ 615154 w 615154"/>
              <a:gd name="connsiteY2" fmla="*/ 195978 h 239158"/>
              <a:gd name="connsiteX0" fmla="*/ 0 w 613514"/>
              <a:gd name="connsiteY0" fmla="*/ 0 h 287410"/>
              <a:gd name="connsiteX1" fmla="*/ 611657 w 613514"/>
              <a:gd name="connsiteY1" fmla="*/ 0 h 287410"/>
              <a:gd name="connsiteX2" fmla="*/ 613514 w 613514"/>
              <a:gd name="connsiteY2" fmla="*/ 287410 h 287410"/>
              <a:gd name="connsiteX0" fmla="*/ 0 w 613514"/>
              <a:gd name="connsiteY0" fmla="*/ 0 h 287410"/>
              <a:gd name="connsiteX1" fmla="*/ 611657 w 613514"/>
              <a:gd name="connsiteY1" fmla="*/ 0 h 287410"/>
              <a:gd name="connsiteX2" fmla="*/ 613514 w 613514"/>
              <a:gd name="connsiteY2" fmla="*/ 287410 h 28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514" h="287410">
                <a:moveTo>
                  <a:pt x="0" y="0"/>
                </a:moveTo>
                <a:lnTo>
                  <a:pt x="611657" y="0"/>
                </a:lnTo>
                <a:lnTo>
                  <a:pt x="613514" y="287410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-25000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519613" y="2576513"/>
            <a:ext cx="244316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5707857" y="1893094"/>
            <a:ext cx="1119189" cy="114694"/>
            <a:chOff x="4183856" y="1893094"/>
            <a:chExt cx="1119189" cy="114694"/>
          </a:xfrm>
        </p:grpSpPr>
        <p:sp>
          <p:nvSpPr>
            <p:cNvPr id="11" name="Freeform 10"/>
            <p:cNvSpPr/>
            <p:nvPr/>
          </p:nvSpPr>
          <p:spPr>
            <a:xfrm>
              <a:off x="4183856" y="1948199"/>
              <a:ext cx="1119189" cy="59589"/>
            </a:xfrm>
            <a:custGeom>
              <a:avLst/>
              <a:gdLst>
                <a:gd name="connsiteX0" fmla="*/ 12700 w 1267117"/>
                <a:gd name="connsiteY0" fmla="*/ 12700 h 1388224"/>
                <a:gd name="connsiteX1" fmla="*/ 624357 w 1267117"/>
                <a:gd name="connsiteY1" fmla="*/ 12700 h 1388224"/>
                <a:gd name="connsiteX2" fmla="*/ 1254417 w 1267117"/>
                <a:gd name="connsiteY2" fmla="*/ 1375524 h 1388224"/>
                <a:gd name="connsiteX0" fmla="*/ 0 w 825102"/>
                <a:gd name="connsiteY0" fmla="*/ 0 h 461566"/>
                <a:gd name="connsiteX1" fmla="*/ 611657 w 825102"/>
                <a:gd name="connsiteY1" fmla="*/ 0 h 461566"/>
                <a:gd name="connsiteX2" fmla="*/ 825102 w 825102"/>
                <a:gd name="connsiteY2" fmla="*/ 461566 h 461566"/>
                <a:gd name="connsiteX0" fmla="*/ 0 w 780816"/>
                <a:gd name="connsiteY0" fmla="*/ 0 h 522521"/>
                <a:gd name="connsiteX1" fmla="*/ 611657 w 780816"/>
                <a:gd name="connsiteY1" fmla="*/ 0 h 522521"/>
                <a:gd name="connsiteX2" fmla="*/ 780816 w 780816"/>
                <a:gd name="connsiteY2" fmla="*/ 522521 h 522521"/>
                <a:gd name="connsiteX0" fmla="*/ 0 w 782565"/>
                <a:gd name="connsiteY0" fmla="*/ 0 h 522521"/>
                <a:gd name="connsiteX1" fmla="*/ 611657 w 782565"/>
                <a:gd name="connsiteY1" fmla="*/ 0 h 522521"/>
                <a:gd name="connsiteX2" fmla="*/ 780816 w 782565"/>
                <a:gd name="connsiteY2" fmla="*/ 522521 h 522521"/>
                <a:gd name="connsiteX0" fmla="*/ 0 w 752232"/>
                <a:gd name="connsiteY0" fmla="*/ 0 h 574768"/>
                <a:gd name="connsiteX1" fmla="*/ 611657 w 752232"/>
                <a:gd name="connsiteY1" fmla="*/ 0 h 574768"/>
                <a:gd name="connsiteX2" fmla="*/ 736530 w 752232"/>
                <a:gd name="connsiteY2" fmla="*/ 574768 h 574768"/>
                <a:gd name="connsiteX0" fmla="*/ 0 w 736530"/>
                <a:gd name="connsiteY0" fmla="*/ 0 h 574768"/>
                <a:gd name="connsiteX1" fmla="*/ 611657 w 736530"/>
                <a:gd name="connsiteY1" fmla="*/ 0 h 574768"/>
                <a:gd name="connsiteX2" fmla="*/ 736530 w 736530"/>
                <a:gd name="connsiteY2" fmla="*/ 574768 h 574768"/>
                <a:gd name="connsiteX0" fmla="*/ 0 w 613514"/>
                <a:gd name="connsiteY0" fmla="*/ 0 h 679262"/>
                <a:gd name="connsiteX1" fmla="*/ 611657 w 613514"/>
                <a:gd name="connsiteY1" fmla="*/ 0 h 679262"/>
                <a:gd name="connsiteX2" fmla="*/ 613514 w 613514"/>
                <a:gd name="connsiteY2" fmla="*/ 679262 h 679262"/>
                <a:gd name="connsiteX0" fmla="*/ 0 w 613514"/>
                <a:gd name="connsiteY0" fmla="*/ 0 h 679262"/>
                <a:gd name="connsiteX1" fmla="*/ 611657 w 613514"/>
                <a:gd name="connsiteY1" fmla="*/ 0 h 679262"/>
                <a:gd name="connsiteX2" fmla="*/ 613514 w 613514"/>
                <a:gd name="connsiteY2" fmla="*/ 679262 h 679262"/>
                <a:gd name="connsiteX0" fmla="*/ 0 w 615154"/>
                <a:gd name="connsiteY0" fmla="*/ 0 h 239158"/>
                <a:gd name="connsiteX1" fmla="*/ 611657 w 615154"/>
                <a:gd name="connsiteY1" fmla="*/ 0 h 239158"/>
                <a:gd name="connsiteX2" fmla="*/ 615154 w 615154"/>
                <a:gd name="connsiteY2" fmla="*/ 195978 h 239158"/>
                <a:gd name="connsiteX0" fmla="*/ 0 w 613514"/>
                <a:gd name="connsiteY0" fmla="*/ 0 h 287410"/>
                <a:gd name="connsiteX1" fmla="*/ 611657 w 613514"/>
                <a:gd name="connsiteY1" fmla="*/ 0 h 287410"/>
                <a:gd name="connsiteX2" fmla="*/ 613514 w 613514"/>
                <a:gd name="connsiteY2" fmla="*/ 287410 h 287410"/>
                <a:gd name="connsiteX0" fmla="*/ 0 w 613514"/>
                <a:gd name="connsiteY0" fmla="*/ 0 h 287410"/>
                <a:gd name="connsiteX1" fmla="*/ 611657 w 613514"/>
                <a:gd name="connsiteY1" fmla="*/ 0 h 287410"/>
                <a:gd name="connsiteX2" fmla="*/ 613514 w 613514"/>
                <a:gd name="connsiteY2" fmla="*/ 287410 h 287410"/>
                <a:gd name="connsiteX0" fmla="*/ 0 w 708481"/>
                <a:gd name="connsiteY0" fmla="*/ 0 h 54477"/>
                <a:gd name="connsiteX1" fmla="*/ 611657 w 708481"/>
                <a:gd name="connsiteY1" fmla="*/ 0 h 54477"/>
                <a:gd name="connsiteX2" fmla="*/ 708481 w 708481"/>
                <a:gd name="connsiteY2" fmla="*/ 54477 h 5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8481" h="54477">
                  <a:moveTo>
                    <a:pt x="0" y="0"/>
                  </a:moveTo>
                  <a:lnTo>
                    <a:pt x="611657" y="0"/>
                  </a:lnTo>
                  <a:lnTo>
                    <a:pt x="708481" y="54477"/>
                  </a:lnTo>
                </a:path>
              </a:pathLst>
            </a:cu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1"/>
            </p:cNvCxnSpPr>
            <p:nvPr/>
          </p:nvCxnSpPr>
          <p:spPr bwMode="auto">
            <a:xfrm flipV="1">
              <a:off x="5150092" y="1893094"/>
              <a:ext cx="100564" cy="5510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" name="Freeform 12"/>
          <p:cNvSpPr/>
          <p:nvPr/>
        </p:nvSpPr>
        <p:spPr>
          <a:xfrm flipV="1">
            <a:off x="5231608" y="1042988"/>
            <a:ext cx="1602581" cy="95249"/>
          </a:xfrm>
          <a:custGeom>
            <a:avLst/>
            <a:gdLst>
              <a:gd name="connsiteX0" fmla="*/ 12700 w 1267117"/>
              <a:gd name="connsiteY0" fmla="*/ 12700 h 1388224"/>
              <a:gd name="connsiteX1" fmla="*/ 624357 w 1267117"/>
              <a:gd name="connsiteY1" fmla="*/ 12700 h 1388224"/>
              <a:gd name="connsiteX2" fmla="*/ 1254417 w 1267117"/>
              <a:gd name="connsiteY2" fmla="*/ 1375524 h 1388224"/>
              <a:gd name="connsiteX0" fmla="*/ 0 w 825102"/>
              <a:gd name="connsiteY0" fmla="*/ 0 h 461566"/>
              <a:gd name="connsiteX1" fmla="*/ 611657 w 825102"/>
              <a:gd name="connsiteY1" fmla="*/ 0 h 461566"/>
              <a:gd name="connsiteX2" fmla="*/ 825102 w 825102"/>
              <a:gd name="connsiteY2" fmla="*/ 461566 h 461566"/>
              <a:gd name="connsiteX0" fmla="*/ 0 w 780816"/>
              <a:gd name="connsiteY0" fmla="*/ 0 h 522521"/>
              <a:gd name="connsiteX1" fmla="*/ 611657 w 780816"/>
              <a:gd name="connsiteY1" fmla="*/ 0 h 522521"/>
              <a:gd name="connsiteX2" fmla="*/ 780816 w 780816"/>
              <a:gd name="connsiteY2" fmla="*/ 522521 h 522521"/>
              <a:gd name="connsiteX0" fmla="*/ 0 w 782565"/>
              <a:gd name="connsiteY0" fmla="*/ 0 h 522521"/>
              <a:gd name="connsiteX1" fmla="*/ 611657 w 782565"/>
              <a:gd name="connsiteY1" fmla="*/ 0 h 522521"/>
              <a:gd name="connsiteX2" fmla="*/ 780816 w 782565"/>
              <a:gd name="connsiteY2" fmla="*/ 522521 h 522521"/>
              <a:gd name="connsiteX0" fmla="*/ 0 w 752232"/>
              <a:gd name="connsiteY0" fmla="*/ 0 h 574768"/>
              <a:gd name="connsiteX1" fmla="*/ 611657 w 752232"/>
              <a:gd name="connsiteY1" fmla="*/ 0 h 574768"/>
              <a:gd name="connsiteX2" fmla="*/ 736530 w 752232"/>
              <a:gd name="connsiteY2" fmla="*/ 574768 h 574768"/>
              <a:gd name="connsiteX0" fmla="*/ 0 w 736530"/>
              <a:gd name="connsiteY0" fmla="*/ 0 h 574768"/>
              <a:gd name="connsiteX1" fmla="*/ 611657 w 736530"/>
              <a:gd name="connsiteY1" fmla="*/ 0 h 574768"/>
              <a:gd name="connsiteX2" fmla="*/ 736530 w 736530"/>
              <a:gd name="connsiteY2" fmla="*/ 574768 h 574768"/>
              <a:gd name="connsiteX0" fmla="*/ 0 w 613514"/>
              <a:gd name="connsiteY0" fmla="*/ 0 h 679262"/>
              <a:gd name="connsiteX1" fmla="*/ 611657 w 613514"/>
              <a:gd name="connsiteY1" fmla="*/ 0 h 679262"/>
              <a:gd name="connsiteX2" fmla="*/ 613514 w 613514"/>
              <a:gd name="connsiteY2" fmla="*/ 679262 h 679262"/>
              <a:gd name="connsiteX0" fmla="*/ 0 w 613514"/>
              <a:gd name="connsiteY0" fmla="*/ 0 h 679262"/>
              <a:gd name="connsiteX1" fmla="*/ 611657 w 613514"/>
              <a:gd name="connsiteY1" fmla="*/ 0 h 679262"/>
              <a:gd name="connsiteX2" fmla="*/ 613514 w 613514"/>
              <a:gd name="connsiteY2" fmla="*/ 679262 h 679262"/>
              <a:gd name="connsiteX0" fmla="*/ 0 w 615154"/>
              <a:gd name="connsiteY0" fmla="*/ 0 h 239158"/>
              <a:gd name="connsiteX1" fmla="*/ 611657 w 615154"/>
              <a:gd name="connsiteY1" fmla="*/ 0 h 239158"/>
              <a:gd name="connsiteX2" fmla="*/ 615154 w 615154"/>
              <a:gd name="connsiteY2" fmla="*/ 195978 h 239158"/>
              <a:gd name="connsiteX0" fmla="*/ 0 w 613514"/>
              <a:gd name="connsiteY0" fmla="*/ 0 h 287410"/>
              <a:gd name="connsiteX1" fmla="*/ 611657 w 613514"/>
              <a:gd name="connsiteY1" fmla="*/ 0 h 287410"/>
              <a:gd name="connsiteX2" fmla="*/ 613514 w 613514"/>
              <a:gd name="connsiteY2" fmla="*/ 287410 h 287410"/>
              <a:gd name="connsiteX0" fmla="*/ 0 w 613514"/>
              <a:gd name="connsiteY0" fmla="*/ 0 h 287410"/>
              <a:gd name="connsiteX1" fmla="*/ 611657 w 613514"/>
              <a:gd name="connsiteY1" fmla="*/ 0 h 287410"/>
              <a:gd name="connsiteX2" fmla="*/ 613514 w 613514"/>
              <a:gd name="connsiteY2" fmla="*/ 287410 h 28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514" h="287410">
                <a:moveTo>
                  <a:pt x="0" y="0"/>
                </a:moveTo>
                <a:lnTo>
                  <a:pt x="611657" y="0"/>
                </a:lnTo>
                <a:lnTo>
                  <a:pt x="613514" y="287410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-25000" dirty="0">
              <a:solidFill>
                <a:srgbClr val="0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306689" y="3561685"/>
            <a:ext cx="2039466" cy="156240"/>
            <a:chOff x="3782689" y="3561685"/>
            <a:chExt cx="2039466" cy="156240"/>
          </a:xfrm>
        </p:grpSpPr>
        <p:sp>
          <p:nvSpPr>
            <p:cNvPr id="15" name="Freeform 14"/>
            <p:cNvSpPr/>
            <p:nvPr/>
          </p:nvSpPr>
          <p:spPr>
            <a:xfrm>
              <a:off x="3782689" y="3561685"/>
              <a:ext cx="2039466" cy="118933"/>
            </a:xfrm>
            <a:custGeom>
              <a:avLst/>
              <a:gdLst>
                <a:gd name="connsiteX0" fmla="*/ 6350 w 1575727"/>
                <a:gd name="connsiteY0" fmla="*/ 6350 h 315315"/>
                <a:gd name="connsiteX1" fmla="*/ 765721 w 1575727"/>
                <a:gd name="connsiteY1" fmla="*/ 6350 h 315315"/>
                <a:gd name="connsiteX2" fmla="*/ 1569377 w 1575727"/>
                <a:gd name="connsiteY2" fmla="*/ 308965 h 315315"/>
                <a:gd name="connsiteX0" fmla="*/ 0 w 1349933"/>
                <a:gd name="connsiteY0" fmla="*/ 0 h 229408"/>
                <a:gd name="connsiteX1" fmla="*/ 759371 w 1349933"/>
                <a:gd name="connsiteY1" fmla="*/ 0 h 229408"/>
                <a:gd name="connsiteX2" fmla="*/ 1349933 w 1349933"/>
                <a:gd name="connsiteY2" fmla="*/ 229408 h 229408"/>
                <a:gd name="connsiteX0" fmla="*/ 0 w 1353113"/>
                <a:gd name="connsiteY0" fmla="*/ 0 h 226003"/>
                <a:gd name="connsiteX1" fmla="*/ 759371 w 1353113"/>
                <a:gd name="connsiteY1" fmla="*/ 0 h 226003"/>
                <a:gd name="connsiteX2" fmla="*/ 1353113 w 1353113"/>
                <a:gd name="connsiteY2" fmla="*/ 226003 h 226003"/>
                <a:gd name="connsiteX0" fmla="*/ 0 w 1359474"/>
                <a:gd name="connsiteY0" fmla="*/ 0 h 229408"/>
                <a:gd name="connsiteX1" fmla="*/ 759371 w 1359474"/>
                <a:gd name="connsiteY1" fmla="*/ 0 h 229408"/>
                <a:gd name="connsiteX2" fmla="*/ 1359474 w 1359474"/>
                <a:gd name="connsiteY2" fmla="*/ 229408 h 229408"/>
                <a:gd name="connsiteX0" fmla="*/ 0 w 1056269"/>
                <a:gd name="connsiteY0" fmla="*/ 0 h 115822"/>
                <a:gd name="connsiteX1" fmla="*/ 759371 w 1056269"/>
                <a:gd name="connsiteY1" fmla="*/ 0 h 115822"/>
                <a:gd name="connsiteX2" fmla="*/ 1056269 w 1056269"/>
                <a:gd name="connsiteY2" fmla="*/ 115822 h 115822"/>
                <a:gd name="connsiteX0" fmla="*/ 0 w 1051359"/>
                <a:gd name="connsiteY0" fmla="*/ 0 h 113456"/>
                <a:gd name="connsiteX1" fmla="*/ 759371 w 1051359"/>
                <a:gd name="connsiteY1" fmla="*/ 0 h 113456"/>
                <a:gd name="connsiteX2" fmla="*/ 1051359 w 1051359"/>
                <a:gd name="connsiteY2" fmla="*/ 113456 h 113456"/>
                <a:gd name="connsiteX0" fmla="*/ 0 w 1051359"/>
                <a:gd name="connsiteY0" fmla="*/ 0 h 113456"/>
                <a:gd name="connsiteX1" fmla="*/ 748323 w 1051359"/>
                <a:gd name="connsiteY1" fmla="*/ 0 h 113456"/>
                <a:gd name="connsiteX2" fmla="*/ 1051359 w 1051359"/>
                <a:gd name="connsiteY2" fmla="*/ 113456 h 113456"/>
                <a:gd name="connsiteX0" fmla="*/ 0 w 1051359"/>
                <a:gd name="connsiteY0" fmla="*/ 4733 h 118189"/>
                <a:gd name="connsiteX1" fmla="*/ 724999 w 1051359"/>
                <a:gd name="connsiteY1" fmla="*/ 0 h 118189"/>
                <a:gd name="connsiteX2" fmla="*/ 1051359 w 1051359"/>
                <a:gd name="connsiteY2" fmla="*/ 118189 h 118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1359" h="118189">
                  <a:moveTo>
                    <a:pt x="0" y="4733"/>
                  </a:moveTo>
                  <a:lnTo>
                    <a:pt x="724999" y="0"/>
                  </a:lnTo>
                  <a:lnTo>
                    <a:pt x="1051359" y="118189"/>
                  </a:lnTo>
                </a:path>
              </a:pathLst>
            </a:cu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6" name="Straight Connector 15"/>
            <p:cNvCxnSpPr>
              <a:stCxn id="15" idx="1"/>
            </p:cNvCxnSpPr>
            <p:nvPr/>
          </p:nvCxnSpPr>
          <p:spPr bwMode="auto">
            <a:xfrm>
              <a:off x="5189070" y="3561685"/>
              <a:ext cx="62380" cy="1562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7" name="Straight Connector 16"/>
          <p:cNvCxnSpPr/>
          <p:nvPr/>
        </p:nvCxnSpPr>
        <p:spPr bwMode="auto">
          <a:xfrm>
            <a:off x="4667251" y="4156075"/>
            <a:ext cx="22574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5235576" y="5219700"/>
            <a:ext cx="227647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5035550" y="5819775"/>
            <a:ext cx="19431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object 24"/>
          <p:cNvSpPr txBox="1"/>
          <p:nvPr/>
        </p:nvSpPr>
        <p:spPr>
          <a:xfrm>
            <a:off x="3526613" y="940654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Pituitary gland</a:t>
            </a:r>
          </a:p>
        </p:txBody>
      </p:sp>
      <p:sp>
        <p:nvSpPr>
          <p:cNvPr id="21" name="object 25"/>
          <p:cNvSpPr txBox="1"/>
          <p:nvPr/>
        </p:nvSpPr>
        <p:spPr>
          <a:xfrm>
            <a:off x="3527564" y="1731539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Parathyroid glands</a:t>
            </a:r>
          </a:p>
        </p:txBody>
      </p:sp>
      <p:sp>
        <p:nvSpPr>
          <p:cNvPr id="22" name="object 26"/>
          <p:cNvSpPr txBox="1"/>
          <p:nvPr/>
        </p:nvSpPr>
        <p:spPr>
          <a:xfrm>
            <a:off x="3527564" y="235816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Thymus</a:t>
            </a:r>
          </a:p>
        </p:txBody>
      </p:sp>
      <p:sp>
        <p:nvSpPr>
          <p:cNvPr id="23" name="object 27"/>
          <p:cNvSpPr txBox="1"/>
          <p:nvPr/>
        </p:nvSpPr>
        <p:spPr>
          <a:xfrm>
            <a:off x="3535185" y="142178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Thyroid gland</a:t>
            </a:r>
          </a:p>
        </p:txBody>
      </p:sp>
      <p:sp>
        <p:nvSpPr>
          <p:cNvPr id="24" name="object 28"/>
          <p:cNvSpPr txBox="1"/>
          <p:nvPr/>
        </p:nvSpPr>
        <p:spPr>
          <a:xfrm>
            <a:off x="3527565" y="3359439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Adrenal glands</a:t>
            </a:r>
          </a:p>
        </p:txBody>
      </p:sp>
      <p:sp>
        <p:nvSpPr>
          <p:cNvPr id="25" name="object 29"/>
          <p:cNvSpPr txBox="1"/>
          <p:nvPr/>
        </p:nvSpPr>
        <p:spPr>
          <a:xfrm>
            <a:off x="3512324" y="393347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Pancreas</a:t>
            </a:r>
          </a:p>
        </p:txBody>
      </p:sp>
      <p:sp>
        <p:nvSpPr>
          <p:cNvPr id="26" name="object 30"/>
          <p:cNvSpPr txBox="1"/>
          <p:nvPr/>
        </p:nvSpPr>
        <p:spPr>
          <a:xfrm>
            <a:off x="3535185" y="4980464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Ovary (female)</a:t>
            </a:r>
          </a:p>
        </p:txBody>
      </p:sp>
      <p:sp>
        <p:nvSpPr>
          <p:cNvPr id="27" name="object 31"/>
          <p:cNvSpPr txBox="1"/>
          <p:nvPr/>
        </p:nvSpPr>
        <p:spPr>
          <a:xfrm>
            <a:off x="3519945" y="5597815"/>
            <a:ext cx="1578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Testis (male)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20440" y="365760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Pineal</a:t>
            </a:r>
            <a:r>
              <a:rPr lang="en-US" b="1" spc="25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gland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28060" y="670560"/>
            <a:ext cx="177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Hypothalamus</a:t>
            </a:r>
          </a:p>
        </p:txBody>
      </p:sp>
    </p:spTree>
    <p:extLst>
      <p:ext uri="{BB962C8B-B14F-4D97-AF65-F5344CB8AC3E}">
        <p14:creationId xmlns:p14="http://schemas.microsoft.com/office/powerpoint/2010/main" val="45846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Major Endocrine Organs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glands have purely endocrine functions</a:t>
            </a:r>
          </a:p>
          <a:p>
            <a:pPr lvl="1"/>
            <a:r>
              <a:rPr lang="en-GB" dirty="0" smtClean="0"/>
              <a:t>Anterior pituitary, thyroid, adrenals, </a:t>
            </a:r>
            <a:r>
              <a:rPr lang="en-GB" dirty="0" err="1" smtClean="0"/>
              <a:t>parathyroids</a:t>
            </a:r>
            <a:endParaRPr lang="en-GB" dirty="0" smtClean="0"/>
          </a:p>
          <a:p>
            <a:r>
              <a:rPr lang="en-GB" dirty="0" smtClean="0"/>
              <a:t>Endocrine glands are ductless glands</a:t>
            </a:r>
          </a:p>
          <a:p>
            <a:r>
              <a:rPr lang="en-GB" dirty="0" smtClean="0"/>
              <a:t>Hormones are released directly into blood or lymph</a:t>
            </a:r>
          </a:p>
          <a:p>
            <a:r>
              <a:rPr lang="en-GB" dirty="0" smtClean="0"/>
              <a:t>Other glands are mixed glands, with both endocrine and exocrine functions (pancreas, gonads)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7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Pituitary gland </a:t>
            </a:r>
          </a:p>
          <a:p>
            <a:pPr lvl="1"/>
            <a:r>
              <a:rPr lang="en-US" dirty="0" smtClean="0"/>
              <a:t>Pea-sized gland that hangs by a stalk from the hypothalamus in the brain</a:t>
            </a:r>
          </a:p>
          <a:p>
            <a:pPr lvl="1"/>
            <a:r>
              <a:rPr lang="en-US" dirty="0" smtClean="0"/>
              <a:t>Protected by the </a:t>
            </a:r>
            <a:r>
              <a:rPr lang="en-US" dirty="0" err="1" smtClean="0"/>
              <a:t>sella</a:t>
            </a:r>
            <a:r>
              <a:rPr lang="en-US" dirty="0" smtClean="0"/>
              <a:t> </a:t>
            </a:r>
            <a:r>
              <a:rPr lang="en-US" dirty="0" err="1" smtClean="0"/>
              <a:t>turcica</a:t>
            </a:r>
            <a:r>
              <a:rPr lang="en-US" dirty="0" smtClean="0"/>
              <a:t> of the sphenoid bone</a:t>
            </a:r>
          </a:p>
          <a:p>
            <a:pPr lvl="1"/>
            <a:r>
              <a:rPr lang="en-US" dirty="0" smtClean="0"/>
              <a:t>Has two functional lobes</a:t>
            </a:r>
          </a:p>
          <a:p>
            <a:pPr lvl="2"/>
            <a:r>
              <a:rPr lang="en-US" dirty="0" smtClean="0"/>
              <a:t>Anterior pituitary—glandular tissue</a:t>
            </a:r>
          </a:p>
          <a:p>
            <a:pPr lvl="2"/>
            <a:r>
              <a:rPr lang="en-US" dirty="0" smtClean="0"/>
              <a:t>Posterior pituitary—nervous tissue</a:t>
            </a:r>
          </a:p>
          <a:p>
            <a:pPr lvl="1"/>
            <a:r>
              <a:rPr lang="en-US" dirty="0" smtClean="0"/>
              <a:t>Often called the “master endocrine gland”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Hypothalamus produces releasing hormones and inhibiting hormones </a:t>
            </a:r>
          </a:p>
          <a:p>
            <a:pPr lvl="1"/>
            <a:r>
              <a:rPr lang="en-GB" dirty="0" smtClean="0"/>
              <a:t>These hormones are released into portal circulation, which connects hypothalamus to anterior pituitary</a:t>
            </a:r>
          </a:p>
          <a:p>
            <a:r>
              <a:rPr lang="en-GB" dirty="0" smtClean="0"/>
              <a:t>Hypothalamus also makes two hormones: oxytocin and antidiuretic hormone</a:t>
            </a:r>
          </a:p>
          <a:p>
            <a:pPr lvl="1"/>
            <a:r>
              <a:rPr lang="en-GB" dirty="0" smtClean="0"/>
              <a:t>Carried to posterior pituitary via neurosecretory cells for storage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3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Figure </a:t>
            </a:r>
            <a:r>
              <a:rPr lang="en-US" dirty="0" smtClean="0">
                <a:solidFill>
                  <a:schemeClr val="tx1"/>
                </a:solidFill>
              </a:rPr>
              <a:t>9.4 </a:t>
            </a:r>
            <a:r>
              <a:rPr lang="en-US" dirty="0">
                <a:solidFill>
                  <a:srgbClr val="231F20"/>
                </a:solidFill>
              </a:rPr>
              <a:t>Hormones released by the posterior pituitary and their target organs.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>
          <a:xfrm>
            <a:off x="3846576" y="213360"/>
            <a:ext cx="4498848" cy="6431280"/>
          </a:xfrm>
          <a:prstGeom prst="rect">
            <a:avLst/>
          </a:prstGeom>
        </p:spPr>
      </p:pic>
      <p:sp>
        <p:nvSpPr>
          <p:cNvPr id="6" name="object 33"/>
          <p:cNvSpPr txBox="1"/>
          <p:nvPr/>
        </p:nvSpPr>
        <p:spPr>
          <a:xfrm>
            <a:off x="6070085" y="948058"/>
            <a:ext cx="131179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Hypothalamus</a:t>
            </a:r>
          </a:p>
        </p:txBody>
      </p:sp>
      <p:sp>
        <p:nvSpPr>
          <p:cNvPr id="7" name="object 34"/>
          <p:cNvSpPr txBox="1"/>
          <p:nvPr/>
        </p:nvSpPr>
        <p:spPr>
          <a:xfrm>
            <a:off x="3862315" y="2620138"/>
            <a:ext cx="136691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Axon 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terminals</a:t>
            </a:r>
          </a:p>
        </p:txBody>
      </p:sp>
      <p:sp>
        <p:nvSpPr>
          <p:cNvPr id="8" name="object 35"/>
          <p:cNvSpPr txBox="1"/>
          <p:nvPr/>
        </p:nvSpPr>
        <p:spPr>
          <a:xfrm>
            <a:off x="4134600" y="777121"/>
            <a:ext cx="977151" cy="411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4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Optic</a:t>
            </a:r>
            <a:r>
              <a:rPr sz="14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  <a:r>
              <a:rPr sz="14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chiasma</a:t>
            </a:r>
          </a:p>
        </p:txBody>
      </p:sp>
      <p:sp>
        <p:nvSpPr>
          <p:cNvPr id="9" name="object 36"/>
          <p:cNvSpPr txBox="1"/>
          <p:nvPr/>
        </p:nvSpPr>
        <p:spPr>
          <a:xfrm>
            <a:off x="6973051" y="328937"/>
            <a:ext cx="140894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Hypothalamic neurosecretory cells</a:t>
            </a:r>
          </a:p>
        </p:txBody>
      </p:sp>
      <p:sp>
        <p:nvSpPr>
          <p:cNvPr id="10" name="object 37"/>
          <p:cNvSpPr txBox="1"/>
          <p:nvPr/>
        </p:nvSpPr>
        <p:spPr>
          <a:xfrm>
            <a:off x="6706735" y="3647583"/>
            <a:ext cx="147524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Posterior lobe 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1" name="object 38"/>
          <p:cNvSpPr txBox="1"/>
          <p:nvPr/>
        </p:nvSpPr>
        <p:spPr>
          <a:xfrm>
            <a:off x="3862569" y="4659012"/>
            <a:ext cx="129045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Anterior lobe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of</a:t>
            </a:r>
            <a:r>
              <a:rPr lang="en-US" b="1" spc="25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the</a:t>
            </a:r>
            <a:r>
              <a:rPr lang="en-US" b="1" spc="25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pituitary</a:t>
            </a:r>
          </a:p>
        </p:txBody>
      </p:sp>
      <p:sp>
        <p:nvSpPr>
          <p:cNvPr id="12" name="object 40"/>
          <p:cNvSpPr txBox="1"/>
          <p:nvPr/>
        </p:nvSpPr>
        <p:spPr>
          <a:xfrm>
            <a:off x="6313831" y="4416311"/>
            <a:ext cx="1827407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Venous drainage</a:t>
            </a:r>
          </a:p>
        </p:txBody>
      </p:sp>
      <p:sp>
        <p:nvSpPr>
          <p:cNvPr id="13" name="object 41"/>
          <p:cNvSpPr txBox="1"/>
          <p:nvPr/>
        </p:nvSpPr>
        <p:spPr>
          <a:xfrm>
            <a:off x="6491605" y="2720859"/>
            <a:ext cx="189992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Arterial blood supply</a:t>
            </a:r>
          </a:p>
        </p:txBody>
      </p:sp>
      <p:sp>
        <p:nvSpPr>
          <p:cNvPr id="14" name="object 42"/>
          <p:cNvSpPr txBox="1"/>
          <p:nvPr/>
        </p:nvSpPr>
        <p:spPr>
          <a:xfrm>
            <a:off x="4794626" y="5623573"/>
            <a:ext cx="47587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ADH</a:t>
            </a:r>
          </a:p>
        </p:txBody>
      </p:sp>
      <p:sp>
        <p:nvSpPr>
          <p:cNvPr id="15" name="object 43"/>
          <p:cNvSpPr txBox="1"/>
          <p:nvPr/>
        </p:nvSpPr>
        <p:spPr>
          <a:xfrm>
            <a:off x="4342888" y="6228975"/>
            <a:ext cx="130861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Kidney tubules</a:t>
            </a:r>
          </a:p>
        </p:txBody>
      </p:sp>
      <p:sp>
        <p:nvSpPr>
          <p:cNvPr id="16" name="object 44"/>
          <p:cNvSpPr txBox="1"/>
          <p:nvPr/>
        </p:nvSpPr>
        <p:spPr>
          <a:xfrm>
            <a:off x="6740521" y="6228976"/>
            <a:ext cx="1604904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Mammary glands Uterine muscles</a:t>
            </a:r>
          </a:p>
        </p:txBody>
      </p:sp>
      <p:sp>
        <p:nvSpPr>
          <p:cNvPr id="17" name="object 45"/>
          <p:cNvSpPr txBox="1"/>
          <p:nvPr/>
        </p:nvSpPr>
        <p:spPr>
          <a:xfrm>
            <a:off x="7086216" y="5623573"/>
            <a:ext cx="9782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Oxytocin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6550" y="3924300"/>
            <a:ext cx="132472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Capillary bed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4349848" y="2732780"/>
            <a:ext cx="1210699" cy="1012926"/>
            <a:chOff x="2825847" y="2732780"/>
            <a:chExt cx="1210699" cy="1012926"/>
          </a:xfrm>
        </p:grpSpPr>
        <p:sp>
          <p:nvSpPr>
            <p:cNvPr id="40" name="object 25"/>
            <p:cNvSpPr/>
            <p:nvPr/>
          </p:nvSpPr>
          <p:spPr>
            <a:xfrm>
              <a:off x="2825847" y="2737542"/>
              <a:ext cx="1210699" cy="840665"/>
            </a:xfrm>
            <a:custGeom>
              <a:avLst/>
              <a:gdLst>
                <a:gd name="connsiteX0" fmla="*/ 0 w 865418"/>
                <a:gd name="connsiteY0" fmla="*/ 2381 h 597777"/>
                <a:gd name="connsiteX1" fmla="*/ 305128 w 865418"/>
                <a:gd name="connsiteY1" fmla="*/ 0 h 597777"/>
                <a:gd name="connsiteX2" fmla="*/ 865418 w 865418"/>
                <a:gd name="connsiteY2" fmla="*/ 597777 h 597777"/>
                <a:gd name="connsiteX0" fmla="*/ 0 w 1210698"/>
                <a:gd name="connsiteY0" fmla="*/ 2381 h 840664"/>
                <a:gd name="connsiteX1" fmla="*/ 305128 w 1210698"/>
                <a:gd name="connsiteY1" fmla="*/ 0 h 840664"/>
                <a:gd name="connsiteX2" fmla="*/ 1210698 w 1210698"/>
                <a:gd name="connsiteY2" fmla="*/ 840664 h 84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0698" h="840664">
                  <a:moveTo>
                    <a:pt x="0" y="2381"/>
                  </a:moveTo>
                  <a:lnTo>
                    <a:pt x="305128" y="0"/>
                  </a:lnTo>
                  <a:cubicBezTo>
                    <a:pt x="522054" y="198465"/>
                    <a:pt x="993772" y="642199"/>
                    <a:pt x="1210698" y="840664"/>
                  </a:cubicBez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  <p:sp>
          <p:nvSpPr>
            <p:cNvPr id="41" name="object 26"/>
            <p:cNvSpPr/>
            <p:nvPr/>
          </p:nvSpPr>
          <p:spPr>
            <a:xfrm>
              <a:off x="3119069" y="2732780"/>
              <a:ext cx="838569" cy="1012926"/>
            </a:xfrm>
            <a:custGeom>
              <a:avLst/>
              <a:gdLst/>
              <a:ahLst/>
              <a:cxnLst/>
              <a:rect l="l" t="t" r="r" b="b"/>
              <a:pathLst>
                <a:path w="594995" h="715645">
                  <a:moveTo>
                    <a:pt x="0" y="0"/>
                  </a:moveTo>
                  <a:lnTo>
                    <a:pt x="594664" y="715304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</p:grpSp>
      <p:sp>
        <p:nvSpPr>
          <p:cNvPr id="42" name="object 27"/>
          <p:cNvSpPr/>
          <p:nvPr/>
        </p:nvSpPr>
        <p:spPr>
          <a:xfrm>
            <a:off x="6030173" y="3796189"/>
            <a:ext cx="665902" cy="230505"/>
          </a:xfrm>
          <a:custGeom>
            <a:avLst/>
            <a:gdLst/>
            <a:ahLst/>
            <a:cxnLst/>
            <a:rect l="l" t="t" r="r" b="b"/>
            <a:pathLst>
              <a:path w="471804" h="162560">
                <a:moveTo>
                  <a:pt x="471220" y="162549"/>
                </a:moveTo>
                <a:lnTo>
                  <a:pt x="333146" y="162549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43" name="object 28"/>
          <p:cNvSpPr/>
          <p:nvPr/>
        </p:nvSpPr>
        <p:spPr>
          <a:xfrm>
            <a:off x="6226648" y="3750746"/>
            <a:ext cx="478953" cy="45719"/>
          </a:xfrm>
          <a:custGeom>
            <a:avLst/>
            <a:gdLst/>
            <a:ahLst/>
            <a:cxnLst/>
            <a:rect l="l" t="t" r="r" b="b"/>
            <a:pathLst>
              <a:path w="342265">
                <a:moveTo>
                  <a:pt x="0" y="0"/>
                </a:moveTo>
                <a:lnTo>
                  <a:pt x="341833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44" name="object 29"/>
          <p:cNvSpPr/>
          <p:nvPr/>
        </p:nvSpPr>
        <p:spPr>
          <a:xfrm>
            <a:off x="4447255" y="4186281"/>
            <a:ext cx="47686" cy="461919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6379"/>
                </a:move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45" name="object 30"/>
          <p:cNvSpPr/>
          <p:nvPr/>
        </p:nvSpPr>
        <p:spPr>
          <a:xfrm>
            <a:off x="4479926" y="1184277"/>
            <a:ext cx="326400" cy="558671"/>
          </a:xfrm>
          <a:custGeom>
            <a:avLst/>
            <a:gdLst>
              <a:gd name="connsiteX0" fmla="*/ 236402 w 236402"/>
              <a:gd name="connsiteY0" fmla="*/ 391613 h 391612"/>
              <a:gd name="connsiteX1" fmla="*/ 0 w 236402"/>
              <a:gd name="connsiteY1" fmla="*/ 64044 h 391612"/>
              <a:gd name="connsiteX2" fmla="*/ 0 w 236402"/>
              <a:gd name="connsiteY2" fmla="*/ 0 h 391612"/>
              <a:gd name="connsiteX0" fmla="*/ 236402 w 236402"/>
              <a:gd name="connsiteY0" fmla="*/ 403066 h 403065"/>
              <a:gd name="connsiteX1" fmla="*/ 0 w 236402"/>
              <a:gd name="connsiteY1" fmla="*/ 75497 h 403065"/>
              <a:gd name="connsiteX2" fmla="*/ 0 w 236402"/>
              <a:gd name="connsiteY2" fmla="*/ 0 h 4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02" h="403065">
                <a:moveTo>
                  <a:pt x="236402" y="403066"/>
                </a:moveTo>
                <a:lnTo>
                  <a:pt x="0" y="75497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681663" y="384052"/>
            <a:ext cx="1276876" cy="618454"/>
            <a:chOff x="4157663" y="384052"/>
            <a:chExt cx="1276876" cy="618454"/>
          </a:xfrm>
        </p:grpSpPr>
        <p:sp>
          <p:nvSpPr>
            <p:cNvPr id="47" name="object 31"/>
            <p:cNvSpPr/>
            <p:nvPr/>
          </p:nvSpPr>
          <p:spPr>
            <a:xfrm flipV="1">
              <a:off x="4610101" y="384052"/>
              <a:ext cx="824438" cy="45719"/>
            </a:xfrm>
            <a:custGeom>
              <a:avLst/>
              <a:gdLst/>
              <a:ahLst/>
              <a:cxnLst/>
              <a:rect l="l" t="t" r="r" b="b"/>
              <a:pathLst>
                <a:path w="559434">
                  <a:moveTo>
                    <a:pt x="55915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  <p:sp>
          <p:nvSpPr>
            <p:cNvPr id="48" name="object 32"/>
            <p:cNvSpPr/>
            <p:nvPr/>
          </p:nvSpPr>
          <p:spPr>
            <a:xfrm>
              <a:off x="4157663" y="426911"/>
              <a:ext cx="1111330" cy="575595"/>
            </a:xfrm>
            <a:custGeom>
              <a:avLst/>
              <a:gdLst/>
              <a:ahLst/>
              <a:cxnLst/>
              <a:rect l="l" t="t" r="r" b="b"/>
              <a:pathLst>
                <a:path w="789940" h="409575">
                  <a:moveTo>
                    <a:pt x="0" y="409315"/>
                  </a:moveTo>
                  <a:lnTo>
                    <a:pt x="789706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76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Posterior pituitary </a:t>
            </a:r>
          </a:p>
          <a:p>
            <a:pPr lvl="1"/>
            <a:r>
              <a:rPr lang="en-US" dirty="0" smtClean="0"/>
              <a:t>Does not make the hormones it releases</a:t>
            </a:r>
          </a:p>
          <a:p>
            <a:pPr lvl="1"/>
            <a:r>
              <a:rPr lang="en-US" dirty="0" smtClean="0"/>
              <a:t>Stores hormones made by the hypothalamus</a:t>
            </a:r>
          </a:p>
          <a:p>
            <a:r>
              <a:rPr lang="en-US" dirty="0" smtClean="0"/>
              <a:t>Two hormones released</a:t>
            </a:r>
          </a:p>
          <a:p>
            <a:pPr lvl="1"/>
            <a:r>
              <a:rPr lang="en-US" dirty="0" smtClean="0"/>
              <a:t>Oxytocin</a:t>
            </a:r>
          </a:p>
          <a:p>
            <a:pPr lvl="1"/>
            <a:r>
              <a:rPr lang="en-US" dirty="0" smtClean="0"/>
              <a:t>Antidiuretic hormone (ADH)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Posterior pituitary (continued)</a:t>
            </a:r>
          </a:p>
          <a:p>
            <a:pPr lvl="1"/>
            <a:r>
              <a:rPr lang="en-US" dirty="0" smtClean="0"/>
              <a:t>Oxytocin</a:t>
            </a:r>
          </a:p>
          <a:p>
            <a:pPr lvl="2"/>
            <a:r>
              <a:rPr lang="en-US" dirty="0" smtClean="0"/>
              <a:t>Stimulates contractions of the uterus during labor, sexual relations, and breastfeeding</a:t>
            </a:r>
          </a:p>
          <a:p>
            <a:pPr lvl="2"/>
            <a:r>
              <a:rPr lang="en-US" dirty="0" smtClean="0"/>
              <a:t>Causes milk ejection (let-down reflex) in a breastfeeding woman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0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Posterior pituitary </a:t>
            </a:r>
            <a:r>
              <a:rPr lang="en-US" dirty="0"/>
              <a:t>(continued)</a:t>
            </a:r>
            <a:endParaRPr lang="en-US" dirty="0" smtClean="0"/>
          </a:p>
          <a:p>
            <a:pPr lvl="1"/>
            <a:r>
              <a:rPr lang="en-US" dirty="0" smtClean="0"/>
              <a:t>Antidiuretic hormone (ADH) </a:t>
            </a:r>
          </a:p>
          <a:p>
            <a:pPr lvl="2"/>
            <a:r>
              <a:rPr lang="en-US" dirty="0" smtClean="0"/>
              <a:t>Inhibits urine production (diuresis) by promoting water reabsorption by the kidneys</a:t>
            </a:r>
          </a:p>
          <a:p>
            <a:pPr lvl="2"/>
            <a:r>
              <a:rPr lang="en-US" dirty="0" smtClean="0"/>
              <a:t>Urine volume decreases, blood pressure increases</a:t>
            </a:r>
          </a:p>
          <a:p>
            <a:pPr lvl="2"/>
            <a:r>
              <a:rPr lang="en-US" dirty="0" smtClean="0"/>
              <a:t>In large amounts, causes constriction of arterioles, leading to increased blood pressure (the reason why ADH is known as </a:t>
            </a:r>
            <a:r>
              <a:rPr lang="en-US" i="1" dirty="0" smtClean="0"/>
              <a:t>vasopressin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Alcohol inhibits ADH secretion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Figure </a:t>
            </a:r>
            <a:r>
              <a:rPr lang="en-US" dirty="0" smtClean="0">
                <a:solidFill>
                  <a:schemeClr val="tx1"/>
                </a:solidFill>
              </a:rPr>
              <a:t>9.4 </a:t>
            </a:r>
            <a:r>
              <a:rPr lang="en-US" dirty="0">
                <a:solidFill>
                  <a:srgbClr val="231F20"/>
                </a:solidFill>
              </a:rPr>
              <a:t>Hormones released by the posterior pituitary and their target organs.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>
          <a:xfrm>
            <a:off x="3846576" y="213360"/>
            <a:ext cx="4498848" cy="6431280"/>
          </a:xfrm>
          <a:prstGeom prst="rect">
            <a:avLst/>
          </a:prstGeom>
        </p:spPr>
      </p:pic>
      <p:sp>
        <p:nvSpPr>
          <p:cNvPr id="6" name="object 33"/>
          <p:cNvSpPr txBox="1"/>
          <p:nvPr/>
        </p:nvSpPr>
        <p:spPr>
          <a:xfrm>
            <a:off x="6070085" y="948058"/>
            <a:ext cx="131179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Hypothalamus</a:t>
            </a:r>
          </a:p>
        </p:txBody>
      </p:sp>
      <p:sp>
        <p:nvSpPr>
          <p:cNvPr id="7" name="object 34"/>
          <p:cNvSpPr txBox="1"/>
          <p:nvPr/>
        </p:nvSpPr>
        <p:spPr>
          <a:xfrm>
            <a:off x="3862315" y="2620138"/>
            <a:ext cx="136691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Axon 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terminals</a:t>
            </a:r>
          </a:p>
        </p:txBody>
      </p:sp>
      <p:sp>
        <p:nvSpPr>
          <p:cNvPr id="8" name="object 35"/>
          <p:cNvSpPr txBox="1"/>
          <p:nvPr/>
        </p:nvSpPr>
        <p:spPr>
          <a:xfrm>
            <a:off x="4134600" y="777121"/>
            <a:ext cx="977151" cy="411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4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Optic</a:t>
            </a:r>
            <a:r>
              <a:rPr sz="14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  <a:r>
              <a:rPr sz="14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chiasma</a:t>
            </a:r>
          </a:p>
        </p:txBody>
      </p:sp>
      <p:sp>
        <p:nvSpPr>
          <p:cNvPr id="9" name="object 36"/>
          <p:cNvSpPr txBox="1"/>
          <p:nvPr/>
        </p:nvSpPr>
        <p:spPr>
          <a:xfrm>
            <a:off x="6973051" y="328937"/>
            <a:ext cx="140894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Hypothalamic neurosecretory cells</a:t>
            </a:r>
          </a:p>
        </p:txBody>
      </p:sp>
      <p:sp>
        <p:nvSpPr>
          <p:cNvPr id="10" name="object 37"/>
          <p:cNvSpPr txBox="1"/>
          <p:nvPr/>
        </p:nvSpPr>
        <p:spPr>
          <a:xfrm>
            <a:off x="6706735" y="3647583"/>
            <a:ext cx="147524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Posterior lobe 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1" name="object 38"/>
          <p:cNvSpPr txBox="1"/>
          <p:nvPr/>
        </p:nvSpPr>
        <p:spPr>
          <a:xfrm>
            <a:off x="3862569" y="4659012"/>
            <a:ext cx="129045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Anterior lobe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of</a:t>
            </a:r>
            <a:r>
              <a:rPr lang="en-US" b="1" spc="25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the</a:t>
            </a:r>
            <a:r>
              <a:rPr lang="en-US" b="1" spc="25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pituitary</a:t>
            </a:r>
          </a:p>
        </p:txBody>
      </p:sp>
      <p:sp>
        <p:nvSpPr>
          <p:cNvPr id="12" name="object 40"/>
          <p:cNvSpPr txBox="1"/>
          <p:nvPr/>
        </p:nvSpPr>
        <p:spPr>
          <a:xfrm>
            <a:off x="6313831" y="4416311"/>
            <a:ext cx="1827407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Venous drainage</a:t>
            </a:r>
          </a:p>
        </p:txBody>
      </p:sp>
      <p:sp>
        <p:nvSpPr>
          <p:cNvPr id="13" name="object 41"/>
          <p:cNvSpPr txBox="1"/>
          <p:nvPr/>
        </p:nvSpPr>
        <p:spPr>
          <a:xfrm>
            <a:off x="6491605" y="2720859"/>
            <a:ext cx="189992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Arterial blood supply</a:t>
            </a:r>
          </a:p>
        </p:txBody>
      </p:sp>
      <p:sp>
        <p:nvSpPr>
          <p:cNvPr id="14" name="object 42"/>
          <p:cNvSpPr txBox="1"/>
          <p:nvPr/>
        </p:nvSpPr>
        <p:spPr>
          <a:xfrm>
            <a:off x="4794626" y="5623573"/>
            <a:ext cx="47587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ADH</a:t>
            </a:r>
          </a:p>
        </p:txBody>
      </p:sp>
      <p:sp>
        <p:nvSpPr>
          <p:cNvPr id="15" name="object 43"/>
          <p:cNvSpPr txBox="1"/>
          <p:nvPr/>
        </p:nvSpPr>
        <p:spPr>
          <a:xfrm>
            <a:off x="4342888" y="6228975"/>
            <a:ext cx="130861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Kidney tubules</a:t>
            </a:r>
          </a:p>
        </p:txBody>
      </p:sp>
      <p:sp>
        <p:nvSpPr>
          <p:cNvPr id="16" name="object 44"/>
          <p:cNvSpPr txBox="1"/>
          <p:nvPr/>
        </p:nvSpPr>
        <p:spPr>
          <a:xfrm>
            <a:off x="6740521" y="6228976"/>
            <a:ext cx="1604904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Mammary glands Uterine muscles</a:t>
            </a:r>
          </a:p>
        </p:txBody>
      </p:sp>
      <p:sp>
        <p:nvSpPr>
          <p:cNvPr id="17" name="object 45"/>
          <p:cNvSpPr txBox="1"/>
          <p:nvPr/>
        </p:nvSpPr>
        <p:spPr>
          <a:xfrm>
            <a:off x="7086216" y="5623573"/>
            <a:ext cx="9782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Oxytocin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6550" y="3924300"/>
            <a:ext cx="132472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ts val="1600"/>
              </a:lnSpc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Capillary bed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4349848" y="2732780"/>
            <a:ext cx="1210699" cy="1012926"/>
            <a:chOff x="2825847" y="2732780"/>
            <a:chExt cx="1210699" cy="1012926"/>
          </a:xfrm>
        </p:grpSpPr>
        <p:sp>
          <p:nvSpPr>
            <p:cNvPr id="40" name="object 25"/>
            <p:cNvSpPr/>
            <p:nvPr/>
          </p:nvSpPr>
          <p:spPr>
            <a:xfrm>
              <a:off x="2825847" y="2737542"/>
              <a:ext cx="1210699" cy="840665"/>
            </a:xfrm>
            <a:custGeom>
              <a:avLst/>
              <a:gdLst>
                <a:gd name="connsiteX0" fmla="*/ 0 w 865418"/>
                <a:gd name="connsiteY0" fmla="*/ 2381 h 597777"/>
                <a:gd name="connsiteX1" fmla="*/ 305128 w 865418"/>
                <a:gd name="connsiteY1" fmla="*/ 0 h 597777"/>
                <a:gd name="connsiteX2" fmla="*/ 865418 w 865418"/>
                <a:gd name="connsiteY2" fmla="*/ 597777 h 597777"/>
                <a:gd name="connsiteX0" fmla="*/ 0 w 1210698"/>
                <a:gd name="connsiteY0" fmla="*/ 2381 h 840664"/>
                <a:gd name="connsiteX1" fmla="*/ 305128 w 1210698"/>
                <a:gd name="connsiteY1" fmla="*/ 0 h 840664"/>
                <a:gd name="connsiteX2" fmla="*/ 1210698 w 1210698"/>
                <a:gd name="connsiteY2" fmla="*/ 840664 h 84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0698" h="840664">
                  <a:moveTo>
                    <a:pt x="0" y="2381"/>
                  </a:moveTo>
                  <a:lnTo>
                    <a:pt x="305128" y="0"/>
                  </a:lnTo>
                  <a:cubicBezTo>
                    <a:pt x="522054" y="198465"/>
                    <a:pt x="993772" y="642199"/>
                    <a:pt x="1210698" y="840664"/>
                  </a:cubicBez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  <p:sp>
          <p:nvSpPr>
            <p:cNvPr id="41" name="object 26"/>
            <p:cNvSpPr/>
            <p:nvPr/>
          </p:nvSpPr>
          <p:spPr>
            <a:xfrm>
              <a:off x="3119069" y="2732780"/>
              <a:ext cx="838569" cy="1012926"/>
            </a:xfrm>
            <a:custGeom>
              <a:avLst/>
              <a:gdLst/>
              <a:ahLst/>
              <a:cxnLst/>
              <a:rect l="l" t="t" r="r" b="b"/>
              <a:pathLst>
                <a:path w="594995" h="715645">
                  <a:moveTo>
                    <a:pt x="0" y="0"/>
                  </a:moveTo>
                  <a:lnTo>
                    <a:pt x="594664" y="715304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</p:grpSp>
      <p:sp>
        <p:nvSpPr>
          <p:cNvPr id="42" name="object 27"/>
          <p:cNvSpPr/>
          <p:nvPr/>
        </p:nvSpPr>
        <p:spPr>
          <a:xfrm>
            <a:off x="6030173" y="3796189"/>
            <a:ext cx="665902" cy="230505"/>
          </a:xfrm>
          <a:custGeom>
            <a:avLst/>
            <a:gdLst/>
            <a:ahLst/>
            <a:cxnLst/>
            <a:rect l="l" t="t" r="r" b="b"/>
            <a:pathLst>
              <a:path w="471804" h="162560">
                <a:moveTo>
                  <a:pt x="471220" y="162549"/>
                </a:moveTo>
                <a:lnTo>
                  <a:pt x="333146" y="162549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43" name="object 28"/>
          <p:cNvSpPr/>
          <p:nvPr/>
        </p:nvSpPr>
        <p:spPr>
          <a:xfrm>
            <a:off x="6226648" y="3750746"/>
            <a:ext cx="478953" cy="45719"/>
          </a:xfrm>
          <a:custGeom>
            <a:avLst/>
            <a:gdLst/>
            <a:ahLst/>
            <a:cxnLst/>
            <a:rect l="l" t="t" r="r" b="b"/>
            <a:pathLst>
              <a:path w="342265">
                <a:moveTo>
                  <a:pt x="0" y="0"/>
                </a:moveTo>
                <a:lnTo>
                  <a:pt x="341833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44" name="object 29"/>
          <p:cNvSpPr/>
          <p:nvPr/>
        </p:nvSpPr>
        <p:spPr>
          <a:xfrm>
            <a:off x="4447255" y="4186281"/>
            <a:ext cx="47686" cy="461919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6379"/>
                </a:move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45" name="object 30"/>
          <p:cNvSpPr/>
          <p:nvPr/>
        </p:nvSpPr>
        <p:spPr>
          <a:xfrm>
            <a:off x="4479926" y="1184277"/>
            <a:ext cx="326400" cy="558671"/>
          </a:xfrm>
          <a:custGeom>
            <a:avLst/>
            <a:gdLst>
              <a:gd name="connsiteX0" fmla="*/ 236402 w 236402"/>
              <a:gd name="connsiteY0" fmla="*/ 391613 h 391612"/>
              <a:gd name="connsiteX1" fmla="*/ 0 w 236402"/>
              <a:gd name="connsiteY1" fmla="*/ 64044 h 391612"/>
              <a:gd name="connsiteX2" fmla="*/ 0 w 236402"/>
              <a:gd name="connsiteY2" fmla="*/ 0 h 391612"/>
              <a:gd name="connsiteX0" fmla="*/ 236402 w 236402"/>
              <a:gd name="connsiteY0" fmla="*/ 403066 h 403065"/>
              <a:gd name="connsiteX1" fmla="*/ 0 w 236402"/>
              <a:gd name="connsiteY1" fmla="*/ 75497 h 403065"/>
              <a:gd name="connsiteX2" fmla="*/ 0 w 236402"/>
              <a:gd name="connsiteY2" fmla="*/ 0 h 4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02" h="403065">
                <a:moveTo>
                  <a:pt x="236402" y="403066"/>
                </a:moveTo>
                <a:lnTo>
                  <a:pt x="0" y="75497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2400" b="1">
              <a:solidFill>
                <a:srgbClr val="FF0000"/>
              </a:solidFill>
              <a:ea typeface="ＭＳ Ｐゴシック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681663" y="384052"/>
            <a:ext cx="1276876" cy="618454"/>
            <a:chOff x="4157663" y="384052"/>
            <a:chExt cx="1276876" cy="618454"/>
          </a:xfrm>
        </p:grpSpPr>
        <p:sp>
          <p:nvSpPr>
            <p:cNvPr id="47" name="object 31"/>
            <p:cNvSpPr/>
            <p:nvPr/>
          </p:nvSpPr>
          <p:spPr>
            <a:xfrm flipV="1">
              <a:off x="4610101" y="384052"/>
              <a:ext cx="824438" cy="45719"/>
            </a:xfrm>
            <a:custGeom>
              <a:avLst/>
              <a:gdLst/>
              <a:ahLst/>
              <a:cxnLst/>
              <a:rect l="l" t="t" r="r" b="b"/>
              <a:pathLst>
                <a:path w="559434">
                  <a:moveTo>
                    <a:pt x="55915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  <p:sp>
          <p:nvSpPr>
            <p:cNvPr id="48" name="object 32"/>
            <p:cNvSpPr/>
            <p:nvPr/>
          </p:nvSpPr>
          <p:spPr>
            <a:xfrm>
              <a:off x="4157663" y="426911"/>
              <a:ext cx="1111330" cy="575595"/>
            </a:xfrm>
            <a:custGeom>
              <a:avLst/>
              <a:gdLst/>
              <a:ahLst/>
              <a:cxnLst/>
              <a:rect l="l" t="t" r="r" b="b"/>
              <a:pathLst>
                <a:path w="789940" h="409575">
                  <a:moveTo>
                    <a:pt x="0" y="409315"/>
                  </a:moveTo>
                  <a:lnTo>
                    <a:pt x="789706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2400" b="1">
                <a:solidFill>
                  <a:srgbClr val="FF0000"/>
                </a:solidFill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189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Six anterior pituitary hormones</a:t>
            </a:r>
          </a:p>
          <a:p>
            <a:pPr lvl="1"/>
            <a:r>
              <a:rPr lang="en-GB" dirty="0" smtClean="0"/>
              <a:t>Two hormones affect </a:t>
            </a:r>
            <a:r>
              <a:rPr lang="en-GB" dirty="0" err="1" smtClean="0"/>
              <a:t>nonendocrine</a:t>
            </a:r>
            <a:r>
              <a:rPr lang="en-GB" dirty="0" smtClean="0"/>
              <a:t> targets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Growth hormone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Prolactin</a:t>
            </a:r>
          </a:p>
          <a:p>
            <a:pPr lvl="1"/>
            <a:r>
              <a:rPr lang="en-GB" dirty="0" smtClean="0"/>
              <a:t>Four are tropic hormones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Follicle-stimulating hormone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Luteinizing hormone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err="1" smtClean="0"/>
              <a:t>Thyrotropic</a:t>
            </a:r>
            <a:r>
              <a:rPr lang="en-GB" dirty="0" smtClean="0"/>
              <a:t> hormone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Adrenocorticotropic hormone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Figure 9.5 </a:t>
            </a:r>
            <a:r>
              <a:rPr lang="en-US" dirty="0" smtClean="0">
                <a:solidFill>
                  <a:srgbClr val="231F20"/>
                </a:solidFill>
              </a:rPr>
              <a:t>Hormones </a:t>
            </a:r>
            <a:r>
              <a:rPr lang="en-US" dirty="0">
                <a:solidFill>
                  <a:srgbClr val="231F20"/>
                </a:solidFill>
              </a:rPr>
              <a:t>of the anterior pituitary and their major target organs.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8"/>
          <a:stretch>
            <a:fillRect/>
          </a:stretch>
        </p:blipFill>
        <p:spPr>
          <a:xfrm>
            <a:off x="1822704" y="801624"/>
            <a:ext cx="8546592" cy="5254752"/>
          </a:xfrm>
          <a:prstGeom prst="rect">
            <a:avLst/>
          </a:prstGeom>
        </p:spPr>
      </p:pic>
      <p:sp>
        <p:nvSpPr>
          <p:cNvPr id="6" name="object 59"/>
          <p:cNvSpPr/>
          <p:nvPr/>
        </p:nvSpPr>
        <p:spPr>
          <a:xfrm>
            <a:off x="4402491" y="1042771"/>
            <a:ext cx="953735" cy="776505"/>
          </a:xfrm>
          <a:custGeom>
            <a:avLst/>
            <a:gdLst/>
            <a:ahLst/>
            <a:cxnLst/>
            <a:rect l="l" t="t" r="r" b="b"/>
            <a:pathLst>
              <a:path w="680720" h="560069">
                <a:moveTo>
                  <a:pt x="680587" y="559826"/>
                </a:moveTo>
                <a:lnTo>
                  <a:pt x="211744" y="0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1400" b="1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7" name="object 60"/>
          <p:cNvSpPr/>
          <p:nvPr/>
        </p:nvSpPr>
        <p:spPr>
          <a:xfrm>
            <a:off x="6029326" y="1835212"/>
            <a:ext cx="786709" cy="253939"/>
          </a:xfrm>
          <a:custGeom>
            <a:avLst/>
            <a:gdLst/>
            <a:ahLst/>
            <a:cxnLst/>
            <a:rect l="l" t="t" r="r" b="b"/>
            <a:pathLst>
              <a:path w="559435" h="177164">
                <a:moveTo>
                  <a:pt x="0" y="176844"/>
                </a:moveTo>
                <a:lnTo>
                  <a:pt x="490270" y="0"/>
                </a:lnTo>
                <a:lnTo>
                  <a:pt x="559277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1400" b="1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8" name="object 61"/>
          <p:cNvSpPr/>
          <p:nvPr/>
        </p:nvSpPr>
        <p:spPr>
          <a:xfrm>
            <a:off x="4837277" y="1827254"/>
            <a:ext cx="341942" cy="153946"/>
          </a:xfrm>
          <a:custGeom>
            <a:avLst/>
            <a:gdLst/>
            <a:ahLst/>
            <a:cxnLst/>
            <a:rect l="l" t="t" r="r" b="b"/>
            <a:pathLst>
              <a:path w="249554" h="106680">
                <a:moveTo>
                  <a:pt x="249265" y="106131"/>
                </a:moveTo>
                <a:lnTo>
                  <a:pt x="60228" y="0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1400" b="1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9" name="object 62"/>
          <p:cNvSpPr/>
          <p:nvPr/>
        </p:nvSpPr>
        <p:spPr>
          <a:xfrm>
            <a:off x="4543346" y="2124147"/>
            <a:ext cx="683499" cy="118992"/>
          </a:xfrm>
          <a:custGeom>
            <a:avLst/>
            <a:gdLst/>
            <a:ahLst/>
            <a:cxnLst/>
            <a:rect l="l" t="t" r="r" b="b"/>
            <a:pathLst>
              <a:path w="493395" h="83185">
                <a:moveTo>
                  <a:pt x="493135" y="82783"/>
                </a:moveTo>
                <a:lnTo>
                  <a:pt x="77449" y="0"/>
                </a:lnTo>
                <a:lnTo>
                  <a:pt x="0" y="0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sz="1400" b="1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" name="object 79"/>
          <p:cNvSpPr txBox="1"/>
          <p:nvPr/>
        </p:nvSpPr>
        <p:spPr>
          <a:xfrm>
            <a:off x="5463124" y="884181"/>
            <a:ext cx="127104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1380" b="1" dirty="0">
                <a:solidFill>
                  <a:srgbClr val="000000"/>
                </a:solidFill>
                <a:ea typeface="ＭＳ Ｐゴシック" charset="0"/>
              </a:rPr>
              <a:t>Hypothalamus</a:t>
            </a:r>
          </a:p>
        </p:txBody>
      </p:sp>
      <p:sp>
        <p:nvSpPr>
          <p:cNvPr id="11" name="object 80"/>
          <p:cNvSpPr txBox="1"/>
          <p:nvPr/>
        </p:nvSpPr>
        <p:spPr>
          <a:xfrm>
            <a:off x="2621743" y="920629"/>
            <a:ext cx="191591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eaLnBrk="0" fontAlgn="base" hangingPunct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400" b="1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Releasing</a:t>
            </a:r>
            <a:r>
              <a:rPr sz="1400" b="1" spc="25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</a:t>
            </a:r>
            <a:r>
              <a:rPr sz="1400" b="1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hormones secreted</a:t>
            </a:r>
            <a:r>
              <a:rPr sz="1400" b="1" spc="25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</a:t>
            </a:r>
            <a:r>
              <a:rPr sz="1400" b="1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into</a:t>
            </a:r>
            <a:r>
              <a:rPr sz="1400" b="1" spc="25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</a:t>
            </a:r>
            <a:r>
              <a:rPr sz="1400" b="1" dirty="0">
                <a:solidFill>
                  <a:srgbClr val="00000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portal circulation</a:t>
            </a:r>
          </a:p>
        </p:txBody>
      </p:sp>
      <p:sp>
        <p:nvSpPr>
          <p:cNvPr id="12" name="object 81"/>
          <p:cNvSpPr txBox="1"/>
          <p:nvPr/>
        </p:nvSpPr>
        <p:spPr>
          <a:xfrm>
            <a:off x="6860779" y="1736554"/>
            <a:ext cx="163069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Posterior pituitary</a:t>
            </a:r>
          </a:p>
        </p:txBody>
      </p:sp>
      <p:sp>
        <p:nvSpPr>
          <p:cNvPr id="13" name="object 82"/>
          <p:cNvSpPr txBox="1"/>
          <p:nvPr/>
        </p:nvSpPr>
        <p:spPr>
          <a:xfrm>
            <a:off x="8926816" y="3263865"/>
            <a:ext cx="1436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Adrenal cortex</a:t>
            </a:r>
          </a:p>
        </p:txBody>
      </p:sp>
      <p:sp>
        <p:nvSpPr>
          <p:cNvPr id="14" name="object 83"/>
          <p:cNvSpPr txBox="1"/>
          <p:nvPr/>
        </p:nvSpPr>
        <p:spPr>
          <a:xfrm>
            <a:off x="7070782" y="3244295"/>
            <a:ext cx="1254974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 err="1">
                <a:solidFill>
                  <a:srgbClr val="000000"/>
                </a:solidFill>
                <a:ea typeface="ＭＳ Ｐゴシック" charset="0"/>
              </a:rPr>
              <a:t>Thyrotropic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hormone (TH)</a:t>
            </a:r>
          </a:p>
        </p:txBody>
      </p:sp>
      <p:sp>
        <p:nvSpPr>
          <p:cNvPr id="15" name="object 84"/>
          <p:cNvSpPr txBox="1"/>
          <p:nvPr/>
        </p:nvSpPr>
        <p:spPr>
          <a:xfrm>
            <a:off x="7309774" y="4153058"/>
            <a:ext cx="80019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Thyroid</a:t>
            </a:r>
          </a:p>
        </p:txBody>
      </p:sp>
      <p:sp>
        <p:nvSpPr>
          <p:cNvPr id="16" name="object 85"/>
          <p:cNvSpPr txBox="1"/>
          <p:nvPr/>
        </p:nvSpPr>
        <p:spPr>
          <a:xfrm>
            <a:off x="5305533" y="3262972"/>
            <a:ext cx="1769262" cy="82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Follicle-stimulating hormone (FSH)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and luteinizing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hormone (LH)</a:t>
            </a:r>
          </a:p>
        </p:txBody>
      </p:sp>
      <p:sp>
        <p:nvSpPr>
          <p:cNvPr id="17" name="object 86"/>
          <p:cNvSpPr txBox="1"/>
          <p:nvPr/>
        </p:nvSpPr>
        <p:spPr>
          <a:xfrm>
            <a:off x="5206354" y="4730973"/>
            <a:ext cx="152782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Testes or ovaries</a:t>
            </a:r>
          </a:p>
        </p:txBody>
      </p:sp>
      <p:sp>
        <p:nvSpPr>
          <p:cNvPr id="18" name="object 87"/>
          <p:cNvSpPr txBox="1"/>
          <p:nvPr/>
        </p:nvSpPr>
        <p:spPr>
          <a:xfrm>
            <a:off x="3888855" y="3263110"/>
            <a:ext cx="136894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Prolactin (PRL)</a:t>
            </a:r>
          </a:p>
        </p:txBody>
      </p:sp>
      <p:sp>
        <p:nvSpPr>
          <p:cNvPr id="19" name="object 88"/>
          <p:cNvSpPr txBox="1"/>
          <p:nvPr/>
        </p:nvSpPr>
        <p:spPr>
          <a:xfrm>
            <a:off x="4003156" y="3843625"/>
            <a:ext cx="95937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Mammary glands</a:t>
            </a:r>
          </a:p>
        </p:txBody>
      </p:sp>
      <p:sp>
        <p:nvSpPr>
          <p:cNvPr id="20" name="object 89"/>
          <p:cNvSpPr txBox="1"/>
          <p:nvPr/>
        </p:nvSpPr>
        <p:spPr>
          <a:xfrm>
            <a:off x="1919466" y="2571849"/>
            <a:ext cx="204293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Growth hormone (GH)</a:t>
            </a:r>
          </a:p>
        </p:txBody>
      </p:sp>
      <p:sp>
        <p:nvSpPr>
          <p:cNvPr id="21" name="object 90"/>
          <p:cNvSpPr txBox="1"/>
          <p:nvPr/>
        </p:nvSpPr>
        <p:spPr>
          <a:xfrm>
            <a:off x="3398627" y="2019650"/>
            <a:ext cx="126781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 err="1">
                <a:solidFill>
                  <a:srgbClr val="000000"/>
                </a:solidFill>
                <a:ea typeface="ＭＳ Ｐゴシック" charset="0"/>
              </a:rPr>
              <a:t>Hypophyseal</a:t>
            </a:r>
            <a:r>
              <a:rPr b="1" dirty="0">
                <a:solidFill>
                  <a:srgbClr val="000000"/>
                </a:solidFill>
                <a:ea typeface="ＭＳ Ｐゴシック" charset="0"/>
              </a:rPr>
              <a:t> 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portal system</a:t>
            </a:r>
          </a:p>
        </p:txBody>
      </p:sp>
      <p:sp>
        <p:nvSpPr>
          <p:cNvPr id="22" name="object 91"/>
          <p:cNvSpPr txBox="1"/>
          <p:nvPr/>
        </p:nvSpPr>
        <p:spPr>
          <a:xfrm>
            <a:off x="8598024" y="2300201"/>
            <a:ext cx="1796927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Adrenocorticotropic </a:t>
            </a:r>
            <a:endParaRPr lang="en-US" b="1" dirty="0">
              <a:solidFill>
                <a:srgbClr val="000000"/>
              </a:solidFill>
              <a:ea typeface="ＭＳ Ｐゴシック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srgbClr val="000000"/>
                </a:solidFill>
                <a:ea typeface="ＭＳ Ｐゴシック" charset="0"/>
              </a:rPr>
              <a:t>hormone (ACTH)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43276" y="1714500"/>
            <a:ext cx="1636987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Anterior pituitary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43101" y="3267075"/>
            <a:ext cx="1679947" cy="2051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50"/>
              </a:lnSpc>
              <a:defRPr sz="1400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</a:rPr>
              <a:t>Bones and muscles</a:t>
            </a:r>
          </a:p>
        </p:txBody>
      </p:sp>
    </p:spTree>
    <p:extLst>
      <p:ext uri="{BB962C8B-B14F-4D97-AF65-F5344CB8AC3E}">
        <p14:creationId xmlns:p14="http://schemas.microsoft.com/office/powerpoint/2010/main" val="22390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anterior pituitary hormones:</a:t>
            </a:r>
          </a:p>
          <a:p>
            <a:pPr lvl="1"/>
            <a:r>
              <a:rPr lang="en-US" dirty="0" smtClean="0"/>
              <a:t>Are proteins (or peptides)</a:t>
            </a:r>
          </a:p>
          <a:p>
            <a:pPr lvl="1"/>
            <a:r>
              <a:rPr lang="en-US" dirty="0" smtClean="0"/>
              <a:t>Act through second-messenger systems</a:t>
            </a:r>
          </a:p>
          <a:p>
            <a:pPr lvl="1"/>
            <a:r>
              <a:rPr lang="en-US" dirty="0" smtClean="0"/>
              <a:t>Are regulated by hormonal stimuli</a:t>
            </a:r>
          </a:p>
          <a:p>
            <a:pPr lvl="1"/>
            <a:r>
              <a:rPr lang="en-US" dirty="0" smtClean="0"/>
              <a:t>Are regulated mostly by negative feedback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Growth hormone (GH)</a:t>
            </a:r>
          </a:p>
          <a:p>
            <a:pPr lvl="1"/>
            <a:r>
              <a:rPr lang="en-US" dirty="0" smtClean="0"/>
              <a:t>General metabolic hormone</a:t>
            </a:r>
          </a:p>
          <a:p>
            <a:pPr lvl="1"/>
            <a:r>
              <a:rPr lang="en-US" dirty="0" smtClean="0"/>
              <a:t>Major effects are directed to growth of skeletal muscles and long bones</a:t>
            </a:r>
          </a:p>
          <a:p>
            <a:pPr lvl="1"/>
            <a:r>
              <a:rPr lang="en-US" dirty="0" smtClean="0"/>
              <a:t>Plays a role in determining final body size</a:t>
            </a:r>
          </a:p>
          <a:p>
            <a:pPr lvl="1"/>
            <a:r>
              <a:rPr lang="en-US" dirty="0" smtClean="0"/>
              <a:t>Causes amino acids to be built into proteins</a:t>
            </a:r>
          </a:p>
          <a:p>
            <a:pPr lvl="1"/>
            <a:r>
              <a:rPr lang="en-US" dirty="0" smtClean="0"/>
              <a:t>Causes fats to be broken down for a source of energy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2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Prolactin (PRL)</a:t>
            </a:r>
          </a:p>
          <a:p>
            <a:pPr lvl="1"/>
            <a:r>
              <a:rPr lang="en-US" dirty="0" smtClean="0"/>
              <a:t>Stimulates and maintains milk production following childbirth</a:t>
            </a:r>
          </a:p>
          <a:p>
            <a:pPr lvl="1"/>
            <a:r>
              <a:rPr lang="en-US" dirty="0" smtClean="0"/>
              <a:t>Function in males is unknown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Gonadotropic hormones</a:t>
            </a:r>
          </a:p>
          <a:p>
            <a:pPr lvl="1"/>
            <a:r>
              <a:rPr lang="en-GB" dirty="0" smtClean="0"/>
              <a:t>Regulate hormonal activity of the gonads</a:t>
            </a:r>
          </a:p>
          <a:p>
            <a:pPr lvl="2"/>
            <a:r>
              <a:rPr lang="en-GB" dirty="0" smtClean="0"/>
              <a:t>Follicle-stimulating hormone (FSH)</a:t>
            </a:r>
          </a:p>
          <a:p>
            <a:pPr lvl="3"/>
            <a:r>
              <a:rPr lang="en-GB" dirty="0" smtClean="0"/>
              <a:t>Stimulates follicle development in ovaries</a:t>
            </a:r>
          </a:p>
          <a:p>
            <a:pPr lvl="3"/>
            <a:r>
              <a:rPr lang="en-GB" dirty="0" smtClean="0"/>
              <a:t>Stimulates sperm development in testes</a:t>
            </a:r>
          </a:p>
          <a:p>
            <a:pPr lvl="2"/>
            <a:r>
              <a:rPr lang="en-GB" dirty="0" smtClean="0"/>
              <a:t>Luteinizing hormone (LH)</a:t>
            </a:r>
          </a:p>
          <a:p>
            <a:pPr lvl="3"/>
            <a:r>
              <a:rPr lang="en-GB" dirty="0" smtClean="0"/>
              <a:t>Triggers ovulation of an egg in females</a:t>
            </a:r>
          </a:p>
          <a:p>
            <a:pPr lvl="3"/>
            <a:r>
              <a:rPr lang="en-GB" dirty="0" smtClean="0"/>
              <a:t>Stimulates testosterone production in males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3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Pituitary Gland and Hypothalamus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Thyrotropic</a:t>
            </a:r>
            <a:r>
              <a:rPr lang="en-US" dirty="0" smtClean="0"/>
              <a:t> hormone (TH), also called </a:t>
            </a:r>
            <a:r>
              <a:rPr lang="en-US" i="1" dirty="0" smtClean="0"/>
              <a:t>thyroid-stimulating hormone (TSH)</a:t>
            </a:r>
          </a:p>
          <a:p>
            <a:pPr lvl="1"/>
            <a:r>
              <a:rPr lang="en-US" dirty="0" smtClean="0"/>
              <a:t>Influences growth and activity of the thyroid gland</a:t>
            </a:r>
          </a:p>
          <a:p>
            <a:r>
              <a:rPr lang="en-US" dirty="0" smtClean="0"/>
              <a:t>Adrenocorticotropic hormone (ACTH)</a:t>
            </a:r>
          </a:p>
          <a:p>
            <a:pPr lvl="1"/>
            <a:r>
              <a:rPr lang="en-US" dirty="0" smtClean="0"/>
              <a:t>Regulates endocrine activity of the adrenal cortex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776</Words>
  <Application>Microsoft Office PowerPoint</Application>
  <PresentationFormat>Widescreen</PresentationFormat>
  <Paragraphs>167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等线</vt:lpstr>
      <vt:lpstr>Times New Roman</vt:lpstr>
      <vt:lpstr>Office Theme</vt:lpstr>
      <vt:lpstr>Endocrine System part 4</vt:lpstr>
      <vt:lpstr>The Major Endocrine Organs </vt:lpstr>
      <vt:lpstr>Figure 9.3 Location of the major endocrine organs of the body.</vt:lpstr>
      <vt:lpstr>The Major Endocrine Organs </vt:lpstr>
      <vt:lpstr>Pituitary Gland and Hypothalamus </vt:lpstr>
      <vt:lpstr>Pituitary Gland and Hypothalamus </vt:lpstr>
      <vt:lpstr>Figure 9.4 Hormones released by the posterior pituitary and their target organs.</vt:lpstr>
      <vt:lpstr>Pituitary Gland and Hypothalamus </vt:lpstr>
      <vt:lpstr>Pituitary Gland and Hypothalamus </vt:lpstr>
      <vt:lpstr>Pituitary Gland and Hypothalamus </vt:lpstr>
      <vt:lpstr>Figure 9.4 Hormones released by the posterior pituitary and their target organs.</vt:lpstr>
      <vt:lpstr>Pituitary Gland and Hypothalamus </vt:lpstr>
      <vt:lpstr>Figure 9.5 Hormones of the anterior pituitary and their major target organs.</vt:lpstr>
      <vt:lpstr>Pituitary Gland and Hypothalamus </vt:lpstr>
      <vt:lpstr>Pituitary Gland and Hypothalamus </vt:lpstr>
      <vt:lpstr>Pituitary Gland and Hypothalamus </vt:lpstr>
      <vt:lpstr>Pituitary Gland and Hypothalamus </vt:lpstr>
      <vt:lpstr>Pituitary Gland and Hypothalamus </vt:lpstr>
    </vt:vector>
  </TitlesOfParts>
  <Company>Phoenix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Endocrine System part 4</dc:title>
  <dc:creator>Monroe, Dayna</dc:creator>
  <cp:lastModifiedBy>Monroe, Dayna</cp:lastModifiedBy>
  <cp:revision>1</cp:revision>
  <dcterms:created xsi:type="dcterms:W3CDTF">2017-12-21T16:36:48Z</dcterms:created>
  <dcterms:modified xsi:type="dcterms:W3CDTF">2018-01-10T20:14:09Z</dcterms:modified>
</cp:coreProperties>
</file>