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Roboto" panose="020B060402020202020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78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9073cf7620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9073cf762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90215fd35e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90215fd35e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90215fd35e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90215fd35e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90215fd35e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90215fd35e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90215fd35e_0_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90215fd35e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90215fd35e_0_1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90215fd35e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90215fd51e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90215fd51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8fdbd55fba_4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8fdbd55fba_4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9073cf7620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9073cf762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90215fd35e_0_1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90215fd35e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901fc4c46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901fc4c46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17" name="Google Shape;17;p2"/>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8" name="Google Shape;18;p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3"/>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7" name="Google Shape;27;p3"/>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37" name="Google Shape;37;p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 name="Google Shape;40;p5"/>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5"/>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2" name="Google Shape;42;p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6"/>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9" name="Google Shape;49;p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8"/>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58" name="Google Shape;58;p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 name="Google Shape;6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6"/>
        <p:cNvGrpSpPr/>
        <p:nvPr/>
      </p:nvGrpSpPr>
      <p:grpSpPr>
        <a:xfrm>
          <a:off x="0" y="0"/>
          <a:ext cx="0" cy="0"/>
          <a:chOff x="0" y="0"/>
          <a:chExt cx="0" cy="0"/>
        </a:xfrm>
      </p:grpSpPr>
      <p:sp>
        <p:nvSpPr>
          <p:cNvPr id="67" name="Google Shape;67;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68" name="Google Shape;68;p10"/>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11"/>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78" name="Google Shape;78;p1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mstreefkerk@attalla.k12.al.us"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backbonecommunications.sharepoint.com/Shared%20Documents/Forms/AllItems.aspx?id=%2FShared%20Documents%2F0%2E%20SchoolsPLP%20Documentation%2FSchoolsPLP%20%2D%20trainers%2FTraining%20Videos%20for%20Schools%2FStudentFacingOrientation%2Emp4&amp;parent=%2FShared%20Documents%2F0%2E%20SchoolsPLP%20Documentation%2FSchoolsPLP%20%2D%20trainers%2FTraining%20Videos%20for%20Schools&amp;p=true&amp;originalPath=aHR0cHM6Ly9iYWNrYm9uZWNvbW11bmljYXRpb25zLnNoYXJlcG9pbnQuY29tLzp2Oi9nL0ViYWlrX1BBU2doSnZXU05qbE9hZlJRQkdjWFFaV0dvcDhGMG5rV2FCRHlRaXc_cnRpbWU9YUZkendyOF8yRWc"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https://drive.google.com/file/d/11psNMXCF785Y5AJbYzYVxUilwC6H4SDp/view?usp=sharing" TargetMode="External"/><Relationship Id="rId4" Type="http://schemas.openxmlformats.org/officeDocument/2006/relationships/hyperlink" Target="https://schoolsplp.s3.amazonaws.com/Parent+Videos/SchoolsPLP+Parent+Video+-+Curriculum+Lincoln+Mid-High+(6-12).mp4"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ailto:micrmous0731@attalla.k12.al.us"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3"/>
          <p:cNvSpPr txBox="1">
            <a:spLocks noGrp="1"/>
          </p:cNvSpPr>
          <p:nvPr>
            <p:ph type="ctrTitle"/>
          </p:nvPr>
        </p:nvSpPr>
        <p:spPr>
          <a:xfrm>
            <a:off x="598100" y="1877122"/>
            <a:ext cx="8222100" cy="838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EMS Remote Learner Orientation</a:t>
            </a:r>
            <a:endParaRPr/>
          </a:p>
        </p:txBody>
      </p:sp>
      <p:sp>
        <p:nvSpPr>
          <p:cNvPr id="86" name="Google Shape;86;p13"/>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General Information and Expectations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Remote Learning Dates</a:t>
            </a:r>
            <a:endParaRPr/>
          </a:p>
        </p:txBody>
      </p:sp>
      <p:sp>
        <p:nvSpPr>
          <p:cNvPr id="92" name="Google Shape;92;p14"/>
          <p:cNvSpPr txBox="1">
            <a:spLocks noGrp="1"/>
          </p:cNvSpPr>
          <p:nvPr>
            <p:ph type="body" idx="1"/>
          </p:nvPr>
        </p:nvSpPr>
        <p:spPr>
          <a:xfrm>
            <a:off x="311700" y="1017800"/>
            <a:ext cx="8619000" cy="3816900"/>
          </a:xfrm>
          <a:prstGeom prst="rect">
            <a:avLst/>
          </a:prstGeom>
        </p:spPr>
        <p:txBody>
          <a:bodyPr spcFirstLastPara="1" wrap="square" lIns="91425" tIns="91425" rIns="91425" bIns="91425" anchor="t" anchorCtr="0">
            <a:noAutofit/>
          </a:bodyPr>
          <a:lstStyle/>
          <a:p>
            <a:pPr marL="457200" lvl="0" indent="-361950" algn="l" rtl="0">
              <a:spcBef>
                <a:spcPts val="0"/>
              </a:spcBef>
              <a:spcAft>
                <a:spcPts val="0"/>
              </a:spcAft>
              <a:buSzPts val="2100"/>
              <a:buChar char="●"/>
            </a:pPr>
            <a:r>
              <a:rPr lang="en" sz="2100"/>
              <a:t>Monday, August 17th: PLP Course Opens</a:t>
            </a:r>
            <a:endParaRPr sz="2100"/>
          </a:p>
          <a:p>
            <a:pPr marL="914400" lvl="1" indent="-336550" algn="l" rtl="0">
              <a:spcBef>
                <a:spcPts val="0"/>
              </a:spcBef>
              <a:spcAft>
                <a:spcPts val="0"/>
              </a:spcAft>
              <a:buSzPts val="1700"/>
              <a:buChar char="○"/>
            </a:pPr>
            <a:r>
              <a:rPr lang="en" sz="1700"/>
              <a:t>Remote students may login to Schools PLP and  begin work. However, students academic progress will not be monitored until Monday the 24th of August.</a:t>
            </a:r>
            <a:endParaRPr sz="1700"/>
          </a:p>
          <a:p>
            <a:pPr marL="457200" lvl="0" indent="-361950" algn="l" rtl="0">
              <a:spcBef>
                <a:spcPts val="0"/>
              </a:spcBef>
              <a:spcAft>
                <a:spcPts val="0"/>
              </a:spcAft>
              <a:buSzPts val="2100"/>
              <a:buChar char="●"/>
            </a:pPr>
            <a:r>
              <a:rPr lang="en" sz="2100"/>
              <a:t>Week of August 17th-21st: Facilitator Contact</a:t>
            </a:r>
            <a:endParaRPr sz="2100"/>
          </a:p>
          <a:p>
            <a:pPr marL="914400" lvl="1" indent="-336550" algn="l" rtl="0">
              <a:spcBef>
                <a:spcPts val="0"/>
              </a:spcBef>
              <a:spcAft>
                <a:spcPts val="0"/>
              </a:spcAft>
              <a:buSzPts val="1700"/>
              <a:buChar char="○"/>
            </a:pPr>
            <a:r>
              <a:rPr lang="en" sz="1700"/>
              <a:t>Facilitators will be in contact with all remote students on Friday, August 21st to ensure that students can login and all courses are present.</a:t>
            </a:r>
            <a:endParaRPr sz="1700"/>
          </a:p>
          <a:p>
            <a:pPr marL="457200" lvl="0" indent="-361950" algn="l" rtl="0">
              <a:spcBef>
                <a:spcPts val="0"/>
              </a:spcBef>
              <a:spcAft>
                <a:spcPts val="0"/>
              </a:spcAft>
              <a:buSzPts val="2100"/>
              <a:buChar char="●"/>
            </a:pPr>
            <a:r>
              <a:rPr lang="en" sz="2100"/>
              <a:t>Friday, August 21st: Technical Problems</a:t>
            </a:r>
            <a:endParaRPr sz="2100"/>
          </a:p>
          <a:p>
            <a:pPr marL="914400" lvl="1" indent="-336550" algn="l" rtl="0">
              <a:spcBef>
                <a:spcPts val="0"/>
              </a:spcBef>
              <a:spcAft>
                <a:spcPts val="0"/>
              </a:spcAft>
              <a:buSzPts val="1700"/>
              <a:buChar char="○"/>
            </a:pPr>
            <a:r>
              <a:rPr lang="en" sz="1700"/>
              <a:t>If a student can’t login and will need one on one assistance please email the EMS Instructional Partner, Mrs. Streefkerk at </a:t>
            </a:r>
            <a:r>
              <a:rPr lang="en" sz="1700" u="sng">
                <a:solidFill>
                  <a:schemeClr val="hlink"/>
                </a:solidFill>
                <a:hlinkClick r:id="rId3"/>
              </a:rPr>
              <a:t>mstreefkerk@attalla.k12.al.us</a:t>
            </a:r>
            <a:r>
              <a:rPr lang="en" sz="1700"/>
              <a:t>, to set up an appointment on Friday to work through any technical issues.</a:t>
            </a:r>
            <a:endParaRPr sz="1700"/>
          </a:p>
          <a:p>
            <a:pPr marL="91440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Reminders for Remote Learning</a:t>
            </a:r>
            <a:endParaRPr/>
          </a:p>
        </p:txBody>
      </p:sp>
      <p:sp>
        <p:nvSpPr>
          <p:cNvPr id="98" name="Google Shape;98;p15"/>
          <p:cNvSpPr txBox="1">
            <a:spLocks noGrp="1"/>
          </p:cNvSpPr>
          <p:nvPr>
            <p:ph type="body" idx="1"/>
          </p:nvPr>
        </p:nvSpPr>
        <p:spPr>
          <a:xfrm>
            <a:off x="311700" y="1249775"/>
            <a:ext cx="8520600" cy="3681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Students will have until September 4th to determine if they want to continue remote learning. If you remain in the remote learning environment past the 4th of September you must remain in that setting until the end of the first grading period on October 16th.</a:t>
            </a:r>
            <a:endParaRPr/>
          </a:p>
          <a:p>
            <a:pPr marL="457200" lvl="0" indent="-342900" algn="l" rtl="0">
              <a:spcBef>
                <a:spcPts val="0"/>
              </a:spcBef>
              <a:spcAft>
                <a:spcPts val="0"/>
              </a:spcAft>
              <a:buSzPts val="1800"/>
              <a:buChar char="●"/>
            </a:pPr>
            <a:r>
              <a:rPr lang="en"/>
              <a:t>Student content will be provided by EMS teachers but there will not be readily available assistance for remote learners on an immediate basis.</a:t>
            </a:r>
            <a:endParaRPr/>
          </a:p>
          <a:p>
            <a:pPr marL="457200" lvl="0" indent="-342900" algn="l" rtl="0">
              <a:spcBef>
                <a:spcPts val="0"/>
              </a:spcBef>
              <a:spcAft>
                <a:spcPts val="0"/>
              </a:spcAft>
              <a:buSzPts val="1800"/>
              <a:buChar char="●"/>
            </a:pPr>
            <a:r>
              <a:rPr lang="en"/>
              <a:t>A facilitator has been assigned to help check on remote students daily and can provide assistance and guidance to resources to help with any problems that may arise or arrange for further assistance.</a:t>
            </a:r>
            <a:endParaRPr/>
          </a:p>
          <a:p>
            <a:pPr marL="457200" lvl="0" indent="-342900" algn="l" rtl="0">
              <a:spcBef>
                <a:spcPts val="0"/>
              </a:spcBef>
              <a:spcAft>
                <a:spcPts val="0"/>
              </a:spcAft>
              <a:buSzPts val="1800"/>
              <a:buChar char="●"/>
            </a:pPr>
            <a:r>
              <a:rPr lang="en"/>
              <a:t>A multitude of resources are available to help remote students be successful and your facilitators can help with guidance throughout the school year.</a:t>
            </a:r>
            <a:endParaRPr/>
          </a:p>
          <a:p>
            <a:pPr marL="0" lvl="0" indent="0" algn="l"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311700" y="410000"/>
            <a:ext cx="8520600" cy="1049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This Slides presentation will be available on the EMS website with resource links.</a:t>
            </a:r>
            <a:endParaRPr/>
          </a:p>
        </p:txBody>
      </p:sp>
      <p:sp>
        <p:nvSpPr>
          <p:cNvPr id="104" name="Google Shape;104;p16"/>
          <p:cNvSpPr txBox="1">
            <a:spLocks noGrp="1"/>
          </p:cNvSpPr>
          <p:nvPr>
            <p:ph type="body" idx="1"/>
          </p:nvPr>
        </p:nvSpPr>
        <p:spPr>
          <a:xfrm>
            <a:off x="311700" y="1741650"/>
            <a:ext cx="8520600" cy="29079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Clr>
                <a:srgbClr val="222222"/>
              </a:buClr>
              <a:buSzPts val="2000"/>
              <a:buFont typeface="Arial"/>
              <a:buChar char="●"/>
            </a:pPr>
            <a:r>
              <a:rPr lang="en" sz="2000">
                <a:solidFill>
                  <a:srgbClr val="222222"/>
                </a:solidFill>
                <a:highlight>
                  <a:srgbClr val="FFFFFF"/>
                </a:highlight>
                <a:latin typeface="Arial"/>
                <a:ea typeface="Arial"/>
                <a:cs typeface="Arial"/>
                <a:sym typeface="Arial"/>
              </a:rPr>
              <a:t>PLP Student information and orientation</a:t>
            </a:r>
            <a:endParaRPr sz="2000">
              <a:solidFill>
                <a:srgbClr val="222222"/>
              </a:solidFill>
              <a:highlight>
                <a:srgbClr val="FFFFFF"/>
              </a:highlight>
              <a:latin typeface="Arial"/>
              <a:ea typeface="Arial"/>
              <a:cs typeface="Arial"/>
              <a:sym typeface="Arial"/>
            </a:endParaRPr>
          </a:p>
          <a:p>
            <a:pPr marL="914400" lvl="1" indent="-355600" algn="l" rtl="0">
              <a:spcBef>
                <a:spcPts val="0"/>
              </a:spcBef>
              <a:spcAft>
                <a:spcPts val="0"/>
              </a:spcAft>
              <a:buClr>
                <a:srgbClr val="222222"/>
              </a:buClr>
              <a:buSzPts val="2000"/>
              <a:buFont typeface="Arial"/>
              <a:buChar char="○"/>
            </a:pPr>
            <a:r>
              <a:rPr lang="en" sz="2000" u="sng">
                <a:solidFill>
                  <a:schemeClr val="hlink"/>
                </a:solidFill>
                <a:highlight>
                  <a:srgbClr val="FFFFFF"/>
                </a:highlight>
                <a:latin typeface="Arial"/>
                <a:ea typeface="Arial"/>
                <a:cs typeface="Arial"/>
                <a:sym typeface="Arial"/>
                <a:hlinkClick r:id="rId3"/>
              </a:rPr>
              <a:t>Student View</a:t>
            </a:r>
            <a:endParaRPr sz="2000">
              <a:solidFill>
                <a:srgbClr val="222222"/>
              </a:solidFill>
              <a:highlight>
                <a:srgbClr val="FFFFFF"/>
              </a:highlight>
              <a:latin typeface="Arial"/>
              <a:ea typeface="Arial"/>
              <a:cs typeface="Arial"/>
              <a:sym typeface="Arial"/>
            </a:endParaRPr>
          </a:p>
          <a:p>
            <a:pPr marL="457200" lvl="0" indent="-355600" algn="l" rtl="0">
              <a:spcBef>
                <a:spcPts val="0"/>
              </a:spcBef>
              <a:spcAft>
                <a:spcPts val="0"/>
              </a:spcAft>
              <a:buClr>
                <a:srgbClr val="222222"/>
              </a:buClr>
              <a:buSzPts val="2000"/>
              <a:buFont typeface="Arial"/>
              <a:buChar char="●"/>
            </a:pPr>
            <a:r>
              <a:rPr lang="en" sz="2000">
                <a:solidFill>
                  <a:srgbClr val="222222"/>
                </a:solidFill>
                <a:highlight>
                  <a:srgbClr val="FFFFFF"/>
                </a:highlight>
                <a:latin typeface="Arial"/>
                <a:ea typeface="Arial"/>
                <a:cs typeface="Arial"/>
                <a:sym typeface="Arial"/>
              </a:rPr>
              <a:t>PLP Parent information and orientation</a:t>
            </a:r>
            <a:endParaRPr sz="2000">
              <a:solidFill>
                <a:srgbClr val="222222"/>
              </a:solidFill>
              <a:highlight>
                <a:srgbClr val="FFFFFF"/>
              </a:highlight>
              <a:latin typeface="Arial"/>
              <a:ea typeface="Arial"/>
              <a:cs typeface="Arial"/>
              <a:sym typeface="Arial"/>
            </a:endParaRPr>
          </a:p>
          <a:p>
            <a:pPr marL="914400" lvl="1" indent="-355600" algn="l" rtl="0">
              <a:spcBef>
                <a:spcPts val="0"/>
              </a:spcBef>
              <a:spcAft>
                <a:spcPts val="0"/>
              </a:spcAft>
              <a:buClr>
                <a:srgbClr val="222222"/>
              </a:buClr>
              <a:buSzPts val="2000"/>
              <a:buFont typeface="Arial"/>
              <a:buChar char="○"/>
            </a:pPr>
            <a:r>
              <a:rPr lang="en" sz="2000" u="sng">
                <a:solidFill>
                  <a:schemeClr val="hlink"/>
                </a:solidFill>
                <a:highlight>
                  <a:srgbClr val="FFFFFF"/>
                </a:highlight>
                <a:latin typeface="Arial"/>
                <a:ea typeface="Arial"/>
                <a:cs typeface="Arial"/>
                <a:sym typeface="Arial"/>
                <a:hlinkClick r:id="rId4"/>
              </a:rPr>
              <a:t>Parent Informati</a:t>
            </a:r>
            <a:r>
              <a:rPr lang="en" sz="2000" u="sng">
                <a:solidFill>
                  <a:schemeClr val="hlink"/>
                </a:solidFill>
                <a:highlight>
                  <a:srgbClr val="FFFFFF"/>
                </a:highlight>
                <a:latin typeface="Arial"/>
                <a:ea typeface="Arial"/>
                <a:cs typeface="Arial"/>
                <a:sym typeface="Arial"/>
                <a:hlinkClick r:id="rId4"/>
              </a:rPr>
              <a:t>on</a:t>
            </a:r>
            <a:endParaRPr sz="2000"/>
          </a:p>
          <a:p>
            <a:pPr marL="457200" lvl="0" indent="-355600" algn="l" rtl="0">
              <a:spcBef>
                <a:spcPts val="0"/>
              </a:spcBef>
              <a:spcAft>
                <a:spcPts val="0"/>
              </a:spcAft>
              <a:buSzPts val="2000"/>
              <a:buChar char="●"/>
            </a:pPr>
            <a:r>
              <a:rPr lang="en" sz="2000"/>
              <a:t>Please see link below on how to check my students progress in PLP?</a:t>
            </a:r>
            <a:endParaRPr sz="2000"/>
          </a:p>
          <a:p>
            <a:pPr marL="914400" lvl="1" indent="-355600" algn="l" rtl="0">
              <a:spcBef>
                <a:spcPts val="0"/>
              </a:spcBef>
              <a:spcAft>
                <a:spcPts val="0"/>
              </a:spcAft>
              <a:buSzPts val="2000"/>
              <a:buChar char="○"/>
            </a:pPr>
            <a:r>
              <a:rPr lang="en" sz="2000" u="sng">
                <a:solidFill>
                  <a:schemeClr val="hlink"/>
                </a:solidFill>
                <a:hlinkClick r:id="rId5"/>
              </a:rPr>
              <a:t>https://drive.google.com/file/d/11psNMXCF785Y5AJbYzYVxUilwC6H4SDp/view?usp=sharing</a:t>
            </a:r>
            <a:endParaRPr sz="2000"/>
          </a:p>
          <a:p>
            <a:pPr marL="0" lvl="0" indent="0" algn="l" rtl="0">
              <a:spcBef>
                <a:spcPts val="1600"/>
              </a:spcBef>
              <a:spcAft>
                <a:spcPts val="0"/>
              </a:spcAft>
              <a:buNone/>
            </a:pPr>
            <a:endParaRPr sz="2000"/>
          </a:p>
          <a:p>
            <a:pPr marL="0" lvl="0" indent="0" algn="l" rtl="0">
              <a:spcBef>
                <a:spcPts val="1600"/>
              </a:spcBef>
              <a:spcAft>
                <a:spcPts val="1600"/>
              </a:spcAft>
              <a:buNone/>
            </a:pP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Login Procedure</a:t>
            </a:r>
            <a:endParaRPr/>
          </a:p>
        </p:txBody>
      </p:sp>
      <p:sp>
        <p:nvSpPr>
          <p:cNvPr id="110" name="Google Shape;110;p17"/>
          <p:cNvSpPr txBox="1">
            <a:spLocks noGrp="1"/>
          </p:cNvSpPr>
          <p:nvPr>
            <p:ph type="body" idx="1"/>
          </p:nvPr>
        </p:nvSpPr>
        <p:spPr>
          <a:xfrm>
            <a:off x="311700" y="1017800"/>
            <a:ext cx="8520600" cy="3875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The enrollment process must be complete to have access to the credentials to login.</a:t>
            </a:r>
            <a:endParaRPr/>
          </a:p>
          <a:p>
            <a:pPr marL="457200" lvl="0" indent="-342900" algn="l" rtl="0">
              <a:spcBef>
                <a:spcPts val="0"/>
              </a:spcBef>
              <a:spcAft>
                <a:spcPts val="0"/>
              </a:spcAft>
              <a:buSzPts val="1800"/>
              <a:buChar char="●"/>
            </a:pPr>
            <a:r>
              <a:rPr lang="en"/>
              <a:t>Students must use Google Chrome as their browser to login and work in Schools PLP.</a:t>
            </a:r>
            <a:endParaRPr/>
          </a:p>
          <a:p>
            <a:pPr marL="457200" lvl="0" indent="-342900" algn="l" rtl="0">
              <a:spcBef>
                <a:spcPts val="0"/>
              </a:spcBef>
              <a:spcAft>
                <a:spcPts val="0"/>
              </a:spcAft>
              <a:buSzPts val="1800"/>
              <a:buChar char="●"/>
            </a:pPr>
            <a:r>
              <a:rPr lang="en"/>
              <a:t>Every student’s email address is their first 3 initials of their first name followed by their middle initial and the first 4 initials of their last name followed by their birthday with the same attalla ending--Fictional Example Mickey R. Mouse  DOB 7/31/71</a:t>
            </a:r>
            <a:endParaRPr/>
          </a:p>
          <a:p>
            <a:pPr marL="457200" lvl="0" indent="0" algn="l" rtl="0">
              <a:spcBef>
                <a:spcPts val="1600"/>
              </a:spcBef>
              <a:spcAft>
                <a:spcPts val="0"/>
              </a:spcAft>
              <a:buNone/>
            </a:pPr>
            <a:r>
              <a:rPr lang="en" u="sng">
                <a:solidFill>
                  <a:schemeClr val="hlink"/>
                </a:solidFill>
                <a:hlinkClick r:id="rId3"/>
              </a:rPr>
              <a:t>micrmous0731@attalla.k12.al.us</a:t>
            </a:r>
            <a:endParaRPr/>
          </a:p>
          <a:p>
            <a:pPr marL="457200" lvl="0" indent="-342900" algn="l" rtl="0">
              <a:spcBef>
                <a:spcPts val="1600"/>
              </a:spcBef>
              <a:spcAft>
                <a:spcPts val="0"/>
              </a:spcAft>
              <a:buSzPts val="1800"/>
              <a:buChar char="●"/>
            </a:pPr>
            <a:r>
              <a:rPr lang="en"/>
              <a:t>We will demonstrate this process at the end of this presentation.</a:t>
            </a:r>
            <a:endParaRPr/>
          </a:p>
          <a:p>
            <a:pPr marL="0" lvl="0" indent="0" algn="l" rtl="0">
              <a:spcBef>
                <a:spcPts val="1600"/>
              </a:spcBef>
              <a:spcAft>
                <a:spcPts val="0"/>
              </a:spcAft>
              <a:buNone/>
            </a:pPr>
            <a:endParaRPr/>
          </a:p>
          <a:p>
            <a:pPr marL="0" lvl="0" indent="0" algn="l" rtl="0">
              <a:spcBef>
                <a:spcPts val="1600"/>
              </a:spcBef>
              <a:spcAft>
                <a:spcPts val="0"/>
              </a:spcAft>
              <a:buNone/>
            </a:pPr>
            <a:r>
              <a:rPr lang="en"/>
              <a:t> </a:t>
            </a:r>
            <a:endParaRPr/>
          </a:p>
          <a:p>
            <a:pPr marL="0" lvl="0" indent="0" algn="l" rtl="0">
              <a:spcBef>
                <a:spcPts val="1600"/>
              </a:spcBef>
              <a:spcAft>
                <a:spcPts val="16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8"/>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Student Expectations</a:t>
            </a:r>
            <a:endParaRPr/>
          </a:p>
        </p:txBody>
      </p:sp>
      <p:sp>
        <p:nvSpPr>
          <p:cNvPr id="116" name="Google Shape;116;p18"/>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Remote learning this fall will not resemble remote learning that took place in the spring of 2020.</a:t>
            </a:r>
            <a:endParaRPr sz="2000"/>
          </a:p>
          <a:p>
            <a:pPr marL="457200" lvl="0" indent="-355600" algn="l" rtl="0">
              <a:spcBef>
                <a:spcPts val="0"/>
              </a:spcBef>
              <a:spcAft>
                <a:spcPts val="0"/>
              </a:spcAft>
              <a:buSzPts val="2000"/>
              <a:buChar char="●"/>
            </a:pPr>
            <a:r>
              <a:rPr lang="en" sz="2000"/>
              <a:t>Students will be expected to login daily and work daily in every class. </a:t>
            </a:r>
            <a:endParaRPr sz="2000"/>
          </a:p>
          <a:p>
            <a:pPr marL="457200" lvl="0" indent="-355600" algn="l" rtl="0">
              <a:spcBef>
                <a:spcPts val="0"/>
              </a:spcBef>
              <a:spcAft>
                <a:spcPts val="0"/>
              </a:spcAft>
              <a:buSzPts val="2000"/>
              <a:buChar char="●"/>
            </a:pPr>
            <a:r>
              <a:rPr lang="en" sz="2000"/>
              <a:t>Expect to spend forty minutes to an hour on each subject daily.</a:t>
            </a:r>
            <a:endParaRPr sz="2000"/>
          </a:p>
          <a:p>
            <a:pPr marL="457200" lvl="0" indent="-355600" algn="l" rtl="0">
              <a:spcBef>
                <a:spcPts val="0"/>
              </a:spcBef>
              <a:spcAft>
                <a:spcPts val="0"/>
              </a:spcAft>
              <a:buSzPts val="2000"/>
              <a:buChar char="●"/>
            </a:pPr>
            <a:r>
              <a:rPr lang="en" sz="2000"/>
              <a:t>Communicate with your facilitator if technical or academic problems shall arise. </a:t>
            </a:r>
            <a:endParaRPr sz="2000"/>
          </a:p>
          <a:p>
            <a:pPr marL="457200" lvl="0" indent="-355600" algn="l" rtl="0">
              <a:spcBef>
                <a:spcPts val="0"/>
              </a:spcBef>
              <a:spcAft>
                <a:spcPts val="0"/>
              </a:spcAft>
              <a:buSzPts val="2000"/>
              <a:buChar char="●"/>
            </a:pPr>
            <a:r>
              <a:rPr lang="en" sz="2000"/>
              <a:t>Communicate with the school administration or counselor in the case that health, social, or emotional circumstances change or if you are going through difficulties in these areas.</a:t>
            </a:r>
            <a:endParaRPr sz="2000"/>
          </a:p>
          <a:p>
            <a:pPr marL="0" lvl="0" indent="0" algn="l" rtl="0">
              <a:spcBef>
                <a:spcPts val="1600"/>
              </a:spcBef>
              <a:spcAft>
                <a:spcPts val="16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Devices</a:t>
            </a:r>
            <a:endParaRPr/>
          </a:p>
        </p:txBody>
      </p:sp>
      <p:sp>
        <p:nvSpPr>
          <p:cNvPr id="122" name="Google Shape;122;p19"/>
          <p:cNvSpPr txBox="1">
            <a:spLocks noGrp="1"/>
          </p:cNvSpPr>
          <p:nvPr>
            <p:ph type="body" idx="1"/>
          </p:nvPr>
        </p:nvSpPr>
        <p:spPr>
          <a:xfrm>
            <a:off x="311700" y="1017800"/>
            <a:ext cx="8520600" cy="39000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Char char="●"/>
            </a:pPr>
            <a:r>
              <a:rPr lang="en" sz="1700"/>
              <a:t>EMS will have devices available for checkout if there is a need for a device to learn remotely. However, if you do not have internet access at home you will not qualify to be a remote learner.</a:t>
            </a:r>
            <a:endParaRPr sz="1700"/>
          </a:p>
          <a:p>
            <a:pPr marL="457200" lvl="0" indent="-336550" algn="l" rtl="0">
              <a:spcBef>
                <a:spcPts val="0"/>
              </a:spcBef>
              <a:spcAft>
                <a:spcPts val="0"/>
              </a:spcAft>
              <a:buSzPts val="1700"/>
              <a:buChar char="●"/>
            </a:pPr>
            <a:r>
              <a:rPr lang="en" sz="1700"/>
              <a:t>If you have a device at home that is capable of running the Chrome browser please do not check out a device. Our devices designated for check-out are limited.</a:t>
            </a:r>
            <a:endParaRPr sz="1700"/>
          </a:p>
          <a:p>
            <a:pPr marL="457200" lvl="0" indent="-336550" algn="l" rtl="0">
              <a:spcBef>
                <a:spcPts val="0"/>
              </a:spcBef>
              <a:spcAft>
                <a:spcPts val="0"/>
              </a:spcAft>
              <a:buSzPts val="1700"/>
              <a:buChar char="●"/>
            </a:pPr>
            <a:r>
              <a:rPr lang="en" sz="1700"/>
              <a:t>ACS have been diligent in efforts to equip our schools with a great technology base. For the first time ever we are in a situation where we have one computer for every student in the classroom. That being said, if you do check out a device please take good care of the device and know that you are financially responsible for any damage to checked out devices.</a:t>
            </a:r>
            <a:endParaRPr sz="1700"/>
          </a:p>
          <a:p>
            <a:pPr marL="457200" lvl="0" indent="-336550" algn="l" rtl="0">
              <a:spcBef>
                <a:spcPts val="0"/>
              </a:spcBef>
              <a:spcAft>
                <a:spcPts val="0"/>
              </a:spcAft>
              <a:buSzPts val="1700"/>
              <a:buChar char="●"/>
            </a:pPr>
            <a:r>
              <a:rPr lang="en" sz="1700"/>
              <a:t>Replacement devices will not be issued until a damaged device is replaced at market value.</a:t>
            </a:r>
            <a:endParaRPr sz="1700"/>
          </a:p>
          <a:p>
            <a:pPr marL="0" lvl="0" indent="0" algn="l" rtl="0">
              <a:spcBef>
                <a:spcPts val="160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0"/>
          <p:cNvSpPr txBox="1">
            <a:spLocks noGrp="1"/>
          </p:cNvSpPr>
          <p:nvPr>
            <p:ph type="title"/>
          </p:nvPr>
        </p:nvSpPr>
        <p:spPr>
          <a:xfrm>
            <a:off x="2355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STAR Testing</a:t>
            </a:r>
            <a:endParaRPr/>
          </a:p>
        </p:txBody>
      </p:sp>
      <p:sp>
        <p:nvSpPr>
          <p:cNvPr id="128" name="Google Shape;128;p20"/>
          <p:cNvSpPr txBox="1">
            <a:spLocks noGrp="1"/>
          </p:cNvSpPr>
          <p:nvPr>
            <p:ph type="body" idx="1"/>
          </p:nvPr>
        </p:nvSpPr>
        <p:spPr>
          <a:xfrm>
            <a:off x="311700" y="1017725"/>
            <a:ext cx="8520600" cy="3830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What is a STAR test? </a:t>
            </a:r>
            <a:r>
              <a:rPr lang="en" sz="2000" i="1"/>
              <a:t> It is a diagnostic test to see how students progress from the beginning of the year to the end and from year to year.  It also can help identify gaps.</a:t>
            </a:r>
            <a:endParaRPr sz="2000" i="1"/>
          </a:p>
          <a:p>
            <a:pPr marL="457200" lvl="0" indent="-355600" algn="l" rtl="0">
              <a:spcBef>
                <a:spcPts val="0"/>
              </a:spcBef>
              <a:spcAft>
                <a:spcPts val="0"/>
              </a:spcAft>
              <a:buSzPts val="2000"/>
              <a:buChar char="●"/>
            </a:pPr>
            <a:r>
              <a:rPr lang="en" sz="2000"/>
              <a:t>When do we do the STAR test?  </a:t>
            </a:r>
            <a:r>
              <a:rPr lang="en" sz="2000" i="1"/>
              <a:t>We do it 3 times a year--beginning, mid-year, and end to see progress.  We will test everyone the first week of school, even remote.</a:t>
            </a:r>
            <a:endParaRPr sz="2000" i="1"/>
          </a:p>
          <a:p>
            <a:pPr marL="457200" lvl="0" indent="-355600" algn="l" rtl="0">
              <a:spcBef>
                <a:spcPts val="0"/>
              </a:spcBef>
              <a:spcAft>
                <a:spcPts val="0"/>
              </a:spcAft>
              <a:buSzPts val="2000"/>
              <a:buChar char="●"/>
            </a:pPr>
            <a:r>
              <a:rPr lang="en" sz="2000"/>
              <a:t>How do we give the STAR test?  </a:t>
            </a:r>
            <a:r>
              <a:rPr lang="en" sz="2000" i="1"/>
              <a:t>It is done online through Renaissance.  It is crucial that we have this done by the student without the help of a parent--Reading and Math </a:t>
            </a:r>
            <a:endParaRPr sz="2000" i="1"/>
          </a:p>
          <a:p>
            <a:pPr marL="0" lvl="0" indent="0" algn="l" rtl="0">
              <a:spcBef>
                <a:spcPts val="1600"/>
              </a:spcBef>
              <a:spcAft>
                <a:spcPts val="1600"/>
              </a:spcAft>
              <a:buNone/>
            </a:pPr>
            <a:endParaRPr sz="2000" i="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1"/>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STAR Testing Dates</a:t>
            </a:r>
            <a:endParaRPr/>
          </a:p>
        </p:txBody>
      </p:sp>
      <p:sp>
        <p:nvSpPr>
          <p:cNvPr id="134" name="Google Shape;134;p21"/>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Remote students will need take a STAR test by August 28th</a:t>
            </a:r>
            <a:endParaRPr sz="2000"/>
          </a:p>
          <a:p>
            <a:pPr marL="0" lvl="0" indent="0" algn="l" rtl="0">
              <a:spcBef>
                <a:spcPts val="1600"/>
              </a:spcBef>
              <a:spcAft>
                <a:spcPts val="0"/>
              </a:spcAft>
              <a:buNone/>
            </a:pPr>
            <a:endParaRPr sz="2000"/>
          </a:p>
          <a:p>
            <a:pPr marL="457200" lvl="0" indent="-355600" algn="l" rtl="0">
              <a:spcBef>
                <a:spcPts val="1600"/>
              </a:spcBef>
              <a:spcAft>
                <a:spcPts val="0"/>
              </a:spcAft>
              <a:buSzPts val="2000"/>
              <a:buChar char="●"/>
            </a:pPr>
            <a:r>
              <a:rPr lang="en" sz="2000"/>
              <a:t>The time allowed to take a test during this week will be 8 a.m. until 8 p.m. </a:t>
            </a:r>
            <a:endParaRPr sz="2000"/>
          </a:p>
          <a:p>
            <a:pPr marL="457200" lvl="0" indent="-355600" algn="l" rtl="0">
              <a:spcBef>
                <a:spcPts val="1600"/>
              </a:spcBef>
              <a:spcAft>
                <a:spcPts val="0"/>
              </a:spcAft>
              <a:buSzPts val="2000"/>
              <a:buChar char="●"/>
            </a:pPr>
            <a:r>
              <a:rPr lang="en" sz="2000"/>
              <a:t>Please make sure students that take the STAR test from home do not have any assistance. This is used to see where students are from an academic standpoint.</a:t>
            </a:r>
            <a:endParaRPr sz="2000"/>
          </a:p>
          <a:p>
            <a:pPr marL="0" lvl="0" indent="0" algn="l" rtl="0">
              <a:spcBef>
                <a:spcPts val="1600"/>
              </a:spcBef>
              <a:spcAft>
                <a:spcPts val="0"/>
              </a:spcAft>
              <a:buNone/>
            </a:pPr>
            <a:r>
              <a:rPr lang="en"/>
              <a:t> </a:t>
            </a:r>
            <a:endParaRPr/>
          </a:p>
          <a:p>
            <a:pPr marL="0" lvl="0" indent="0" algn="l" rtl="0">
              <a:spcBef>
                <a:spcPts val="1600"/>
              </a:spcBef>
              <a:spcAft>
                <a:spcPts val="16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2"/>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Meals for Remote Students</a:t>
            </a:r>
            <a:endParaRPr/>
          </a:p>
          <a:p>
            <a:pPr marL="0" lvl="0" indent="0" algn="l" rtl="0">
              <a:spcBef>
                <a:spcPts val="0"/>
              </a:spcBef>
              <a:spcAft>
                <a:spcPts val="0"/>
              </a:spcAft>
              <a:buNone/>
            </a:pPr>
            <a:endParaRPr/>
          </a:p>
        </p:txBody>
      </p:sp>
      <p:sp>
        <p:nvSpPr>
          <p:cNvPr id="140" name="Google Shape;140;p22"/>
          <p:cNvSpPr txBox="1">
            <a:spLocks noGrp="1"/>
          </p:cNvSpPr>
          <p:nvPr>
            <p:ph type="body" idx="1"/>
          </p:nvPr>
        </p:nvSpPr>
        <p:spPr>
          <a:xfrm>
            <a:off x="311700" y="1234075"/>
            <a:ext cx="8520600" cy="3587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Remote students have the opportunity to pick up 5 breakfast/5 lunches meal kits for a total of 10 meals on Mondays beginning August 24th curbside at Etowah Middle School from 10-12. </a:t>
            </a:r>
            <a:endParaRPr/>
          </a:p>
          <a:p>
            <a:pPr marL="457200" lvl="0" indent="-342900" algn="l" rtl="0">
              <a:spcBef>
                <a:spcPts val="0"/>
              </a:spcBef>
              <a:spcAft>
                <a:spcPts val="0"/>
              </a:spcAft>
              <a:buSzPts val="1800"/>
              <a:buChar char="●"/>
            </a:pPr>
            <a:r>
              <a:rPr lang="en"/>
              <a:t>Meals MUST be pre-ordered.  We are working on a document that can be sent to you.  Managers are calling for the first week. </a:t>
            </a:r>
            <a:endParaRPr/>
          </a:p>
          <a:p>
            <a:pPr marL="457200" lvl="0" indent="-342900" algn="l" rtl="0">
              <a:spcBef>
                <a:spcPts val="0"/>
              </a:spcBef>
              <a:spcAft>
                <a:spcPts val="0"/>
              </a:spcAft>
              <a:buSzPts val="1800"/>
              <a:buChar char="●"/>
            </a:pPr>
            <a:r>
              <a:rPr lang="en"/>
              <a:t>Different than last spring and summer--cost depends on lunch status.  For paid students it is $17.50, reduced is $3.50, and free is free. </a:t>
            </a:r>
            <a:endParaRPr/>
          </a:p>
          <a:p>
            <a:pPr marL="457200" lvl="0" indent="-342900" algn="l" rtl="0">
              <a:spcBef>
                <a:spcPts val="0"/>
              </a:spcBef>
              <a:spcAft>
                <a:spcPts val="0"/>
              </a:spcAft>
              <a:buSzPts val="1800"/>
              <a:buChar char="●"/>
            </a:pPr>
            <a:r>
              <a:rPr lang="en"/>
              <a:t>Best to use MySchoolBucks (yellow form).  If not, you must have correct amount in envelope.  No change will be given on site.  No child needed--just tell name.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3"/>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FAQ’s</a:t>
            </a:r>
            <a:endParaRPr/>
          </a:p>
        </p:txBody>
      </p:sp>
      <p:sp>
        <p:nvSpPr>
          <p:cNvPr id="146" name="Google Shape;146;p23"/>
          <p:cNvSpPr txBox="1">
            <a:spLocks noGrp="1"/>
          </p:cNvSpPr>
          <p:nvPr>
            <p:ph type="body" idx="1"/>
          </p:nvPr>
        </p:nvSpPr>
        <p:spPr>
          <a:xfrm>
            <a:off x="311700" y="1234075"/>
            <a:ext cx="8520600" cy="382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 I have to login at the same time as traditional students in class?  </a:t>
            </a:r>
            <a:r>
              <a:rPr lang="en" i="1"/>
              <a:t>NO. It is flexible for parents that may need to work or have childcare issues.  As long as it gets done, we are ok. </a:t>
            </a:r>
            <a:endParaRPr i="1"/>
          </a:p>
          <a:p>
            <a:pPr marL="0" lvl="0" indent="0" algn="l" rtl="0">
              <a:spcBef>
                <a:spcPts val="1600"/>
              </a:spcBef>
              <a:spcAft>
                <a:spcPts val="0"/>
              </a:spcAft>
              <a:buNone/>
            </a:pPr>
            <a:r>
              <a:rPr lang="en"/>
              <a:t>Who do I contact with issues? </a:t>
            </a:r>
            <a:r>
              <a:rPr lang="en" i="1"/>
              <a:t>Your assigned facilitator  via email.  The facilitator is in place to assist the teacher with basic daily checks on students.  </a:t>
            </a:r>
            <a:endParaRPr i="1"/>
          </a:p>
          <a:p>
            <a:pPr marL="0" lvl="0" indent="0" algn="l" rtl="0">
              <a:spcBef>
                <a:spcPts val="1600"/>
              </a:spcBef>
              <a:spcAft>
                <a:spcPts val="1600"/>
              </a:spcAft>
              <a:buNone/>
            </a:pPr>
            <a:r>
              <a:rPr lang="en"/>
              <a:t>How is attendance tracked? </a:t>
            </a:r>
            <a:r>
              <a:rPr lang="en" i="1"/>
              <a:t>If you are logging in and working, it is just the same as being at school. You can start as soon as you login and see assignments.  </a:t>
            </a:r>
            <a:endParaRPr i="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FAQ’s Continued</a:t>
            </a:r>
            <a:endParaRPr/>
          </a:p>
        </p:txBody>
      </p:sp>
      <p:sp>
        <p:nvSpPr>
          <p:cNvPr id="152" name="Google Shape;152;p24"/>
          <p:cNvSpPr txBox="1">
            <a:spLocks noGrp="1"/>
          </p:cNvSpPr>
          <p:nvPr>
            <p:ph type="body" idx="1"/>
          </p:nvPr>
        </p:nvSpPr>
        <p:spPr>
          <a:xfrm>
            <a:off x="311700" y="1234075"/>
            <a:ext cx="8520600" cy="353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Where do I start?</a:t>
            </a:r>
            <a:r>
              <a:rPr lang="en" i="1"/>
              <a:t> Login to Google Chrome the first time.  All usernames and passwords are the same for all apps.  Username is email and password is lunch number. You will get this today. </a:t>
            </a:r>
            <a:endParaRPr i="1"/>
          </a:p>
          <a:p>
            <a:pPr marL="0" lvl="0" indent="0" algn="l" rtl="0">
              <a:spcBef>
                <a:spcPts val="1600"/>
              </a:spcBef>
              <a:spcAft>
                <a:spcPts val="0"/>
              </a:spcAft>
              <a:buNone/>
            </a:pPr>
            <a:r>
              <a:rPr lang="en" i="1"/>
              <a:t>Go to CLEVER.  (Blue “C” at the top)</a:t>
            </a:r>
            <a:endParaRPr i="1"/>
          </a:p>
          <a:p>
            <a:pPr marL="0" lvl="0" indent="0" algn="l" rtl="0">
              <a:spcBef>
                <a:spcPts val="1600"/>
              </a:spcBef>
              <a:spcAft>
                <a:spcPts val="0"/>
              </a:spcAft>
              <a:buNone/>
            </a:pPr>
            <a:r>
              <a:rPr lang="en" i="1"/>
              <a:t>Inside CLEVER, find Renaissance and take the STAR test for both reading and math.  The tests are open from 8 am till 8 pm on August 17th through August 28th.  A child that cannot read must take STAR Early Literacy as his/her reading test. </a:t>
            </a:r>
            <a:endParaRPr i="1"/>
          </a:p>
          <a:p>
            <a:pPr marL="0" lvl="0" indent="0" algn="l" rtl="0">
              <a:spcBef>
                <a:spcPts val="1600"/>
              </a:spcBef>
              <a:spcAft>
                <a:spcPts val="1600"/>
              </a:spcAft>
              <a:buNone/>
            </a:pPr>
            <a:r>
              <a:rPr lang="en" i="1"/>
              <a:t>Once this is done, you are free to work on your online assignments in PLP or Google Classroom. </a:t>
            </a:r>
            <a:endParaRPr i="1"/>
          </a:p>
        </p:txBody>
      </p:sp>
    </p:spTree>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1180</Words>
  <Application>Microsoft Office PowerPoint</Application>
  <PresentationFormat>On-screen Show (16:9)</PresentationFormat>
  <Paragraphs>65</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Roboto</vt:lpstr>
      <vt:lpstr>Arial</vt:lpstr>
      <vt:lpstr>Geometric</vt:lpstr>
      <vt:lpstr>EMS Remote Learner Orientation</vt:lpstr>
      <vt:lpstr>Remote Learning Dates</vt:lpstr>
      <vt:lpstr>Reminders for Remote Learning</vt:lpstr>
      <vt:lpstr>This Slides presentation will be available on the EMS website with resource links.</vt:lpstr>
      <vt:lpstr>Login Procedure</vt:lpstr>
      <vt:lpstr>Student Expectations</vt:lpstr>
      <vt:lpstr>Devices</vt:lpstr>
      <vt:lpstr>STAR Testing</vt:lpstr>
      <vt:lpstr>STAR Testing Dates</vt:lpstr>
      <vt:lpstr>Meals for Remote Students </vt:lpstr>
      <vt:lpstr>FAQ’s</vt:lpstr>
      <vt:lpstr>FAQ’s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EMS Remote Learner Orientation</dc:title>
  <dc:creator>Jeff Johnson</dc:creator>
  <cp:lastModifiedBy>Jeff Johnson</cp:lastModifiedBy>
  <cp:revision>1</cp:revision>
  <dcterms:modified xsi:type="dcterms:W3CDTF">2020-08-17T18:11:50Z</dcterms:modified>
</cp:coreProperties>
</file>