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obo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italic.fntdata"/><Relationship Id="rId6" Type="http://schemas.openxmlformats.org/officeDocument/2006/relationships/slide" Target="slides/slide1.xml"/><Relationship Id="rId18"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eba0c3ebc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eba0c3ebc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8eba0c3ebc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eba0c3ebc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8eba0c3ebc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8eba0c3ebc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eba0c3ebc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eba0c3ebc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8eba0c3ebc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8eba0c3ebc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8eba0c3ebc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8eba0c3ebc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8eba0c3ebc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8eba0c3ebc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8eba0c3ebc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8eba0c3ebc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8eba0c3ebc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8eba0c3ebc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8eba0c3ebc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8eba0c3ebc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1600"/>
              </a:spcBef>
              <a:spcAft>
                <a:spcPts val="0"/>
              </a:spcAft>
              <a:buClr>
                <a:schemeClr val="lt1"/>
              </a:buClr>
              <a:buSzPts val="1400"/>
              <a:buChar char="○"/>
              <a:defRPr>
                <a:solidFill>
                  <a:schemeClr val="lt1"/>
                </a:solidFill>
              </a:defRPr>
            </a:lvl2pPr>
            <a:lvl3pPr indent="-317500" lvl="2" marL="1371600" algn="ctr">
              <a:spcBef>
                <a:spcPts val="1600"/>
              </a:spcBef>
              <a:spcAft>
                <a:spcPts val="0"/>
              </a:spcAft>
              <a:buClr>
                <a:schemeClr val="lt1"/>
              </a:buClr>
              <a:buSzPts val="1400"/>
              <a:buChar char="■"/>
              <a:defRPr>
                <a:solidFill>
                  <a:schemeClr val="lt1"/>
                </a:solidFill>
              </a:defRPr>
            </a:lvl3pPr>
            <a:lvl4pPr indent="-317500" lvl="3" marL="1828800" algn="ctr">
              <a:spcBef>
                <a:spcPts val="1600"/>
              </a:spcBef>
              <a:spcAft>
                <a:spcPts val="0"/>
              </a:spcAft>
              <a:buClr>
                <a:schemeClr val="lt1"/>
              </a:buClr>
              <a:buSzPts val="1400"/>
              <a:buChar char="●"/>
              <a:defRPr>
                <a:solidFill>
                  <a:schemeClr val="lt1"/>
                </a:solidFill>
              </a:defRPr>
            </a:lvl4pPr>
            <a:lvl5pPr indent="-317500" lvl="4" marL="2286000" algn="ctr">
              <a:spcBef>
                <a:spcPts val="1600"/>
              </a:spcBef>
              <a:spcAft>
                <a:spcPts val="0"/>
              </a:spcAft>
              <a:buClr>
                <a:schemeClr val="lt1"/>
              </a:buClr>
              <a:buSzPts val="1400"/>
              <a:buChar char="○"/>
              <a:defRPr>
                <a:solidFill>
                  <a:schemeClr val="lt1"/>
                </a:solidFill>
              </a:defRPr>
            </a:lvl5pPr>
            <a:lvl6pPr indent="-317500" lvl="5" marL="2743200" algn="ctr">
              <a:spcBef>
                <a:spcPts val="1600"/>
              </a:spcBef>
              <a:spcAft>
                <a:spcPts val="0"/>
              </a:spcAft>
              <a:buClr>
                <a:schemeClr val="lt1"/>
              </a:buClr>
              <a:buSzPts val="1400"/>
              <a:buChar char="■"/>
              <a:defRPr>
                <a:solidFill>
                  <a:schemeClr val="lt1"/>
                </a:solidFill>
              </a:defRPr>
            </a:lvl6pPr>
            <a:lvl7pPr indent="-317500" lvl="6" marL="3200400" algn="ctr">
              <a:spcBef>
                <a:spcPts val="1600"/>
              </a:spcBef>
              <a:spcAft>
                <a:spcPts val="0"/>
              </a:spcAft>
              <a:buClr>
                <a:schemeClr val="lt1"/>
              </a:buClr>
              <a:buSzPts val="1400"/>
              <a:buChar char="●"/>
              <a:defRPr>
                <a:solidFill>
                  <a:schemeClr val="lt1"/>
                </a:solidFill>
              </a:defRPr>
            </a:lvl7pPr>
            <a:lvl8pPr indent="-317500" lvl="7" marL="3657600" algn="ctr">
              <a:spcBef>
                <a:spcPts val="1600"/>
              </a:spcBef>
              <a:spcAft>
                <a:spcPts val="0"/>
              </a:spcAft>
              <a:buClr>
                <a:schemeClr val="lt1"/>
              </a:buClr>
              <a:buSzPts val="1400"/>
              <a:buChar char="○"/>
              <a:defRPr>
                <a:solidFill>
                  <a:schemeClr val="lt1"/>
                </a:solidFill>
              </a:defRPr>
            </a:lvl8pPr>
            <a:lvl9pPr indent="-317500" lvl="8" marL="4114800" algn="ctr">
              <a:spcBef>
                <a:spcPts val="1600"/>
              </a:spcBef>
              <a:spcAft>
                <a:spcPts val="160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ctrTitle"/>
          </p:nvPr>
        </p:nvSpPr>
        <p:spPr>
          <a:xfrm>
            <a:off x="598100" y="1775222"/>
            <a:ext cx="8222100" cy="838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Etowah High School</a:t>
            </a:r>
            <a:endParaRPr/>
          </a:p>
        </p:txBody>
      </p:sp>
      <p:sp>
        <p:nvSpPr>
          <p:cNvPr id="86" name="Google Shape;86;p13"/>
          <p:cNvSpPr txBox="1"/>
          <p:nvPr>
            <p:ph idx="1" type="subTitle"/>
          </p:nvPr>
        </p:nvSpPr>
        <p:spPr>
          <a:xfrm>
            <a:off x="598088" y="2715913"/>
            <a:ext cx="8222100" cy="43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2020-2021 Reopening and Covid-19 Procedural Guide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Week of School (8/7-8/21)</a:t>
            </a:r>
            <a:endParaRPr/>
          </a:p>
        </p:txBody>
      </p:sp>
      <p:sp>
        <p:nvSpPr>
          <p:cNvPr id="92" name="Google Shape;92;p14"/>
          <p:cNvSpPr txBox="1"/>
          <p:nvPr>
            <p:ph idx="1" type="body"/>
          </p:nvPr>
        </p:nvSpPr>
        <p:spPr>
          <a:xfrm>
            <a:off x="311700" y="1229875"/>
            <a:ext cx="8520600" cy="3521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0000FF"/>
              </a:buClr>
              <a:buSzPts val="1600"/>
              <a:buChar char="●"/>
            </a:pPr>
            <a:r>
              <a:rPr b="1" lang="en" sz="1600">
                <a:solidFill>
                  <a:srgbClr val="0000FF"/>
                </a:solidFill>
              </a:rPr>
              <a:t>Teacher Inservice begins August 6th                                                         </a:t>
            </a:r>
            <a:endParaRPr b="1" sz="1600">
              <a:solidFill>
                <a:srgbClr val="0000FF"/>
              </a:solidFill>
            </a:endParaRPr>
          </a:p>
          <a:p>
            <a:pPr indent="-330200" lvl="0" marL="457200" rtl="0" algn="l">
              <a:spcBef>
                <a:spcPts val="0"/>
              </a:spcBef>
              <a:spcAft>
                <a:spcPts val="0"/>
              </a:spcAft>
              <a:buClr>
                <a:srgbClr val="0000FF"/>
              </a:buClr>
              <a:buSzPts val="1600"/>
              <a:buChar char="●"/>
            </a:pPr>
            <a:r>
              <a:rPr b="1" lang="en" sz="1600">
                <a:solidFill>
                  <a:srgbClr val="0000FF"/>
                </a:solidFill>
              </a:rPr>
              <a:t>Remote student orientation will be on August 14</a:t>
            </a:r>
            <a:endParaRPr b="1" sz="1600">
              <a:solidFill>
                <a:srgbClr val="0000FF"/>
              </a:solidFill>
            </a:endParaRPr>
          </a:p>
          <a:p>
            <a:pPr indent="-330200" lvl="0" marL="457200" rtl="0" algn="l">
              <a:spcBef>
                <a:spcPts val="0"/>
              </a:spcBef>
              <a:spcAft>
                <a:spcPts val="0"/>
              </a:spcAft>
              <a:buClr>
                <a:srgbClr val="0000FF"/>
              </a:buClr>
              <a:buSzPts val="1600"/>
              <a:buChar char="●"/>
            </a:pPr>
            <a:r>
              <a:rPr b="1" lang="en" sz="1600">
                <a:solidFill>
                  <a:srgbClr val="0000FF"/>
                </a:solidFill>
              </a:rPr>
              <a:t>Students will report to school only two days this week in an effort to significantly lower class sizes.  The expectation of the first week is to familiarize all students with the new procedures for both in class and between class transitions.  </a:t>
            </a:r>
            <a:r>
              <a:rPr b="1" lang="en" sz="1600">
                <a:solidFill>
                  <a:srgbClr val="0000FF"/>
                </a:solidFill>
              </a:rPr>
              <a:t>Students</a:t>
            </a:r>
            <a:r>
              <a:rPr b="1" lang="en" sz="1600">
                <a:solidFill>
                  <a:srgbClr val="0000FF"/>
                </a:solidFill>
              </a:rPr>
              <a:t> who have siblings with a different last name may all come to school together to make this more </a:t>
            </a:r>
            <a:r>
              <a:rPr b="1" lang="en" sz="1600">
                <a:solidFill>
                  <a:srgbClr val="0000FF"/>
                </a:solidFill>
              </a:rPr>
              <a:t>convenient</a:t>
            </a:r>
            <a:r>
              <a:rPr b="1" lang="en" sz="1600">
                <a:solidFill>
                  <a:srgbClr val="0000FF"/>
                </a:solidFill>
              </a:rPr>
              <a:t> for parents.</a:t>
            </a:r>
            <a:endParaRPr b="1" sz="1600">
              <a:solidFill>
                <a:srgbClr val="0000FF"/>
              </a:solidFill>
            </a:endParaRPr>
          </a:p>
          <a:p>
            <a:pPr indent="-330200" lvl="0" marL="914400" rtl="0" algn="l">
              <a:spcBef>
                <a:spcPts val="0"/>
              </a:spcBef>
              <a:spcAft>
                <a:spcPts val="0"/>
              </a:spcAft>
              <a:buClr>
                <a:srgbClr val="0000FF"/>
              </a:buClr>
              <a:buSzPts val="1600"/>
              <a:buChar char="❏"/>
            </a:pPr>
            <a:r>
              <a:rPr b="1" lang="en" sz="1600">
                <a:solidFill>
                  <a:srgbClr val="0000FF"/>
                </a:solidFill>
              </a:rPr>
              <a:t>Student last names A-K---Return August 17</a:t>
            </a:r>
            <a:endParaRPr b="1" sz="1600">
              <a:solidFill>
                <a:srgbClr val="0000FF"/>
              </a:solidFill>
            </a:endParaRPr>
          </a:p>
          <a:p>
            <a:pPr indent="-330200" lvl="0" marL="914400" rtl="0" algn="l">
              <a:spcBef>
                <a:spcPts val="0"/>
              </a:spcBef>
              <a:spcAft>
                <a:spcPts val="0"/>
              </a:spcAft>
              <a:buClr>
                <a:srgbClr val="0000FF"/>
              </a:buClr>
              <a:buSzPts val="1600"/>
              <a:buChar char="❏"/>
            </a:pPr>
            <a:r>
              <a:rPr b="1" lang="en" sz="1600">
                <a:solidFill>
                  <a:srgbClr val="0000FF"/>
                </a:solidFill>
              </a:rPr>
              <a:t>Student last name L-Z--Return August 18</a:t>
            </a:r>
            <a:endParaRPr b="1" sz="1600">
              <a:solidFill>
                <a:srgbClr val="0000FF"/>
              </a:solidFill>
            </a:endParaRPr>
          </a:p>
          <a:p>
            <a:pPr indent="-330200" lvl="0" marL="914400" rtl="0" algn="l">
              <a:spcBef>
                <a:spcPts val="0"/>
              </a:spcBef>
              <a:spcAft>
                <a:spcPts val="0"/>
              </a:spcAft>
              <a:buClr>
                <a:srgbClr val="0000FF"/>
              </a:buClr>
              <a:buSzPts val="1600"/>
              <a:buChar char="❏"/>
            </a:pPr>
            <a:r>
              <a:rPr b="1" lang="en" sz="1600">
                <a:solidFill>
                  <a:srgbClr val="0000FF"/>
                </a:solidFill>
              </a:rPr>
              <a:t>Student last name A-K--Return again August 19</a:t>
            </a:r>
            <a:endParaRPr b="1" sz="1600">
              <a:solidFill>
                <a:srgbClr val="0000FF"/>
              </a:solidFill>
            </a:endParaRPr>
          </a:p>
          <a:p>
            <a:pPr indent="-330200" lvl="0" marL="914400" rtl="0" algn="l">
              <a:spcBef>
                <a:spcPts val="0"/>
              </a:spcBef>
              <a:spcAft>
                <a:spcPts val="0"/>
              </a:spcAft>
              <a:buClr>
                <a:srgbClr val="0000FF"/>
              </a:buClr>
              <a:buSzPts val="1600"/>
              <a:buChar char="❏"/>
            </a:pPr>
            <a:r>
              <a:rPr b="1" lang="en" sz="1600">
                <a:solidFill>
                  <a:srgbClr val="0000FF"/>
                </a:solidFill>
              </a:rPr>
              <a:t>Student last name L-Z--Return again August 20</a:t>
            </a:r>
            <a:endParaRPr b="1" sz="1600">
              <a:solidFill>
                <a:srgbClr val="0000FF"/>
              </a:solidFill>
            </a:endParaRPr>
          </a:p>
          <a:p>
            <a:pPr indent="-330200" lvl="0" marL="914400" rtl="0" algn="l">
              <a:spcBef>
                <a:spcPts val="0"/>
              </a:spcBef>
              <a:spcAft>
                <a:spcPts val="0"/>
              </a:spcAft>
              <a:buClr>
                <a:srgbClr val="0000FF"/>
              </a:buClr>
              <a:buSzPts val="1600"/>
              <a:buChar char="❏"/>
            </a:pPr>
            <a:r>
              <a:rPr b="1" lang="en" sz="1600">
                <a:solidFill>
                  <a:srgbClr val="0000FF"/>
                </a:solidFill>
              </a:rPr>
              <a:t>Friday, August 21st will be a cleaning day</a:t>
            </a:r>
            <a:endParaRPr b="1" sz="1600">
              <a:solidFill>
                <a:srgbClr val="0000FF"/>
              </a:solidFill>
            </a:endParaRPr>
          </a:p>
          <a:p>
            <a:pPr indent="0" lvl="0" marL="0" rtl="0" algn="l">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Traditional and Remote Learning</a:t>
            </a:r>
            <a:endParaRPr/>
          </a:p>
        </p:txBody>
      </p:sp>
      <p:sp>
        <p:nvSpPr>
          <p:cNvPr id="98" name="Google Shape;98;p15"/>
          <p:cNvSpPr txBox="1"/>
          <p:nvPr>
            <p:ph idx="1" type="body"/>
          </p:nvPr>
        </p:nvSpPr>
        <p:spPr>
          <a:xfrm>
            <a:off x="311700" y="933900"/>
            <a:ext cx="8520600" cy="36351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0000FF"/>
              </a:buClr>
              <a:buSzPts val="1700"/>
              <a:buChar char="●"/>
            </a:pPr>
            <a:r>
              <a:rPr b="1" lang="en" sz="1700">
                <a:solidFill>
                  <a:srgbClr val="0000FF"/>
                </a:solidFill>
              </a:rPr>
              <a:t>T</a:t>
            </a:r>
            <a:r>
              <a:rPr b="1" lang="en" sz="1500">
                <a:solidFill>
                  <a:srgbClr val="0000FF"/>
                </a:solidFill>
              </a:rPr>
              <a:t>raditional Learning will take place on campus every day.  EHS teachers will commit to using multiple methods of instructional delivery in order to have the students better prepared in the event we have to transition to a blended format.</a:t>
            </a:r>
            <a:endParaRPr b="1" sz="1500">
              <a:solidFill>
                <a:srgbClr val="0000FF"/>
              </a:solidFill>
            </a:endParaRPr>
          </a:p>
          <a:p>
            <a:pPr indent="-323850" lvl="0" marL="457200" rtl="0" algn="l">
              <a:spcBef>
                <a:spcPts val="0"/>
              </a:spcBef>
              <a:spcAft>
                <a:spcPts val="0"/>
              </a:spcAft>
              <a:buClr>
                <a:srgbClr val="0000FF"/>
              </a:buClr>
              <a:buSzPts val="1500"/>
              <a:buChar char="●"/>
            </a:pPr>
            <a:r>
              <a:rPr b="1" lang="en" sz="1500">
                <a:solidFill>
                  <a:srgbClr val="0000FF"/>
                </a:solidFill>
              </a:rPr>
              <a:t>Remote will be 100% online with a structure in place to ensure progress.   All remote students are assigned to regular teachers to prepare for their possible return after trial period or after nine weeks.  Remote students will work from home at their own pace using the Schools PLP curriculum with oversight from a highly qualified facilitator at EHS.</a:t>
            </a:r>
            <a:endParaRPr b="1" sz="1500">
              <a:solidFill>
                <a:srgbClr val="0000FF"/>
              </a:solidFill>
            </a:endParaRPr>
          </a:p>
          <a:p>
            <a:pPr indent="-323850" lvl="0" marL="457200" rtl="0" algn="l">
              <a:spcBef>
                <a:spcPts val="0"/>
              </a:spcBef>
              <a:spcAft>
                <a:spcPts val="0"/>
              </a:spcAft>
              <a:buClr>
                <a:srgbClr val="0000FF"/>
              </a:buClr>
              <a:buSzPts val="1500"/>
              <a:buChar char="●"/>
            </a:pPr>
            <a:r>
              <a:rPr b="1" lang="en" sz="1500">
                <a:solidFill>
                  <a:srgbClr val="0000FF"/>
                </a:solidFill>
              </a:rPr>
              <a:t>Students working from home in either remote setting or blended (closure) are expected to login daily.  If there is a need for content specific questions to be answered the student should email their subject facilitator prior to emailing their classroom assigned teacher.</a:t>
            </a:r>
            <a:endParaRPr b="1" sz="1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Starting a Traditional School Day</a:t>
            </a:r>
            <a:endParaRPr/>
          </a:p>
        </p:txBody>
      </p:sp>
      <p:sp>
        <p:nvSpPr>
          <p:cNvPr id="104" name="Google Shape;104;p16"/>
          <p:cNvSpPr txBox="1"/>
          <p:nvPr>
            <p:ph idx="1" type="body"/>
          </p:nvPr>
        </p:nvSpPr>
        <p:spPr>
          <a:xfrm>
            <a:off x="311700" y="1017800"/>
            <a:ext cx="8520600" cy="33390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0000FF"/>
              </a:buClr>
              <a:buSzPts val="1600"/>
              <a:buChar char="●"/>
            </a:pPr>
            <a:r>
              <a:rPr b="1" lang="en" sz="1600">
                <a:solidFill>
                  <a:srgbClr val="0000FF"/>
                </a:solidFill>
              </a:rPr>
              <a:t>EHS will be on a non-alternating traditional block schedule with four classes the first semester and four different classes the second semester.</a:t>
            </a:r>
            <a:endParaRPr b="1" sz="1600">
              <a:solidFill>
                <a:srgbClr val="0000FF"/>
              </a:solidFill>
            </a:endParaRPr>
          </a:p>
          <a:p>
            <a:pPr indent="-330200" lvl="0" marL="457200" rtl="0" algn="l">
              <a:spcBef>
                <a:spcPts val="0"/>
              </a:spcBef>
              <a:spcAft>
                <a:spcPts val="0"/>
              </a:spcAft>
              <a:buClr>
                <a:srgbClr val="0000FF"/>
              </a:buClr>
              <a:buSzPts val="1600"/>
              <a:buChar char="●"/>
            </a:pPr>
            <a:r>
              <a:rPr b="1" lang="en" sz="1600">
                <a:solidFill>
                  <a:srgbClr val="0000FF"/>
                </a:solidFill>
              </a:rPr>
              <a:t>All students will begin the day in the EHS gym unless they plan to eat breakfast at which point they will initially report to the lunchroom.</a:t>
            </a:r>
            <a:endParaRPr b="1" sz="1600">
              <a:solidFill>
                <a:srgbClr val="0000FF"/>
              </a:solidFill>
            </a:endParaRPr>
          </a:p>
          <a:p>
            <a:pPr indent="-330200" lvl="0" marL="457200" rtl="0" algn="l">
              <a:spcBef>
                <a:spcPts val="0"/>
              </a:spcBef>
              <a:spcAft>
                <a:spcPts val="0"/>
              </a:spcAft>
              <a:buClr>
                <a:srgbClr val="0000FF"/>
              </a:buClr>
              <a:buSzPts val="1600"/>
              <a:buChar char="●"/>
            </a:pPr>
            <a:r>
              <a:rPr b="1" lang="en" sz="1600">
                <a:solidFill>
                  <a:srgbClr val="0000FF"/>
                </a:solidFill>
              </a:rPr>
              <a:t>Per Governor Ivey’s orders s</a:t>
            </a:r>
            <a:r>
              <a:rPr b="1" lang="en" sz="1600">
                <a:solidFill>
                  <a:srgbClr val="0000FF"/>
                </a:solidFill>
              </a:rPr>
              <a:t>tudents and staff alike will wear masks upon entering the buildings.</a:t>
            </a:r>
            <a:endParaRPr b="1" sz="1600">
              <a:solidFill>
                <a:srgbClr val="0000FF"/>
              </a:solidFill>
            </a:endParaRPr>
          </a:p>
          <a:p>
            <a:pPr indent="-330200" lvl="0" marL="457200" rtl="0" algn="l">
              <a:spcBef>
                <a:spcPts val="0"/>
              </a:spcBef>
              <a:spcAft>
                <a:spcPts val="0"/>
              </a:spcAft>
              <a:buClr>
                <a:srgbClr val="0000FF"/>
              </a:buClr>
              <a:buSzPts val="1600"/>
              <a:buChar char="●"/>
            </a:pPr>
            <a:r>
              <a:rPr b="1" lang="en" sz="1600">
                <a:solidFill>
                  <a:srgbClr val="0000FF"/>
                </a:solidFill>
              </a:rPr>
              <a:t>Students who are eating breakfast will do so in a socially distanced setting and will remain there until they are dismissed to go to their first block class.</a:t>
            </a:r>
            <a:endParaRPr b="1" sz="1600">
              <a:solidFill>
                <a:srgbClr val="0000FF"/>
              </a:solidFill>
            </a:endParaRPr>
          </a:p>
          <a:p>
            <a:pPr indent="-330200" lvl="0" marL="457200" rtl="0" algn="l">
              <a:spcBef>
                <a:spcPts val="0"/>
              </a:spcBef>
              <a:spcAft>
                <a:spcPts val="0"/>
              </a:spcAft>
              <a:buClr>
                <a:srgbClr val="0000FF"/>
              </a:buClr>
              <a:buSzPts val="1600"/>
              <a:buChar char="●"/>
            </a:pPr>
            <a:r>
              <a:rPr b="1" lang="en" sz="1600">
                <a:solidFill>
                  <a:srgbClr val="0000FF"/>
                </a:solidFill>
              </a:rPr>
              <a:t>Students will then be dismissed in waves to report to their first block course.</a:t>
            </a:r>
            <a:endParaRPr b="1" sz="1600">
              <a:solidFill>
                <a:srgbClr val="0000FF"/>
              </a:solidFill>
            </a:endParaRPr>
          </a:p>
          <a:p>
            <a:pPr indent="-330200" lvl="0" marL="457200" rtl="0" algn="l">
              <a:spcBef>
                <a:spcPts val="0"/>
              </a:spcBef>
              <a:spcAft>
                <a:spcPts val="0"/>
              </a:spcAft>
              <a:buClr>
                <a:srgbClr val="0000FF"/>
              </a:buClr>
              <a:buSzPts val="1600"/>
              <a:buChar char="●"/>
            </a:pPr>
            <a:r>
              <a:rPr b="1" lang="en" sz="1600">
                <a:solidFill>
                  <a:srgbClr val="0000FF"/>
                </a:solidFill>
              </a:rPr>
              <a:t>Administration, Teachers, and staff will facilitate this first transition in an effort to make sure social distancing takes place.</a:t>
            </a:r>
            <a:endParaRPr b="1" sz="1600">
              <a:solidFill>
                <a:srgbClr val="0000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traditional class look like?</a:t>
            </a:r>
            <a:endParaRPr/>
          </a:p>
        </p:txBody>
      </p:sp>
      <p:sp>
        <p:nvSpPr>
          <p:cNvPr id="110" name="Google Shape;110;p17"/>
          <p:cNvSpPr txBox="1"/>
          <p:nvPr>
            <p:ph idx="1" type="body"/>
          </p:nvPr>
        </p:nvSpPr>
        <p:spPr>
          <a:xfrm>
            <a:off x="311700" y="934825"/>
            <a:ext cx="8520600" cy="36339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0000FF"/>
              </a:buClr>
              <a:buSzPts val="1700"/>
              <a:buChar char="●"/>
            </a:pPr>
            <a:r>
              <a:rPr b="1" lang="en" sz="1700">
                <a:solidFill>
                  <a:srgbClr val="0000FF"/>
                </a:solidFill>
              </a:rPr>
              <a:t>Students in a traditional classroom will be seated socially distanced as much as possible based on classroom sizes.</a:t>
            </a:r>
            <a:endParaRPr b="1" sz="1700">
              <a:solidFill>
                <a:srgbClr val="0000FF"/>
              </a:solidFill>
            </a:endParaRPr>
          </a:p>
          <a:p>
            <a:pPr indent="-336550" lvl="0" marL="457200" rtl="0" algn="l">
              <a:spcBef>
                <a:spcPts val="0"/>
              </a:spcBef>
              <a:spcAft>
                <a:spcPts val="0"/>
              </a:spcAft>
              <a:buClr>
                <a:srgbClr val="0000FF"/>
              </a:buClr>
              <a:buSzPts val="1700"/>
              <a:buChar char="●"/>
            </a:pPr>
            <a:r>
              <a:rPr b="1" lang="en" sz="1700">
                <a:solidFill>
                  <a:srgbClr val="0000FF"/>
                </a:solidFill>
              </a:rPr>
              <a:t>Students will be seated at desks or tables facing in one direction and will remain in that seat every time they report to that class.</a:t>
            </a:r>
            <a:endParaRPr b="1" sz="1700">
              <a:solidFill>
                <a:srgbClr val="0000FF"/>
              </a:solidFill>
            </a:endParaRPr>
          </a:p>
          <a:p>
            <a:pPr indent="-336550" lvl="0" marL="457200" rtl="0" algn="l">
              <a:spcBef>
                <a:spcPts val="0"/>
              </a:spcBef>
              <a:spcAft>
                <a:spcPts val="0"/>
              </a:spcAft>
              <a:buClr>
                <a:srgbClr val="0000FF"/>
              </a:buClr>
              <a:buSzPts val="1700"/>
              <a:buChar char="●"/>
            </a:pPr>
            <a:r>
              <a:rPr b="1" lang="en" sz="1700">
                <a:solidFill>
                  <a:srgbClr val="0000FF"/>
                </a:solidFill>
              </a:rPr>
              <a:t>Seating areas will be cleaned after every class.</a:t>
            </a:r>
            <a:endParaRPr b="1" sz="1700">
              <a:solidFill>
                <a:srgbClr val="0000FF"/>
              </a:solidFill>
            </a:endParaRPr>
          </a:p>
          <a:p>
            <a:pPr indent="-336550" lvl="0" marL="457200" rtl="0" algn="l">
              <a:spcBef>
                <a:spcPts val="0"/>
              </a:spcBef>
              <a:spcAft>
                <a:spcPts val="0"/>
              </a:spcAft>
              <a:buClr>
                <a:srgbClr val="0000FF"/>
              </a:buClr>
              <a:buSzPts val="1700"/>
              <a:buChar char="●"/>
            </a:pPr>
            <a:r>
              <a:rPr b="1" lang="en" sz="1700">
                <a:solidFill>
                  <a:srgbClr val="0000FF"/>
                </a:solidFill>
              </a:rPr>
              <a:t>Each classroom will have a hand sanitizing station that will be utilized at the beginning and at the end of the class.</a:t>
            </a:r>
            <a:endParaRPr b="1" sz="1700">
              <a:solidFill>
                <a:srgbClr val="0000FF"/>
              </a:solidFill>
            </a:endParaRPr>
          </a:p>
          <a:p>
            <a:pPr indent="-336550" lvl="0" marL="457200" rtl="0" algn="l">
              <a:spcBef>
                <a:spcPts val="0"/>
              </a:spcBef>
              <a:spcAft>
                <a:spcPts val="0"/>
              </a:spcAft>
              <a:buClr>
                <a:srgbClr val="0000FF"/>
              </a:buClr>
              <a:buSzPts val="1700"/>
              <a:buChar char="●"/>
            </a:pPr>
            <a:r>
              <a:rPr b="1" lang="en" sz="1700">
                <a:solidFill>
                  <a:srgbClr val="0000FF"/>
                </a:solidFill>
              </a:rPr>
              <a:t>Class transitions will be staggered so that every student is not in the hallway at the same time.</a:t>
            </a:r>
            <a:endParaRPr b="1" sz="1700">
              <a:solidFill>
                <a:srgbClr val="0000FF"/>
              </a:solidFill>
            </a:endParaRPr>
          </a:p>
          <a:p>
            <a:pPr indent="-336550" lvl="0" marL="457200" rtl="0" algn="l">
              <a:spcBef>
                <a:spcPts val="0"/>
              </a:spcBef>
              <a:spcAft>
                <a:spcPts val="0"/>
              </a:spcAft>
              <a:buClr>
                <a:srgbClr val="0000FF"/>
              </a:buClr>
              <a:buSzPts val="1700"/>
              <a:buChar char="●"/>
            </a:pPr>
            <a:r>
              <a:rPr b="1" lang="en" sz="1700">
                <a:solidFill>
                  <a:srgbClr val="0000FF"/>
                </a:solidFill>
              </a:rPr>
              <a:t>Electives and PE will still be offered using the best practices guidelines that have been set forth by the state.</a:t>
            </a:r>
            <a:endParaRPr b="1" sz="1700">
              <a:solidFill>
                <a:srgbClr val="0000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ph type="title"/>
          </p:nvPr>
        </p:nvSpPr>
        <p:spPr>
          <a:xfrm>
            <a:off x="311700" y="289050"/>
            <a:ext cx="8520600" cy="72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Safety</a:t>
            </a:r>
            <a:endParaRPr/>
          </a:p>
        </p:txBody>
      </p:sp>
      <p:sp>
        <p:nvSpPr>
          <p:cNvPr id="116" name="Google Shape;116;p18"/>
          <p:cNvSpPr txBox="1"/>
          <p:nvPr>
            <p:ph idx="1" type="body"/>
          </p:nvPr>
        </p:nvSpPr>
        <p:spPr>
          <a:xfrm>
            <a:off x="311700" y="957475"/>
            <a:ext cx="8520600" cy="3611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FF"/>
              </a:buClr>
              <a:buSzPts val="1800"/>
              <a:buChar char="●"/>
            </a:pPr>
            <a:r>
              <a:rPr b="1" lang="en">
                <a:solidFill>
                  <a:srgbClr val="0000FF"/>
                </a:solidFill>
              </a:rPr>
              <a:t>The office beside the nurse’s station will be the designated a quarantine area for EHS.</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Any student sent to the nurse MUST have a nurse pass to avoid cross-traffic with possible infected students (no drop-in visits).</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Any student with a fever of 100.4 or higher will be sent home immediately.  Parents are expected to check temperatures and symptoms at home before school.  </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Face shields are provided for teachers.</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All faculty/staff absences must be reported to Dr. Hall or his designee via email, text, or phone call.</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See Flow Chart for faculty and students with positive tests.</a:t>
            </a:r>
            <a:endParaRPr b="1" sz="1700">
              <a:solidFill>
                <a:srgbClr val="0000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Restrooms and Transition Times</a:t>
            </a:r>
            <a:endParaRPr/>
          </a:p>
        </p:txBody>
      </p:sp>
      <p:sp>
        <p:nvSpPr>
          <p:cNvPr id="122" name="Google Shape;122;p19"/>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FF"/>
              </a:buClr>
              <a:buSzPts val="1800"/>
              <a:buChar char="●"/>
            </a:pPr>
            <a:r>
              <a:rPr b="1" lang="en">
                <a:solidFill>
                  <a:srgbClr val="0000FF"/>
                </a:solidFill>
              </a:rPr>
              <a:t>Students will be allowed to use the bathrooms as needed and these areas will be monitored during transitions to ensure social distancing takes place.</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Restrooms will be cleaned multiple times, periodically, throughout the day.</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No water fountains will be on during school, students should bring their own or purchase a drink from the vending machine</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There will not be established break times so students will be allowed to grab a snack or bring one from home to eat once they arrive at their next classroom.</a:t>
            </a:r>
            <a:endParaRPr b="1">
              <a:solidFill>
                <a:srgbClr val="0000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Lunch Procedures</a:t>
            </a:r>
            <a:endParaRPr/>
          </a:p>
        </p:txBody>
      </p:sp>
      <p:sp>
        <p:nvSpPr>
          <p:cNvPr id="128" name="Google Shape;128;p20"/>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FF"/>
              </a:buClr>
              <a:buSzPts val="1800"/>
              <a:buChar char="●"/>
            </a:pPr>
            <a:r>
              <a:rPr b="1" lang="en">
                <a:solidFill>
                  <a:srgbClr val="0000FF"/>
                </a:solidFill>
              </a:rPr>
              <a:t>Per guidelines, the EHS lunchroom will operate on 50% capacity through the lunch periods.</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Tables will be arranged in a way that students will all face in one direction and there will be open seats between each student.</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Lunch schedules will be adjusted to allow for this to take place and keep us under the 50% limit.</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Traffic flow through the lunchroom.  Students will enter in entrance in front of the office and the departing students will leave out of the other side of the lunchroom.</a:t>
            </a:r>
            <a:endParaRPr b="1">
              <a:solidFill>
                <a:srgbClr val="0000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Internet Access</a:t>
            </a:r>
            <a:endParaRPr/>
          </a:p>
        </p:txBody>
      </p:sp>
      <p:sp>
        <p:nvSpPr>
          <p:cNvPr id="134" name="Google Shape;134;p21"/>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FF"/>
              </a:buClr>
              <a:buSzPts val="1800"/>
              <a:buChar char="●"/>
            </a:pPr>
            <a:r>
              <a:rPr b="1" lang="en">
                <a:solidFill>
                  <a:srgbClr val="0000FF"/>
                </a:solidFill>
              </a:rPr>
              <a:t>After recent purchases Etowah High School is now a “1 to 1” school meaning every classroom has 30 dedicated student laptops.</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Since we now have sufficient devices students will no longer be allowed to use personal devices the ACS-BYOD network.</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If they have a device and want to use their own device they must now use their own data.</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Updated internet </a:t>
            </a:r>
            <a:r>
              <a:rPr b="1" lang="en">
                <a:solidFill>
                  <a:srgbClr val="0000FF"/>
                </a:solidFill>
              </a:rPr>
              <a:t>accessibility</a:t>
            </a:r>
            <a:r>
              <a:rPr b="1" lang="en">
                <a:solidFill>
                  <a:srgbClr val="0000FF"/>
                </a:solidFill>
              </a:rPr>
              <a:t> has been extended to the parking lots at EHS meaning if a family needs internet access they can now park in the parking lot after hours to use that WIFI network.</a:t>
            </a:r>
            <a:endParaRPr b="1">
              <a:solidFill>
                <a:srgbClr val="00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End of the Day</a:t>
            </a:r>
            <a:endParaRPr/>
          </a:p>
        </p:txBody>
      </p:sp>
      <p:sp>
        <p:nvSpPr>
          <p:cNvPr id="140" name="Google Shape;140;p22"/>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FF"/>
              </a:buClr>
              <a:buSzPts val="1800"/>
              <a:buChar char="●"/>
            </a:pPr>
            <a:r>
              <a:rPr b="1" lang="en">
                <a:solidFill>
                  <a:srgbClr val="0000FF"/>
                </a:solidFill>
              </a:rPr>
              <a:t>Students will dismiss in waves just like the rest of the day and students will </a:t>
            </a:r>
            <a:r>
              <a:rPr b="1" lang="en">
                <a:solidFill>
                  <a:srgbClr val="0000FF"/>
                </a:solidFill>
              </a:rPr>
              <a:t>immediately</a:t>
            </a:r>
            <a:r>
              <a:rPr b="1" lang="en">
                <a:solidFill>
                  <a:srgbClr val="0000FF"/>
                </a:solidFill>
              </a:rPr>
              <a:t> either go to the car line, go to the bus, or to their own vehicle to leave campus.</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Classrooms, bathrooms, and other common areas will be cleaned at the conclusion of each school day.</a:t>
            </a:r>
            <a:endParaRPr b="1">
              <a:solidFill>
                <a:srgbClr val="0000FF"/>
              </a:solidFill>
            </a:endParaRPr>
          </a:p>
          <a:p>
            <a:pPr indent="-342900" lvl="0" marL="457200" rtl="0" algn="l">
              <a:spcBef>
                <a:spcPts val="0"/>
              </a:spcBef>
              <a:spcAft>
                <a:spcPts val="0"/>
              </a:spcAft>
              <a:buClr>
                <a:srgbClr val="0000FF"/>
              </a:buClr>
              <a:buSzPts val="1800"/>
              <a:buChar char="●"/>
            </a:pPr>
            <a:r>
              <a:rPr b="1" lang="en">
                <a:solidFill>
                  <a:srgbClr val="0000FF"/>
                </a:solidFill>
              </a:rPr>
              <a:t>Handwashing stations will also be checked daily to ensure sufficient product is in the station for the next school day.</a:t>
            </a:r>
            <a:endParaRPr b="1">
              <a:solidFill>
                <a:srgbClr val="0000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Points of Emphasis</a:t>
            </a:r>
            <a:endParaRPr/>
          </a:p>
        </p:txBody>
      </p:sp>
      <p:sp>
        <p:nvSpPr>
          <p:cNvPr id="146" name="Google Shape;146;p23"/>
          <p:cNvSpPr txBox="1"/>
          <p:nvPr>
            <p:ph idx="1" type="body"/>
          </p:nvPr>
        </p:nvSpPr>
        <p:spPr>
          <a:xfrm>
            <a:off x="311700" y="912175"/>
            <a:ext cx="8520600" cy="3656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0000FF"/>
              </a:buClr>
              <a:buSzPts val="1400"/>
              <a:buChar char="●"/>
            </a:pPr>
            <a:r>
              <a:rPr b="1" lang="en" sz="1400">
                <a:solidFill>
                  <a:srgbClr val="0000FF"/>
                </a:solidFill>
              </a:rPr>
              <a:t>Remote Learning will be significantly different than in the previous Spring semester.  Grades will count and students will be held </a:t>
            </a:r>
            <a:r>
              <a:rPr b="1" lang="en" sz="1400">
                <a:solidFill>
                  <a:srgbClr val="0000FF"/>
                </a:solidFill>
              </a:rPr>
              <a:t>accountable to complete the work assigned to them through the Schools PLP platform.</a:t>
            </a:r>
            <a:endParaRPr b="1" sz="1400">
              <a:solidFill>
                <a:srgbClr val="0000FF"/>
              </a:solidFill>
            </a:endParaRPr>
          </a:p>
          <a:p>
            <a:pPr indent="-317500" lvl="0" marL="457200" rtl="0" algn="l">
              <a:spcBef>
                <a:spcPts val="0"/>
              </a:spcBef>
              <a:spcAft>
                <a:spcPts val="0"/>
              </a:spcAft>
              <a:buClr>
                <a:srgbClr val="0000FF"/>
              </a:buClr>
              <a:buSzPts val="1400"/>
              <a:buChar char="●"/>
            </a:pPr>
            <a:r>
              <a:rPr b="1" lang="en" sz="1400">
                <a:solidFill>
                  <a:srgbClr val="0000FF"/>
                </a:solidFill>
              </a:rPr>
              <a:t>In the event we have to transition out of a traditional method of instruction we will go to a blended model where classroom teachers will then facilitate lessons through Schools PLP and or Google Classroom.</a:t>
            </a:r>
            <a:endParaRPr b="1" sz="1400">
              <a:solidFill>
                <a:srgbClr val="0000FF"/>
              </a:solidFill>
            </a:endParaRPr>
          </a:p>
          <a:p>
            <a:pPr indent="-317500" lvl="0" marL="457200" rtl="0" algn="l">
              <a:spcBef>
                <a:spcPts val="0"/>
              </a:spcBef>
              <a:spcAft>
                <a:spcPts val="0"/>
              </a:spcAft>
              <a:buClr>
                <a:srgbClr val="0000FF"/>
              </a:buClr>
              <a:buSzPts val="1400"/>
              <a:buChar char="●"/>
            </a:pPr>
            <a:r>
              <a:rPr b="1" lang="en" sz="1400">
                <a:solidFill>
                  <a:srgbClr val="0000FF"/>
                </a:solidFill>
              </a:rPr>
              <a:t>Students who select remote learning have until September 3rd to decide to stick with remote or come back to traditional.  Once that deadline passes students will be committed for the remainder of the nine weeks.</a:t>
            </a:r>
            <a:endParaRPr b="1" sz="1400">
              <a:solidFill>
                <a:srgbClr val="0000FF"/>
              </a:solidFill>
            </a:endParaRPr>
          </a:p>
          <a:p>
            <a:pPr indent="-317500" lvl="0" marL="457200" rtl="0" algn="l">
              <a:spcBef>
                <a:spcPts val="0"/>
              </a:spcBef>
              <a:spcAft>
                <a:spcPts val="0"/>
              </a:spcAft>
              <a:buClr>
                <a:srgbClr val="0000FF"/>
              </a:buClr>
              <a:buSzPts val="1400"/>
              <a:buChar char="●"/>
            </a:pPr>
            <a:r>
              <a:rPr b="1" lang="en" sz="1400">
                <a:solidFill>
                  <a:srgbClr val="0000FF"/>
                </a:solidFill>
              </a:rPr>
              <a:t>Please take into account that EHS is now running a traditional block schedule and classes taken during the first </a:t>
            </a:r>
            <a:r>
              <a:rPr b="1" lang="en" sz="1400">
                <a:solidFill>
                  <a:srgbClr val="0000FF"/>
                </a:solidFill>
              </a:rPr>
              <a:t>semester</a:t>
            </a:r>
            <a:r>
              <a:rPr b="1" lang="en" sz="1400">
                <a:solidFill>
                  <a:srgbClr val="0000FF"/>
                </a:solidFill>
              </a:rPr>
              <a:t> will conclude at Christmas break and new classes will begin for each student in the Spring semester.  In order for students to be successful in their remote courses it is imperative that students complete work daily. </a:t>
            </a:r>
            <a:endParaRPr b="1" sz="900">
              <a:solidFill>
                <a:srgbClr val="0000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