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59" r:id="rId6"/>
    <p:sldId id="260" r:id="rId7"/>
    <p:sldId id="261" r:id="rId8"/>
    <p:sldId id="262"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58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69FB825D-7586-4A5B-9F6E-499353822F56}" type="datetimeFigureOut">
              <a:rPr lang="en-US" smtClean="0"/>
              <a:pPr/>
              <a:t>4/25/2013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E97D367-CEF5-402A-BDE7-B72A4563F3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69FB825D-7586-4A5B-9F6E-499353822F56}" type="datetimeFigureOut">
              <a:rPr lang="en-US" smtClean="0"/>
              <a:pPr/>
              <a:t>4/25/2013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6E97D367-CEF5-402A-BDE7-B72A4563F3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69FB825D-7586-4A5B-9F6E-499353822F56}" type="datetimeFigureOut">
              <a:rPr lang="en-US" smtClean="0"/>
              <a:pPr/>
              <a:t>4/25/2013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6E97D367-CEF5-402A-BDE7-B72A4563F3C0}"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69FB825D-7586-4A5B-9F6E-499353822F56}" type="datetimeFigureOut">
              <a:rPr lang="en-US" smtClean="0"/>
              <a:pPr/>
              <a:t>4/25/2013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6E97D367-CEF5-402A-BDE7-B72A4563F3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69FB825D-7586-4A5B-9F6E-499353822F56}" type="datetimeFigureOut">
              <a:rPr lang="en-US" smtClean="0"/>
              <a:pPr/>
              <a:t>4/25/2013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6E97D367-CEF5-402A-BDE7-B72A4563F3C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FB825D-7586-4A5B-9F6E-499353822F56}" type="datetimeFigureOut">
              <a:rPr lang="en-US" smtClean="0"/>
              <a:pPr/>
              <a:t>4/25/2013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97D367-CEF5-402A-BDE7-B72A4563F3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69FB825D-7586-4A5B-9F6E-499353822F56}" type="datetimeFigureOut">
              <a:rPr lang="en-US" smtClean="0"/>
              <a:pPr/>
              <a:t>4/25/2013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6E97D367-CEF5-402A-BDE7-B72A4563F3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69FB825D-7586-4A5B-9F6E-499353822F56}" type="datetimeFigureOut">
              <a:rPr lang="en-US" smtClean="0"/>
              <a:pPr/>
              <a:t>4/25/2013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6E97D367-CEF5-402A-BDE7-B72A4563F3C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69FB825D-7586-4A5B-9F6E-499353822F56}" type="datetimeFigureOut">
              <a:rPr lang="en-US" smtClean="0"/>
              <a:pPr/>
              <a:t>4/25/2013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6E97D367-CEF5-402A-BDE7-B72A4563F3C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FB825D-7586-4A5B-9F6E-499353822F56}"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7D367-CEF5-402A-BDE7-B72A4563F3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FB825D-7586-4A5B-9F6E-499353822F56}"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7D367-CEF5-402A-BDE7-B72A4563F3C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shade val="48000"/>
                <a:satMod val="230000"/>
              </a:schemeClr>
            </a:gs>
            <a:gs pos="60000">
              <a:schemeClr val="bg2">
                <a:shade val="92000"/>
                <a:satMod val="230000"/>
              </a:schemeClr>
            </a:gs>
            <a:gs pos="100000">
              <a:schemeClr val="bg2">
                <a:tint val="85000"/>
                <a:satMod val="400000"/>
              </a:schemeClr>
            </a:gs>
          </a:gsLst>
          <a:lin ang="5400000" scaled="0"/>
          <a:tileRect/>
        </a:grad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69FB825D-7586-4A5B-9F6E-499353822F56}" type="datetimeFigureOut">
              <a:rPr lang="en-US" smtClean="0"/>
              <a:pPr/>
              <a:t>4/25/2013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E97D367-CEF5-402A-BDE7-B72A4563F3C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776288"/>
            <a:ext cx="8062912" cy="2195512"/>
          </a:xfrm>
        </p:spPr>
        <p:txBody>
          <a:bodyPr>
            <a:normAutofit/>
          </a:bodyPr>
          <a:lstStyle/>
          <a:p>
            <a:pPr algn="ctr"/>
            <a:r>
              <a:rPr lang="en-US" b="1" dirty="0" smtClean="0"/>
              <a:t>Effective Classroom Management</a:t>
            </a:r>
            <a:endParaRPr lang="en-US" b="1" dirty="0"/>
          </a:p>
        </p:txBody>
      </p:sp>
      <p:sp>
        <p:nvSpPr>
          <p:cNvPr id="3" name="Subtitle 2"/>
          <p:cNvSpPr>
            <a:spLocks noGrp="1"/>
          </p:cNvSpPr>
          <p:nvPr>
            <p:ph type="subTitle" idx="1"/>
          </p:nvPr>
        </p:nvSpPr>
        <p:spPr>
          <a:xfrm>
            <a:off x="533400" y="3657600"/>
            <a:ext cx="8062912" cy="1752600"/>
          </a:xfrm>
        </p:spPr>
        <p:txBody>
          <a:bodyPr>
            <a:normAutofit/>
          </a:bodyPr>
          <a:lstStyle/>
          <a:p>
            <a:pPr algn="ctr"/>
            <a:r>
              <a:rPr lang="en-US" b="1" dirty="0" smtClean="0">
                <a:solidFill>
                  <a:schemeClr val="accent1"/>
                </a:solidFill>
              </a:rPr>
              <a:t>Monroe County Schools</a:t>
            </a:r>
          </a:p>
          <a:p>
            <a:pPr algn="ctr"/>
            <a:r>
              <a:rPr lang="en-US" b="1" dirty="0" smtClean="0">
                <a:solidFill>
                  <a:schemeClr val="accent1"/>
                </a:solidFill>
              </a:rPr>
              <a:t>Developed by Melvin S. </a:t>
            </a:r>
            <a:r>
              <a:rPr lang="en-US" b="1" dirty="0" err="1" smtClean="0">
                <a:solidFill>
                  <a:schemeClr val="accent1"/>
                </a:solidFill>
              </a:rPr>
              <a:t>Preyer</a:t>
            </a:r>
            <a:r>
              <a:rPr lang="en-US" b="1" dirty="0" smtClean="0">
                <a:solidFill>
                  <a:schemeClr val="accent1"/>
                </a:solidFill>
              </a:rPr>
              <a:t>, Curriculum Specialist</a:t>
            </a:r>
            <a:endParaRPr lang="en-US" b="1" dirty="0">
              <a:solidFill>
                <a:schemeClr val="accent1"/>
              </a:solidFill>
            </a:endParaRPr>
          </a:p>
        </p:txBody>
      </p:sp>
      <p:pic>
        <p:nvPicPr>
          <p:cNvPr id="10243" name="Picture 3" descr="Empty classroom -"/>
          <p:cNvPicPr>
            <a:picLocks noChangeAspect="1" noChangeArrowheads="1"/>
          </p:cNvPicPr>
          <p:nvPr/>
        </p:nvPicPr>
        <p:blipFill>
          <a:blip r:embed="rId2" cstate="print">
            <a:duotone>
              <a:prstClr val="black"/>
              <a:schemeClr val="accent1">
                <a:tint val="45000"/>
                <a:satMod val="400000"/>
              </a:schemeClr>
            </a:duotone>
            <a:lum bright="-36000" contrast="-5000"/>
          </a:blip>
          <a:srcRect/>
          <a:stretch>
            <a:fillRect/>
          </a:stretch>
        </p:blipFill>
        <p:spPr bwMode="auto">
          <a:xfrm>
            <a:off x="228600" y="2209800"/>
            <a:ext cx="2362200" cy="1524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THINK-PAIR-SHARE</a:t>
            </a:r>
            <a:endParaRPr lang="en-US" b="1" dirty="0"/>
          </a:p>
        </p:txBody>
      </p:sp>
      <p:sp>
        <p:nvSpPr>
          <p:cNvPr id="3" name="Content Placeholder 2"/>
          <p:cNvSpPr>
            <a:spLocks noGrp="1"/>
          </p:cNvSpPr>
          <p:nvPr>
            <p:ph idx="1"/>
          </p:nvPr>
        </p:nvSpPr>
        <p:spPr/>
        <p:txBody>
          <a:bodyPr/>
          <a:lstStyle/>
          <a:p>
            <a:pPr>
              <a:buNone/>
            </a:pPr>
            <a:r>
              <a:rPr lang="en-US" dirty="0" smtClean="0"/>
              <a:t>	What are procedures good for in the classroom setting?</a:t>
            </a:r>
          </a:p>
          <a:p>
            <a:pPr lvl="1"/>
            <a:r>
              <a:rPr lang="en-US" dirty="0" smtClean="0"/>
              <a:t>Turn and talk at your table about this question.</a:t>
            </a:r>
          </a:p>
          <a:p>
            <a:pPr lvl="1"/>
            <a:r>
              <a:rPr lang="en-US" dirty="0" smtClean="0"/>
              <a:t>Share with the group.</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BIG IDEA BEHIND PROCEDURES IS…</a:t>
            </a:r>
            <a:endParaRPr lang="en-US" dirty="0"/>
          </a:p>
        </p:txBody>
      </p:sp>
      <p:sp>
        <p:nvSpPr>
          <p:cNvPr id="4" name="Content Placeholder 3"/>
          <p:cNvSpPr>
            <a:spLocks noGrp="1"/>
          </p:cNvSpPr>
          <p:nvPr>
            <p:ph idx="1"/>
          </p:nvPr>
        </p:nvSpPr>
        <p:spPr>
          <a:xfrm>
            <a:off x="457200" y="2362200"/>
            <a:ext cx="8229600" cy="3276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“…to teach students the desired way to carry out a specific (non-academic) task during the class period.”</a:t>
            </a:r>
          </a:p>
          <a:p>
            <a:r>
              <a:rPr lang="en-US" dirty="0" smtClean="0"/>
              <a:t>~Harry Wong</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What should be taught the first day of school?</a:t>
            </a:r>
            <a:endParaRPr lang="en-US" b="1" dirty="0"/>
          </a:p>
        </p:txBody>
      </p:sp>
      <p:sp>
        <p:nvSpPr>
          <p:cNvPr id="3" name="Content Placeholder 2"/>
          <p:cNvSpPr>
            <a:spLocks noGrp="1"/>
          </p:cNvSpPr>
          <p:nvPr>
            <p:ph idx="1"/>
          </p:nvPr>
        </p:nvSpPr>
        <p:spPr/>
        <p:txBody>
          <a:bodyPr/>
          <a:lstStyle/>
          <a:p>
            <a:pPr marL="578358" indent="-514350">
              <a:buAutoNum type="arabicPeriod"/>
            </a:pPr>
            <a:r>
              <a:rPr lang="en-US" dirty="0" smtClean="0"/>
              <a:t>Discipline</a:t>
            </a:r>
          </a:p>
          <a:p>
            <a:pPr marL="578358" indent="-514350">
              <a:buAutoNum type="arabicPeriod"/>
            </a:pPr>
            <a:r>
              <a:rPr lang="en-US" dirty="0" smtClean="0"/>
              <a:t>Procedures</a:t>
            </a:r>
          </a:p>
          <a:p>
            <a:pPr marL="578358" indent="-514350">
              <a:buAutoNum type="arabicPeriod"/>
            </a:pPr>
            <a:r>
              <a:rPr lang="en-US" dirty="0" smtClean="0"/>
              <a:t>Routines</a:t>
            </a:r>
          </a:p>
          <a:p>
            <a:pPr marL="578358" indent="-514350">
              <a:buNone/>
            </a:pPr>
            <a:endParaRPr lang="en-US" dirty="0" smtClean="0"/>
          </a:p>
          <a:p>
            <a:pPr marL="578358" indent="-514350">
              <a:buNone/>
            </a:pPr>
            <a:r>
              <a:rPr lang="en-US" sz="2000" b="1" dirty="0" smtClean="0">
                <a:solidFill>
                  <a:schemeClr val="accent1"/>
                </a:solidFill>
              </a:rPr>
              <a:t>Procedures:</a:t>
            </a:r>
            <a:r>
              <a:rPr lang="en-US" sz="2000" dirty="0" smtClean="0">
                <a:solidFill>
                  <a:schemeClr val="accent1"/>
                </a:solidFill>
              </a:rPr>
              <a:t>  </a:t>
            </a:r>
            <a:r>
              <a:rPr lang="en-US" sz="2000" dirty="0" smtClean="0"/>
              <a:t>What the teacher wants done.</a:t>
            </a:r>
          </a:p>
          <a:p>
            <a:pPr marL="578358" indent="-514350">
              <a:buNone/>
            </a:pPr>
            <a:endParaRPr lang="en-US" sz="2000" dirty="0" smtClean="0"/>
          </a:p>
          <a:p>
            <a:pPr marL="578358" indent="-514350">
              <a:buNone/>
            </a:pPr>
            <a:r>
              <a:rPr lang="en-US" sz="2000" b="1" dirty="0" smtClean="0">
                <a:solidFill>
                  <a:schemeClr val="accent1"/>
                </a:solidFill>
              </a:rPr>
              <a:t>Routine:  </a:t>
            </a:r>
            <a:r>
              <a:rPr lang="en-US" sz="2000" dirty="0" smtClean="0"/>
              <a:t>What the students do automatically.</a:t>
            </a:r>
          </a:p>
          <a:p>
            <a:pPr marL="578358" indent="-514350">
              <a:buNone/>
            </a:pPr>
            <a:endParaRPr lang="en-US" dirty="0" smtClean="0"/>
          </a:p>
          <a:p>
            <a:pPr marL="578358" indent="-514350">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Discipline vs. Procedures</a:t>
            </a:r>
            <a:endParaRPr lang="en-US" b="1" dirty="0"/>
          </a:p>
        </p:txBody>
      </p:sp>
      <p:sp>
        <p:nvSpPr>
          <p:cNvPr id="3" name="Content Placeholder 2"/>
          <p:cNvSpPr>
            <a:spLocks noGrp="1"/>
          </p:cNvSpPr>
          <p:nvPr>
            <p:ph idx="1"/>
          </p:nvPr>
        </p:nvSpPr>
        <p:spPr>
          <a:xfrm>
            <a:off x="381000" y="1447800"/>
            <a:ext cx="8229600" cy="4572000"/>
          </a:xfrm>
        </p:spPr>
        <p:txBody>
          <a:bodyPr/>
          <a:lstStyle/>
          <a:p>
            <a:pPr>
              <a:buNone/>
            </a:pPr>
            <a:r>
              <a:rPr lang="en-US" sz="2000" dirty="0" smtClean="0"/>
              <a:t>	“The #1 problem in the classroom is not discipline; it is the lack of procedures and routines- a classroom management plan</a:t>
            </a:r>
            <a:r>
              <a:rPr lang="en-US" sz="1800" dirty="0" smtClean="0"/>
              <a:t>.”</a:t>
            </a:r>
          </a:p>
          <a:p>
            <a:pPr>
              <a:buNone/>
            </a:pPr>
            <a:r>
              <a:rPr lang="en-US" sz="1800" dirty="0" smtClean="0"/>
              <a:t>	~Harry Wong</a:t>
            </a:r>
          </a:p>
          <a:p>
            <a:pPr>
              <a:buNone/>
            </a:pPr>
            <a:endParaRPr lang="en-US" sz="1800" dirty="0" smtClean="0"/>
          </a:p>
          <a:p>
            <a:r>
              <a:rPr lang="en-US" sz="1800" b="1" dirty="0" smtClean="0"/>
              <a:t>Discipline concerns how students behave.  </a:t>
            </a:r>
          </a:p>
          <a:p>
            <a:r>
              <a:rPr lang="en-US" sz="1800" b="1" dirty="0" smtClean="0">
                <a:solidFill>
                  <a:schemeClr val="accent1"/>
                </a:solidFill>
              </a:rPr>
              <a:t>Procedures concern how things are done.</a:t>
            </a:r>
          </a:p>
          <a:p>
            <a:r>
              <a:rPr lang="en-US" sz="1800" b="1" dirty="0" smtClean="0"/>
              <a:t>Discipline has penalties and rewards. </a:t>
            </a:r>
          </a:p>
          <a:p>
            <a:r>
              <a:rPr lang="en-US" sz="1800" b="1" dirty="0" smtClean="0"/>
              <a:t> </a:t>
            </a:r>
            <a:r>
              <a:rPr lang="en-US" sz="1800" b="1" dirty="0" smtClean="0">
                <a:solidFill>
                  <a:schemeClr val="accent1"/>
                </a:solidFill>
              </a:rPr>
              <a:t>Procedures have no penalties or rewards.</a:t>
            </a:r>
          </a:p>
          <a:p>
            <a:endParaRPr lang="en-US" sz="1800" dirty="0">
              <a:solidFill>
                <a:schemeClr val="accent1"/>
              </a:solidFill>
            </a:endParaRPr>
          </a:p>
        </p:txBody>
      </p:sp>
      <p:sp>
        <p:nvSpPr>
          <p:cNvPr id="4" name="Explosion 2 3"/>
          <p:cNvSpPr/>
          <p:nvPr/>
        </p:nvSpPr>
        <p:spPr>
          <a:xfrm>
            <a:off x="3276600" y="3505200"/>
            <a:ext cx="5715000" cy="31242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sz="1400" b="1" dirty="0" smtClean="0"/>
              <a:t>Harry Wong says, “A rule is a DARE to be broken, whereas, a procedure is not.  A procedure is a do, a step to be learned.”</a:t>
            </a:r>
            <a:endParaRPr lang="en-US" sz="1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What effective teachers do differently…</a:t>
            </a:r>
            <a:endParaRPr lang="en-US" b="1" dirty="0"/>
          </a:p>
        </p:txBody>
      </p:sp>
      <p:sp>
        <p:nvSpPr>
          <p:cNvPr id="3" name="Content Placeholder 2"/>
          <p:cNvSpPr>
            <a:spLocks noGrp="1"/>
          </p:cNvSpPr>
          <p:nvPr>
            <p:ph idx="1"/>
          </p:nvPr>
        </p:nvSpPr>
        <p:spPr/>
        <p:txBody>
          <a:bodyPr>
            <a:normAutofit/>
          </a:bodyPr>
          <a:lstStyle/>
          <a:p>
            <a:pPr>
              <a:buNone/>
            </a:pPr>
            <a:r>
              <a:rPr lang="en-US" sz="1800" dirty="0" smtClean="0"/>
              <a:t>	Effective teachers manage with procedures.  Every time the teacher wants something done, there must be a procedure or a set of procedures.  For instance, have procedures for:</a:t>
            </a:r>
          </a:p>
          <a:p>
            <a:r>
              <a:rPr lang="en-US" sz="1800" dirty="0" smtClean="0"/>
              <a:t>	getting to work upon entering the classroom</a:t>
            </a:r>
            <a:endParaRPr lang="en-US" sz="1400" dirty="0" smtClean="0"/>
          </a:p>
          <a:p>
            <a:r>
              <a:rPr lang="en-US" sz="1800" dirty="0" smtClean="0"/>
              <a:t>	coming to attention</a:t>
            </a:r>
          </a:p>
          <a:p>
            <a:r>
              <a:rPr lang="en-US" sz="1800" dirty="0" smtClean="0"/>
              <a:t>	exchanging papers</a:t>
            </a:r>
          </a:p>
          <a:p>
            <a:r>
              <a:rPr lang="en-US" sz="1800" dirty="0" smtClean="0"/>
              <a:t>	taking turns speaking</a:t>
            </a:r>
          </a:p>
          <a:p>
            <a:r>
              <a:rPr lang="en-US" sz="1800" dirty="0" smtClean="0"/>
              <a:t>	and moving from task to task </a:t>
            </a:r>
          </a:p>
          <a:p>
            <a:r>
              <a:rPr lang="en-US" sz="1800" dirty="0" smtClean="0"/>
              <a:t>        dismissal</a:t>
            </a:r>
          </a:p>
          <a:p>
            <a:pPr>
              <a:buNone/>
            </a:pPr>
            <a:r>
              <a:rPr lang="en-US" sz="1800" dirty="0" smtClean="0"/>
              <a:t>	If you don’t, time that should be spent on learning will be wasted getting these tasks done.  Most behavior problems in the classroom are caused by the teacher’s failure to teach students how to follow procedures.  </a:t>
            </a:r>
          </a:p>
          <a:p>
            <a:pPr>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3 Steps to Teaching a Procedure</a:t>
            </a:r>
            <a:endParaRPr lang="en-US" b="1" dirty="0"/>
          </a:p>
        </p:txBody>
      </p:sp>
      <p:sp>
        <p:nvSpPr>
          <p:cNvPr id="3" name="Content Placeholder 2"/>
          <p:cNvSpPr>
            <a:spLocks noGrp="1"/>
          </p:cNvSpPr>
          <p:nvPr>
            <p:ph idx="1"/>
          </p:nvPr>
        </p:nvSpPr>
        <p:spPr/>
        <p:txBody>
          <a:bodyPr/>
          <a:lstStyle/>
          <a:p>
            <a:pPr marL="578358" indent="-514350">
              <a:buAutoNum type="arabicPeriod"/>
            </a:pPr>
            <a:r>
              <a:rPr lang="en-US" b="1" dirty="0" smtClean="0">
                <a:solidFill>
                  <a:schemeClr val="accent1"/>
                </a:solidFill>
              </a:rPr>
              <a:t>TEACH:  </a:t>
            </a:r>
            <a:r>
              <a:rPr lang="en-US" dirty="0" smtClean="0"/>
              <a:t>State, explain, demonstrate, and model the procedure.</a:t>
            </a:r>
          </a:p>
          <a:p>
            <a:pPr marL="578358" indent="-514350">
              <a:buAutoNum type="arabicPeriod"/>
            </a:pPr>
            <a:r>
              <a:rPr lang="en-US" b="1" dirty="0" smtClean="0">
                <a:solidFill>
                  <a:schemeClr val="accent1"/>
                </a:solidFill>
              </a:rPr>
              <a:t>REHEARSE:  </a:t>
            </a:r>
            <a:r>
              <a:rPr lang="en-US" dirty="0" smtClean="0"/>
              <a:t>Practice the procedure under your supervision.</a:t>
            </a:r>
          </a:p>
          <a:p>
            <a:pPr marL="578358" indent="-514350">
              <a:buAutoNum type="arabicPeriod"/>
            </a:pPr>
            <a:r>
              <a:rPr lang="en-US" b="1" dirty="0" smtClean="0">
                <a:solidFill>
                  <a:schemeClr val="accent1"/>
                </a:solidFill>
              </a:rPr>
              <a:t>REINFORCE:  </a:t>
            </a:r>
            <a:r>
              <a:rPr lang="en-US" dirty="0" err="1" smtClean="0"/>
              <a:t>Reteach</a:t>
            </a:r>
            <a:r>
              <a:rPr lang="en-US" dirty="0" smtClean="0"/>
              <a:t>, rehearse, practice, and reinforce the classroom procedure until it becomes a student habit or routine.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Procedures are a part of your life…</a:t>
            </a:r>
            <a:endParaRPr lang="en-US" b="1" dirty="0"/>
          </a:p>
        </p:txBody>
      </p:sp>
      <p:sp>
        <p:nvSpPr>
          <p:cNvPr id="3" name="Content Placeholder 2"/>
          <p:cNvSpPr>
            <a:spLocks noGrp="1"/>
          </p:cNvSpPr>
          <p:nvPr>
            <p:ph idx="1"/>
          </p:nvPr>
        </p:nvSpPr>
        <p:spPr/>
        <p:txBody>
          <a:bodyPr/>
          <a:lstStyle/>
          <a:p>
            <a:pPr>
              <a:buNone/>
            </a:pPr>
            <a:r>
              <a:rPr lang="en-US" dirty="0" smtClean="0"/>
              <a:t>	</a:t>
            </a:r>
            <a:r>
              <a:rPr lang="en-US" sz="2000" dirty="0" smtClean="0"/>
              <a:t>Procedures are important in society so that people can function in an acceptable and organized manner.  You see them everywhere.  </a:t>
            </a:r>
            <a:endParaRPr lang="en-US" sz="2000" dirty="0"/>
          </a:p>
        </p:txBody>
      </p:sp>
      <p:sp>
        <p:nvSpPr>
          <p:cNvPr id="4" name="Explosion 1 3"/>
          <p:cNvSpPr/>
          <p:nvPr/>
        </p:nvSpPr>
        <p:spPr>
          <a:xfrm>
            <a:off x="2667000" y="2819400"/>
            <a:ext cx="51054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p>
          <a:p>
            <a:pPr algn="ctr"/>
            <a:r>
              <a:rPr lang="en-US" b="1" dirty="0" smtClean="0"/>
              <a:t>Telephone book</a:t>
            </a:r>
          </a:p>
          <a:p>
            <a:pPr algn="ctr"/>
            <a:r>
              <a:rPr lang="en-US" b="1" dirty="0" smtClean="0"/>
              <a:t>Airplane</a:t>
            </a:r>
          </a:p>
          <a:p>
            <a:pPr algn="ctr"/>
            <a:r>
              <a:rPr lang="en-US" b="1" dirty="0" smtClean="0"/>
              <a:t>Traffic light</a:t>
            </a:r>
          </a:p>
          <a:p>
            <a:pPr algn="ctr"/>
            <a:r>
              <a:rPr lang="en-US" b="1" dirty="0" smtClean="0"/>
              <a:t>Weddings</a:t>
            </a:r>
          </a:p>
          <a:p>
            <a:pPr algn="ctr"/>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Closing</a:t>
            </a:r>
            <a:endParaRPr lang="en-US" b="1" dirty="0"/>
          </a:p>
        </p:txBody>
      </p:sp>
      <p:sp>
        <p:nvSpPr>
          <p:cNvPr id="3" name="Content Placeholder 2"/>
          <p:cNvSpPr>
            <a:spLocks noGrp="1"/>
          </p:cNvSpPr>
          <p:nvPr>
            <p:ph idx="1"/>
          </p:nvPr>
        </p:nvSpPr>
        <p:spPr/>
        <p:txBody>
          <a:bodyPr>
            <a:normAutofit/>
          </a:bodyPr>
          <a:lstStyle/>
          <a:p>
            <a:pPr>
              <a:buNone/>
            </a:pPr>
            <a:r>
              <a:rPr lang="en-US" sz="2400" dirty="0" smtClean="0"/>
              <a:t>	One of the greatest gifts a caring teacher can contribute to children is to help them learn to sit when they feel like running, to raise their hand when they feel like talking, to be polite to their neighbor, to stand in line without pushing, and to do their homework when they feel like playing.  By introducing procedures in the classroom, you are also introducing procedures as a way of living a happy and successful life.</a:t>
            </a:r>
          </a:p>
          <a:p>
            <a:pPr>
              <a:buNone/>
            </a:pPr>
            <a:r>
              <a:rPr lang="en-US" sz="2400" dirty="0" smtClean="0"/>
              <a:t>~ Harry Wong</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Questions/Comments</a:t>
            </a:r>
            <a:endParaRPr lang="en-US" b="1" dirty="0"/>
          </a:p>
        </p:txBody>
      </p:sp>
      <p:sp>
        <p:nvSpPr>
          <p:cNvPr id="3" name="Content Placeholder 2"/>
          <p:cNvSpPr>
            <a:spLocks noGrp="1"/>
          </p:cNvSpPr>
          <p:nvPr>
            <p:ph idx="1"/>
          </p:nvPr>
        </p:nvSpPr>
        <p:spPr/>
        <p:txBody>
          <a:bodyPr>
            <a:normAutofit/>
          </a:bodyPr>
          <a:lstStyle/>
          <a:p>
            <a:pPr algn="ctr">
              <a:buNone/>
            </a:pPr>
            <a:r>
              <a:rPr lang="en-US" sz="20000" dirty="0" smtClean="0">
                <a:solidFill>
                  <a:schemeClr val="accent1"/>
                </a:solidFill>
              </a:rPr>
              <a:t>?</a:t>
            </a:r>
            <a:endParaRPr lang="en-US" sz="20000" dirty="0">
              <a:solidFill>
                <a:schemeClr val="accent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85</TotalTime>
  <Words>186</Words>
  <Application>Microsoft Office PowerPoint</Application>
  <PresentationFormat>On-screen Show (4:3)</PresentationFormat>
  <Paragraphs>54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Verve</vt:lpstr>
      <vt:lpstr>Effective Classroom Management</vt:lpstr>
      <vt:lpstr>THINK-PAIR-SHARE</vt:lpstr>
      <vt:lpstr>THE BIG IDEA BEHIND PROCEDURES IS…</vt:lpstr>
      <vt:lpstr>What should be taught the first day of school?</vt:lpstr>
      <vt:lpstr>Discipline vs. Procedures</vt:lpstr>
      <vt:lpstr>What effective teachers do differently…</vt:lpstr>
      <vt:lpstr>3 Steps to Teaching a Procedure</vt:lpstr>
      <vt:lpstr>Procedures are a part of your life…</vt:lpstr>
      <vt:lpstr>Closing</vt:lpstr>
      <vt:lpstr>Questions/Comments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PROCEDURES?</dc:title>
  <dc:creator>Melvin Preyer</dc:creator>
  <cp:lastModifiedBy>Melvin Preyer</cp:lastModifiedBy>
  <cp:revision>11</cp:revision>
  <dcterms:created xsi:type="dcterms:W3CDTF">2013-02-14T14:02:26Z</dcterms:created>
  <dcterms:modified xsi:type="dcterms:W3CDTF">2013-04-25T20:15:02Z</dcterms:modified>
</cp:coreProperties>
</file>