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5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5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ts val="1100"/>
              <a:buChar char="●"/>
              <a:defRPr sz="1100"/>
            </a:lvl1pPr>
            <a:lvl2pPr lvl="1">
              <a:spcBef>
                <a:spcPts val="0"/>
              </a:spcBef>
              <a:buSzPts val="1100"/>
              <a:buChar char="○"/>
              <a:defRPr sz="1100"/>
            </a:lvl2pPr>
            <a:lvl3pPr lvl="2">
              <a:spcBef>
                <a:spcPts val="0"/>
              </a:spcBef>
              <a:buSzPts val="1100"/>
              <a:buChar char="■"/>
              <a:defRPr sz="1100"/>
            </a:lvl3pPr>
            <a:lvl4pPr lvl="3">
              <a:spcBef>
                <a:spcPts val="0"/>
              </a:spcBef>
              <a:buSzPts val="1100"/>
              <a:buChar char="●"/>
              <a:defRPr sz="1100"/>
            </a:lvl4pPr>
            <a:lvl5pPr lvl="4">
              <a:spcBef>
                <a:spcPts val="0"/>
              </a:spcBef>
              <a:buSzPts val="1100"/>
              <a:buChar char="○"/>
              <a:defRPr sz="1100"/>
            </a:lvl5pPr>
            <a:lvl6pPr lvl="5">
              <a:spcBef>
                <a:spcPts val="0"/>
              </a:spcBef>
              <a:buSzPts val="1100"/>
              <a:buChar char="■"/>
              <a:defRPr sz="1100"/>
            </a:lvl6pPr>
            <a:lvl7pPr lvl="6">
              <a:spcBef>
                <a:spcPts val="0"/>
              </a:spcBef>
              <a:buSzPts val="1100"/>
              <a:buChar char="●"/>
              <a:defRPr sz="1100"/>
            </a:lvl7pPr>
            <a:lvl8pPr lvl="7">
              <a:spcBef>
                <a:spcPts val="0"/>
              </a:spcBef>
              <a:buSzPts val="1100"/>
              <a:buChar char="○"/>
              <a:defRPr sz="1100"/>
            </a:lvl8pPr>
            <a:lvl9pPr lvl="8">
              <a:spcBef>
                <a:spcPts val="0"/>
              </a:spcBef>
              <a:buSzPts val="1100"/>
              <a:buChar char="■"/>
              <a:defRPr sz="1100"/>
            </a:lvl9pPr>
          </a:lstStyle>
          <a:p>
            <a:endParaRPr/>
          </a:p>
        </p:txBody>
      </p:sp>
    </p:spTree>
    <p:extLst>
      <p:ext uri="{BB962C8B-B14F-4D97-AF65-F5344CB8AC3E}">
        <p14:creationId xmlns:p14="http://schemas.microsoft.com/office/powerpoint/2010/main" val="67012651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 name="Shape 20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 name="Shape 20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0" name="Shape 24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6" name="Shape 24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0" name="Shape 27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9" name="Shape 27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3" name="Shape 30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9" name="Shape 30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5" name="Shape 31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1" name="Shape 32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7" name="Shape 32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Shape 33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3" name="Shape 33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9" name="Shape 33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Shape 35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1" name="Shape 35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7" name="Shape 35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3" name="Shape 36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8" name="Shape 36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4" name="Shape 37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1" name="Shape 38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7" name="Shape 3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3" name="Shape 39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0" name="Shape 40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Shape 4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6" name="Shape 40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2" name="Shape 41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Shape 41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8" name="Shape 41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5" name="Shape 42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Shape 43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2" name="Shape 43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8" name="Shape 43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wrap="square" lIns="91425" tIns="91425" rIns="91425" bIns="91425" anchor="b" anchorCtr="0"/>
          <a:lstStyle>
            <a:lvl1pPr lvl="0" algn="ctr">
              <a:spcBef>
                <a:spcPts val="0"/>
              </a:spcBef>
              <a:buSzPts val="5200"/>
              <a:buNone/>
              <a:defRPr sz="5200"/>
            </a:lvl1pPr>
            <a:lvl2pPr lvl="1" algn="ctr">
              <a:spcBef>
                <a:spcPts val="0"/>
              </a:spcBef>
              <a:buSzPts val="5200"/>
              <a:buNone/>
              <a:defRPr sz="5200"/>
            </a:lvl2pPr>
            <a:lvl3pPr lvl="2" algn="ctr">
              <a:spcBef>
                <a:spcPts val="0"/>
              </a:spcBef>
              <a:buSzPts val="5200"/>
              <a:buNone/>
              <a:defRPr sz="5200"/>
            </a:lvl3pPr>
            <a:lvl4pPr lvl="3" algn="ctr">
              <a:spcBef>
                <a:spcPts val="0"/>
              </a:spcBef>
              <a:buSzPts val="5200"/>
              <a:buNone/>
              <a:defRPr sz="5200"/>
            </a:lvl4pPr>
            <a:lvl5pPr lvl="4" algn="ctr">
              <a:spcBef>
                <a:spcPts val="0"/>
              </a:spcBef>
              <a:buSzPts val="5200"/>
              <a:buNone/>
              <a:defRPr sz="5200"/>
            </a:lvl5pPr>
            <a:lvl6pPr lvl="5" algn="ctr">
              <a:spcBef>
                <a:spcPts val="0"/>
              </a:spcBef>
              <a:buSzPts val="5200"/>
              <a:buNone/>
              <a:defRPr sz="5200"/>
            </a:lvl6pPr>
            <a:lvl7pPr lvl="6" algn="ctr">
              <a:spcBef>
                <a:spcPts val="0"/>
              </a:spcBef>
              <a:buSzPts val="5200"/>
              <a:buNone/>
              <a:defRPr sz="5200"/>
            </a:lvl7pPr>
            <a:lvl8pPr lvl="7" algn="ctr">
              <a:spcBef>
                <a:spcPts val="0"/>
              </a:spcBef>
              <a:buSzPts val="5200"/>
              <a:buNone/>
              <a:defRPr sz="5200"/>
            </a:lvl8pPr>
            <a:lvl9pPr lvl="8" algn="ctr">
              <a:spcBef>
                <a:spcPts val="0"/>
              </a:spcBef>
              <a:buSzPts val="5200"/>
              <a:buNone/>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wrap="square" lIns="91425" tIns="91425" rIns="91425" bIns="91425" anchor="ctr" anchorCtr="0"/>
          <a:lstStyle>
            <a:lvl1pPr lvl="0" algn="ctr">
              <a:spcBef>
                <a:spcPts val="0"/>
              </a:spcBef>
              <a:buSzPts val="3600"/>
              <a:buNone/>
              <a:defRPr sz="3600"/>
            </a:lvl1pPr>
            <a:lvl2pPr lvl="1" algn="ctr">
              <a:spcBef>
                <a:spcPts val="0"/>
              </a:spcBef>
              <a:buSzPts val="3600"/>
              <a:buNone/>
              <a:defRPr sz="3600"/>
            </a:lvl2pPr>
            <a:lvl3pPr lvl="2" algn="ctr">
              <a:spcBef>
                <a:spcPts val="0"/>
              </a:spcBef>
              <a:buSzPts val="3600"/>
              <a:buNone/>
              <a:defRPr sz="3600"/>
            </a:lvl3pPr>
            <a:lvl4pPr lvl="3" algn="ctr">
              <a:spcBef>
                <a:spcPts val="0"/>
              </a:spcBef>
              <a:buSzPts val="3600"/>
              <a:buNone/>
              <a:defRPr sz="3600"/>
            </a:lvl4pPr>
            <a:lvl5pPr lvl="4" algn="ctr">
              <a:spcBef>
                <a:spcPts val="0"/>
              </a:spcBef>
              <a:buSzPts val="3600"/>
              <a:buNone/>
              <a:defRPr sz="3600"/>
            </a:lvl5pPr>
            <a:lvl6pPr lvl="5" algn="ctr">
              <a:spcBef>
                <a:spcPts val="0"/>
              </a:spcBef>
              <a:buSzPts val="3600"/>
              <a:buNone/>
              <a:defRPr sz="3600"/>
            </a:lvl6pPr>
            <a:lvl7pPr lvl="6" algn="ctr">
              <a:spcBef>
                <a:spcPts val="0"/>
              </a:spcBef>
              <a:buSzPts val="3600"/>
              <a:buNone/>
              <a:defRPr sz="3600"/>
            </a:lvl7pPr>
            <a:lvl8pPr lvl="7" algn="ctr">
              <a:spcBef>
                <a:spcPts val="0"/>
              </a:spcBef>
              <a:buSzPts val="3600"/>
              <a:buNone/>
              <a:defRPr sz="3600"/>
            </a:lvl8pPr>
            <a:lvl9pPr lvl="8" algn="ctr">
              <a:spcBef>
                <a:spcPts val="0"/>
              </a:spcBef>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2800"/>
              <a:buNone/>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2800"/>
              <a:buNone/>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wrap="square" lIns="91425" tIns="91425" rIns="91425" bIns="91425" anchor="t" anchorCtr="0"/>
          <a:lstStyle>
            <a:lvl1pPr lvl="0">
              <a:spcBef>
                <a:spcPts val="0"/>
              </a:spcBef>
              <a:buSzPts val="1400"/>
              <a:buChar char="●"/>
              <a:defRPr sz="14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wrap="square" lIns="91425" tIns="91425" rIns="91425" bIns="91425" anchor="t" anchorCtr="0"/>
          <a:lstStyle>
            <a:lvl1pPr lvl="0">
              <a:spcBef>
                <a:spcPts val="0"/>
              </a:spcBef>
              <a:buSzPts val="1400"/>
              <a:buChar char="●"/>
              <a:defRPr sz="14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2800"/>
              <a:buNone/>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ts val="2400"/>
              <a:buNone/>
              <a:defRPr sz="2400"/>
            </a:lvl1pPr>
            <a:lvl2pPr lvl="1">
              <a:spcBef>
                <a:spcPts val="0"/>
              </a:spcBef>
              <a:buSzPts val="2400"/>
              <a:buNone/>
              <a:defRPr sz="2400"/>
            </a:lvl2pPr>
            <a:lvl3pPr lvl="2">
              <a:spcBef>
                <a:spcPts val="0"/>
              </a:spcBef>
              <a:buSzPts val="2400"/>
              <a:buNone/>
              <a:defRPr sz="2400"/>
            </a:lvl3pPr>
            <a:lvl4pPr lvl="3">
              <a:spcBef>
                <a:spcPts val="0"/>
              </a:spcBef>
              <a:buSzPts val="2400"/>
              <a:buNone/>
              <a:defRPr sz="2400"/>
            </a:lvl4pPr>
            <a:lvl5pPr lvl="4">
              <a:spcBef>
                <a:spcPts val="0"/>
              </a:spcBef>
              <a:buSzPts val="2400"/>
              <a:buNone/>
              <a:defRPr sz="2400"/>
            </a:lvl5pPr>
            <a:lvl6pPr lvl="5">
              <a:spcBef>
                <a:spcPts val="0"/>
              </a:spcBef>
              <a:buSzPts val="2400"/>
              <a:buNone/>
              <a:defRPr sz="2400"/>
            </a:lvl6pPr>
            <a:lvl7pPr lvl="6">
              <a:spcBef>
                <a:spcPts val="0"/>
              </a:spcBef>
              <a:buSzPts val="2400"/>
              <a:buNone/>
              <a:defRPr sz="2400"/>
            </a:lvl7pPr>
            <a:lvl8pPr lvl="7">
              <a:spcBef>
                <a:spcPts val="0"/>
              </a:spcBef>
              <a:buSzPts val="2400"/>
              <a:buNone/>
              <a:defRPr sz="2400"/>
            </a:lvl8pPr>
            <a:lvl9pPr lvl="8">
              <a:spcBef>
                <a:spcPts val="0"/>
              </a:spcBef>
              <a:buSzPts val="2400"/>
              <a:buNone/>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ts val="1200"/>
              <a:buChar char="●"/>
              <a:defRPr sz="12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wrap="square" lIns="91425" tIns="91425" rIns="91425" bIns="91425" anchor="ctr" anchorCtr="0"/>
          <a:lstStyle>
            <a:lvl1pPr lvl="0">
              <a:spcBef>
                <a:spcPts val="0"/>
              </a:spcBef>
              <a:buSzPts val="4800"/>
              <a:buNone/>
              <a:defRPr sz="4800"/>
            </a:lvl1pPr>
            <a:lvl2pPr lvl="1">
              <a:spcBef>
                <a:spcPts val="0"/>
              </a:spcBef>
              <a:buSzPts val="4800"/>
              <a:buNone/>
              <a:defRPr sz="4800"/>
            </a:lvl2pPr>
            <a:lvl3pPr lvl="2">
              <a:spcBef>
                <a:spcPts val="0"/>
              </a:spcBef>
              <a:buSzPts val="4800"/>
              <a:buNone/>
              <a:defRPr sz="4800"/>
            </a:lvl3pPr>
            <a:lvl4pPr lvl="3">
              <a:spcBef>
                <a:spcPts val="0"/>
              </a:spcBef>
              <a:buSzPts val="4800"/>
              <a:buNone/>
              <a:defRPr sz="4800"/>
            </a:lvl4pPr>
            <a:lvl5pPr lvl="4">
              <a:spcBef>
                <a:spcPts val="0"/>
              </a:spcBef>
              <a:buSzPts val="4800"/>
              <a:buNone/>
              <a:defRPr sz="4800"/>
            </a:lvl5pPr>
            <a:lvl6pPr lvl="5">
              <a:spcBef>
                <a:spcPts val="0"/>
              </a:spcBef>
              <a:buSzPts val="4800"/>
              <a:buNone/>
              <a:defRPr sz="4800"/>
            </a:lvl6pPr>
            <a:lvl7pPr lvl="6">
              <a:spcBef>
                <a:spcPts val="0"/>
              </a:spcBef>
              <a:buSzPts val="4800"/>
              <a:buNone/>
              <a:defRPr sz="4800"/>
            </a:lvl7pPr>
            <a:lvl8pPr lvl="7">
              <a:spcBef>
                <a:spcPts val="0"/>
              </a:spcBef>
              <a:buSzPts val="4800"/>
              <a:buNone/>
              <a:defRPr sz="4800"/>
            </a:lvl8pPr>
            <a:lvl9pPr lvl="8">
              <a:spcBef>
                <a:spcPts val="0"/>
              </a:spcBef>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marL="0" lvl="0" indent="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wrap="square" lIns="91425" tIns="91425" rIns="91425" bIns="91425" anchor="b" anchorCtr="0"/>
          <a:lstStyle>
            <a:lvl1pPr lvl="0" algn="ctr">
              <a:spcBef>
                <a:spcPts val="0"/>
              </a:spcBef>
              <a:buSzPts val="4200"/>
              <a:buNone/>
              <a:defRPr sz="4200"/>
            </a:lvl1pPr>
            <a:lvl2pPr lvl="1" algn="ctr">
              <a:spcBef>
                <a:spcPts val="0"/>
              </a:spcBef>
              <a:buSzPts val="4200"/>
              <a:buNone/>
              <a:defRPr sz="4200"/>
            </a:lvl2pPr>
            <a:lvl3pPr lvl="2" algn="ctr">
              <a:spcBef>
                <a:spcPts val="0"/>
              </a:spcBef>
              <a:buSzPts val="4200"/>
              <a:buNone/>
              <a:defRPr sz="4200"/>
            </a:lvl3pPr>
            <a:lvl4pPr lvl="3" algn="ctr">
              <a:spcBef>
                <a:spcPts val="0"/>
              </a:spcBef>
              <a:buSzPts val="4200"/>
              <a:buNone/>
              <a:defRPr sz="4200"/>
            </a:lvl4pPr>
            <a:lvl5pPr lvl="4" algn="ctr">
              <a:spcBef>
                <a:spcPts val="0"/>
              </a:spcBef>
              <a:buSzPts val="4200"/>
              <a:buNone/>
              <a:defRPr sz="4200"/>
            </a:lvl5pPr>
            <a:lvl6pPr lvl="5" algn="ctr">
              <a:spcBef>
                <a:spcPts val="0"/>
              </a:spcBef>
              <a:buSzPts val="4200"/>
              <a:buNone/>
              <a:defRPr sz="4200"/>
            </a:lvl6pPr>
            <a:lvl7pPr lvl="6" algn="ctr">
              <a:spcBef>
                <a:spcPts val="0"/>
              </a:spcBef>
              <a:buSzPts val="4200"/>
              <a:buNone/>
              <a:defRPr sz="4200"/>
            </a:lvl7pPr>
            <a:lvl8pPr lvl="7" algn="ctr">
              <a:spcBef>
                <a:spcPts val="0"/>
              </a:spcBef>
              <a:buSzPts val="4200"/>
              <a:buNone/>
              <a:defRPr sz="4200"/>
            </a:lvl8pPr>
            <a:lvl9pPr lvl="8" algn="ctr">
              <a:spcBef>
                <a:spcPts val="0"/>
              </a:spcBef>
              <a:buSzPts val="4200"/>
              <a:buNone/>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wrap="square" lIns="91425" tIns="91425" rIns="91425" bIns="91425" anchor="ctr"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wrap="square" lIns="91425" tIns="91425" rIns="91425" bIns="91425" anchor="b" anchorCtr="0"/>
          <a:lstStyle>
            <a:lvl1pPr lvl="0" algn="ctr">
              <a:spcBef>
                <a:spcPts val="0"/>
              </a:spcBef>
              <a:buSzPts val="12000"/>
              <a:buNone/>
              <a:defRPr sz="12000"/>
            </a:lvl1pPr>
            <a:lvl2pPr lvl="1" algn="ctr">
              <a:spcBef>
                <a:spcPts val="0"/>
              </a:spcBef>
              <a:buSzPts val="12000"/>
              <a:buNone/>
              <a:defRPr sz="12000"/>
            </a:lvl2pPr>
            <a:lvl3pPr lvl="2" algn="ctr">
              <a:spcBef>
                <a:spcPts val="0"/>
              </a:spcBef>
              <a:buSzPts val="12000"/>
              <a:buNone/>
              <a:defRPr sz="12000"/>
            </a:lvl3pPr>
            <a:lvl4pPr lvl="3" algn="ctr">
              <a:spcBef>
                <a:spcPts val="0"/>
              </a:spcBef>
              <a:buSzPts val="12000"/>
              <a:buNone/>
              <a:defRPr sz="12000"/>
            </a:lvl4pPr>
            <a:lvl5pPr lvl="4" algn="ctr">
              <a:spcBef>
                <a:spcPts val="0"/>
              </a:spcBef>
              <a:buSzPts val="12000"/>
              <a:buNone/>
              <a:defRPr sz="12000"/>
            </a:lvl5pPr>
            <a:lvl6pPr lvl="5" algn="ctr">
              <a:spcBef>
                <a:spcPts val="0"/>
              </a:spcBef>
              <a:buSzPts val="12000"/>
              <a:buNone/>
              <a:defRPr sz="12000"/>
            </a:lvl6pPr>
            <a:lvl7pPr lvl="6" algn="ctr">
              <a:spcBef>
                <a:spcPts val="0"/>
              </a:spcBef>
              <a:buSzPts val="12000"/>
              <a:buNone/>
              <a:defRPr sz="12000"/>
            </a:lvl7pPr>
            <a:lvl8pPr lvl="7" algn="ctr">
              <a:spcBef>
                <a:spcPts val="0"/>
              </a:spcBef>
              <a:buSzPts val="12000"/>
              <a:buNone/>
              <a:defRPr sz="12000"/>
            </a:lvl8pPr>
            <a:lvl9pPr lvl="8" algn="ctr">
              <a:spcBef>
                <a:spcPts val="0"/>
              </a:spcBef>
              <a:buSzPts val="12000"/>
              <a:buNone/>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wrap="square" lIns="91425" tIns="91425" rIns="91425" bIns="91425" anchor="t" anchorCtr="0"/>
          <a:lstStyle>
            <a:lvl1pPr lvl="0" algn="ctr">
              <a:spcBef>
                <a:spcPts val="0"/>
              </a:spcBef>
              <a:buSzPts val="1800"/>
              <a:buChar char="●"/>
              <a:defRPr/>
            </a:lvl1pPr>
            <a:lvl2pPr lvl="1" algn="ctr">
              <a:spcBef>
                <a:spcPts val="0"/>
              </a:spcBef>
              <a:buSzPts val="1400"/>
              <a:buChar char="○"/>
              <a:defRPr/>
            </a:lvl2pPr>
            <a:lvl3pPr lvl="2" algn="ctr">
              <a:spcBef>
                <a:spcPts val="0"/>
              </a:spcBef>
              <a:buSzPts val="1400"/>
              <a:buChar char="■"/>
              <a:defRPr/>
            </a:lvl3pPr>
            <a:lvl4pPr lvl="3" algn="ctr">
              <a:spcBef>
                <a:spcPts val="0"/>
              </a:spcBef>
              <a:buSzPts val="1400"/>
              <a:buChar char="●"/>
              <a:defRPr/>
            </a:lvl4pPr>
            <a:lvl5pPr lvl="4" algn="ctr">
              <a:spcBef>
                <a:spcPts val="0"/>
              </a:spcBef>
              <a:buSzPts val="1400"/>
              <a:buChar char="○"/>
              <a:defRPr/>
            </a:lvl5pPr>
            <a:lvl6pPr lvl="5" algn="ctr">
              <a:spcBef>
                <a:spcPts val="0"/>
              </a:spcBef>
              <a:buSzPts val="1400"/>
              <a:buChar char="■"/>
              <a:defRPr/>
            </a:lvl6pPr>
            <a:lvl7pPr lvl="6" algn="ctr">
              <a:spcBef>
                <a:spcPts val="0"/>
              </a:spcBef>
              <a:buSzPts val="1400"/>
              <a:buChar char="●"/>
              <a:defRPr/>
            </a:lvl7pPr>
            <a:lvl8pPr lvl="7" algn="ctr">
              <a:spcBef>
                <a:spcPts val="0"/>
              </a:spcBef>
              <a:buSzPts val="1400"/>
              <a:buChar char="○"/>
              <a:defRPr/>
            </a:lvl8pPr>
            <a:lvl9pPr lvl="8" algn="ctr">
              <a:spcBef>
                <a:spcPts val="0"/>
              </a:spcBef>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4"/>
        <p:cNvGrpSpPr/>
        <p:nvPr/>
      </p:nvGrpSpPr>
      <p:grpSpPr>
        <a:xfrm>
          <a:off x="0" y="0"/>
          <a:ext cx="0" cy="0"/>
          <a:chOff x="0" y="0"/>
          <a:chExt cx="0" cy="0"/>
        </a:xfrm>
      </p:grpSpPr>
      <p:sp>
        <p:nvSpPr>
          <p:cNvPr id="55" name="Shape 55"/>
          <p:cNvSpPr txBox="1">
            <a:spLocks noGrp="1"/>
          </p:cNvSpPr>
          <p:nvPr>
            <p:ph type="ctrTitle"/>
          </p:nvPr>
        </p:nvSpPr>
        <p:spPr>
          <a:xfrm>
            <a:off x="311708" y="744575"/>
            <a:ext cx="8520600" cy="2052600"/>
          </a:xfrm>
          <a:prstGeom prst="rect">
            <a:avLst/>
          </a:prstGeom>
        </p:spPr>
        <p:txBody>
          <a:bodyPr wrap="square" lIns="91425" tIns="91425" rIns="91425" bIns="91425" anchor="b" anchorCtr="0"/>
          <a:lstStyle>
            <a:lvl1pPr lvl="0" algn="ctr" rtl="0">
              <a:spcBef>
                <a:spcPts val="0"/>
              </a:spcBef>
              <a:buSzPts val="5200"/>
              <a:buNone/>
              <a:defRPr sz="5200"/>
            </a:lvl1pPr>
            <a:lvl2pPr lvl="1" algn="ctr" rtl="0">
              <a:spcBef>
                <a:spcPts val="0"/>
              </a:spcBef>
              <a:buSzPts val="5200"/>
              <a:buNone/>
              <a:defRPr sz="5200"/>
            </a:lvl2pPr>
            <a:lvl3pPr lvl="2" algn="ctr" rtl="0">
              <a:spcBef>
                <a:spcPts val="0"/>
              </a:spcBef>
              <a:buSzPts val="5200"/>
              <a:buNone/>
              <a:defRPr sz="5200"/>
            </a:lvl3pPr>
            <a:lvl4pPr lvl="3" algn="ctr" rtl="0">
              <a:spcBef>
                <a:spcPts val="0"/>
              </a:spcBef>
              <a:buSzPts val="5200"/>
              <a:buNone/>
              <a:defRPr sz="5200"/>
            </a:lvl4pPr>
            <a:lvl5pPr lvl="4" algn="ctr" rtl="0">
              <a:spcBef>
                <a:spcPts val="0"/>
              </a:spcBef>
              <a:buSzPts val="5200"/>
              <a:buNone/>
              <a:defRPr sz="5200"/>
            </a:lvl5pPr>
            <a:lvl6pPr lvl="5" algn="ctr" rtl="0">
              <a:spcBef>
                <a:spcPts val="0"/>
              </a:spcBef>
              <a:buSzPts val="5200"/>
              <a:buNone/>
              <a:defRPr sz="5200"/>
            </a:lvl6pPr>
            <a:lvl7pPr lvl="6" algn="ctr" rtl="0">
              <a:spcBef>
                <a:spcPts val="0"/>
              </a:spcBef>
              <a:buSzPts val="5200"/>
              <a:buNone/>
              <a:defRPr sz="5200"/>
            </a:lvl7pPr>
            <a:lvl8pPr lvl="7" algn="ctr" rtl="0">
              <a:spcBef>
                <a:spcPts val="0"/>
              </a:spcBef>
              <a:buSzPts val="5200"/>
              <a:buNone/>
              <a:defRPr sz="5200"/>
            </a:lvl8pPr>
            <a:lvl9pPr lvl="8" algn="ctr" rtl="0">
              <a:spcBef>
                <a:spcPts val="0"/>
              </a:spcBef>
              <a:buSzPts val="5200"/>
              <a:buNone/>
              <a:defRPr sz="5200"/>
            </a:lvl9pPr>
          </a:lstStyle>
          <a:p>
            <a:endParaRPr/>
          </a:p>
        </p:txBody>
      </p:sp>
      <p:sp>
        <p:nvSpPr>
          <p:cNvPr id="56" name="Shape 56"/>
          <p:cNvSpPr txBox="1">
            <a:spLocks noGrp="1"/>
          </p:cNvSpPr>
          <p:nvPr>
            <p:ph type="subTitle" idx="1"/>
          </p:nvPr>
        </p:nvSpPr>
        <p:spPr>
          <a:xfrm>
            <a:off x="311700" y="2834125"/>
            <a:ext cx="8520600" cy="792600"/>
          </a:xfrm>
          <a:prstGeom prst="rect">
            <a:avLst/>
          </a:prstGeom>
        </p:spPr>
        <p:txBody>
          <a:bodyPr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Shape 5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311700" y="2150850"/>
            <a:ext cx="8520600" cy="841800"/>
          </a:xfrm>
          <a:prstGeom prst="rect">
            <a:avLst/>
          </a:prstGeom>
        </p:spPr>
        <p:txBody>
          <a:bodyPr wrap="square" lIns="91425" tIns="91425" rIns="91425" bIns="91425" anchor="ctr" anchorCtr="0"/>
          <a:lstStyle>
            <a:lvl1pPr lvl="0" algn="ctr" rtl="0">
              <a:spcBef>
                <a:spcPts val="0"/>
              </a:spcBef>
              <a:buSzPts val="3600"/>
              <a:buNone/>
              <a:defRPr sz="3600"/>
            </a:lvl1pPr>
            <a:lvl2pPr lvl="1" algn="ctr" rtl="0">
              <a:spcBef>
                <a:spcPts val="0"/>
              </a:spcBef>
              <a:buSzPts val="3600"/>
              <a:buNone/>
              <a:defRPr sz="3600"/>
            </a:lvl2pPr>
            <a:lvl3pPr lvl="2" algn="ctr" rtl="0">
              <a:spcBef>
                <a:spcPts val="0"/>
              </a:spcBef>
              <a:buSzPts val="3600"/>
              <a:buNone/>
              <a:defRPr sz="3600"/>
            </a:lvl3pPr>
            <a:lvl4pPr lvl="3" algn="ctr" rtl="0">
              <a:spcBef>
                <a:spcPts val="0"/>
              </a:spcBef>
              <a:buSzPts val="3600"/>
              <a:buNone/>
              <a:defRPr sz="3600"/>
            </a:lvl4pPr>
            <a:lvl5pPr lvl="4" algn="ctr" rtl="0">
              <a:spcBef>
                <a:spcPts val="0"/>
              </a:spcBef>
              <a:buSzPts val="3600"/>
              <a:buNone/>
              <a:defRPr sz="3600"/>
            </a:lvl5pPr>
            <a:lvl6pPr lvl="5" algn="ctr" rtl="0">
              <a:spcBef>
                <a:spcPts val="0"/>
              </a:spcBef>
              <a:buSzPts val="3600"/>
              <a:buNone/>
              <a:defRPr sz="3600"/>
            </a:lvl6pPr>
            <a:lvl7pPr lvl="6" algn="ctr" rtl="0">
              <a:spcBef>
                <a:spcPts val="0"/>
              </a:spcBef>
              <a:buSzPts val="3600"/>
              <a:buNone/>
              <a:defRPr sz="3600"/>
            </a:lvl7pPr>
            <a:lvl8pPr lvl="7" algn="ctr" rtl="0">
              <a:spcBef>
                <a:spcPts val="0"/>
              </a:spcBef>
              <a:buSzPts val="3600"/>
              <a:buNone/>
              <a:defRPr sz="3600"/>
            </a:lvl8pPr>
            <a:lvl9pPr lvl="8" algn="ctr" rtl="0">
              <a:spcBef>
                <a:spcPts val="0"/>
              </a:spcBef>
              <a:buSzPts val="3600"/>
              <a:buNone/>
              <a:defRPr sz="3600"/>
            </a:lvl9pPr>
          </a:lstStyle>
          <a:p>
            <a:endParaRPr/>
          </a:p>
        </p:txBody>
      </p:sp>
      <p:sp>
        <p:nvSpPr>
          <p:cNvPr id="60" name="Shape 6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rtl="0">
              <a:spcBef>
                <a:spcPts val="0"/>
              </a:spcBef>
              <a:buSzPts val="2800"/>
              <a:buNone/>
              <a:defRPr/>
            </a:lvl1pPr>
            <a:lvl2pPr lvl="1" rtl="0">
              <a:spcBef>
                <a:spcPts val="0"/>
              </a:spcBef>
              <a:buSzPts val="2800"/>
              <a:buNone/>
              <a:defRPr/>
            </a:lvl2pPr>
            <a:lvl3pPr lvl="2" rtl="0">
              <a:spcBef>
                <a:spcPts val="0"/>
              </a:spcBef>
              <a:buSzPts val="2800"/>
              <a:buNone/>
              <a:defRPr/>
            </a:lvl3pPr>
            <a:lvl4pPr lvl="3" rtl="0">
              <a:spcBef>
                <a:spcPts val="0"/>
              </a:spcBef>
              <a:buSzPts val="2800"/>
              <a:buNone/>
              <a:defRPr/>
            </a:lvl4pPr>
            <a:lvl5pPr lvl="4" rtl="0">
              <a:spcBef>
                <a:spcPts val="0"/>
              </a:spcBef>
              <a:buSzPts val="2800"/>
              <a:buNone/>
              <a:defRPr/>
            </a:lvl5pPr>
            <a:lvl6pPr lvl="5" rtl="0">
              <a:spcBef>
                <a:spcPts val="0"/>
              </a:spcBef>
              <a:buSzPts val="2800"/>
              <a:buNone/>
              <a:defRPr/>
            </a:lvl6pPr>
            <a:lvl7pPr lvl="6" rtl="0">
              <a:spcBef>
                <a:spcPts val="0"/>
              </a:spcBef>
              <a:buSzPts val="2800"/>
              <a:buNone/>
              <a:defRPr/>
            </a:lvl7pPr>
            <a:lvl8pPr lvl="7" rtl="0">
              <a:spcBef>
                <a:spcPts val="0"/>
              </a:spcBef>
              <a:buSzPts val="2800"/>
              <a:buNone/>
              <a:defRPr/>
            </a:lvl8pPr>
            <a:lvl9pPr lvl="8" rtl="0">
              <a:spcBef>
                <a:spcPts val="0"/>
              </a:spcBef>
              <a:buSzPts val="2800"/>
              <a:buNone/>
              <a:defRPr/>
            </a:lvl9pPr>
          </a:lstStyle>
          <a:p>
            <a:endParaRPr/>
          </a:p>
        </p:txBody>
      </p:sp>
      <p:sp>
        <p:nvSpPr>
          <p:cNvPr id="63" name="Shape 63"/>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rtl="0">
              <a:spcBef>
                <a:spcPts val="0"/>
              </a:spcBef>
              <a:buSzPts val="1800"/>
              <a:buChar char="●"/>
              <a:defRPr/>
            </a:lvl1pPr>
            <a:lvl2pPr lvl="1" rtl="0">
              <a:spcBef>
                <a:spcPts val="0"/>
              </a:spcBef>
              <a:buSzPts val="1400"/>
              <a:buChar char="○"/>
              <a:defRPr/>
            </a:lvl2pPr>
            <a:lvl3pPr lvl="2" rtl="0">
              <a:spcBef>
                <a:spcPts val="0"/>
              </a:spcBef>
              <a:buSzPts val="1400"/>
              <a:buChar char="■"/>
              <a:defRPr/>
            </a:lvl3pPr>
            <a:lvl4pPr lvl="3" rtl="0">
              <a:spcBef>
                <a:spcPts val="0"/>
              </a:spcBef>
              <a:buSzPts val="1400"/>
              <a:buChar char="●"/>
              <a:defRPr/>
            </a:lvl4pPr>
            <a:lvl5pPr lvl="4" rtl="0">
              <a:spcBef>
                <a:spcPts val="0"/>
              </a:spcBef>
              <a:buSzPts val="1400"/>
              <a:buChar char="○"/>
              <a:defRPr/>
            </a:lvl5pPr>
            <a:lvl6pPr lvl="5" rtl="0">
              <a:spcBef>
                <a:spcPts val="0"/>
              </a:spcBef>
              <a:buSzPts val="1400"/>
              <a:buChar char="■"/>
              <a:defRPr/>
            </a:lvl6pPr>
            <a:lvl7pPr lvl="6" rtl="0">
              <a:spcBef>
                <a:spcPts val="0"/>
              </a:spcBef>
              <a:buSzPts val="1400"/>
              <a:buChar char="●"/>
              <a:defRPr/>
            </a:lvl7pPr>
            <a:lvl8pPr lvl="7" rtl="0">
              <a:spcBef>
                <a:spcPts val="0"/>
              </a:spcBef>
              <a:buSzPts val="1400"/>
              <a:buChar char="○"/>
              <a:defRPr/>
            </a:lvl8pPr>
            <a:lvl9pPr lvl="8" rtl="0">
              <a:spcBef>
                <a:spcPts val="0"/>
              </a:spcBef>
              <a:buSzPts val="1400"/>
              <a:buChar char="■"/>
              <a:defRPr/>
            </a:lvl9pPr>
          </a:lstStyle>
          <a:p>
            <a:endParaRPr/>
          </a:p>
        </p:txBody>
      </p:sp>
      <p:sp>
        <p:nvSpPr>
          <p:cNvPr id="64" name="Shape 6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rtl="0">
              <a:spcBef>
                <a:spcPts val="0"/>
              </a:spcBef>
              <a:buSzPts val="2800"/>
              <a:buNone/>
              <a:defRPr/>
            </a:lvl1pPr>
            <a:lvl2pPr lvl="1" rtl="0">
              <a:spcBef>
                <a:spcPts val="0"/>
              </a:spcBef>
              <a:buSzPts val="2800"/>
              <a:buNone/>
              <a:defRPr/>
            </a:lvl2pPr>
            <a:lvl3pPr lvl="2" rtl="0">
              <a:spcBef>
                <a:spcPts val="0"/>
              </a:spcBef>
              <a:buSzPts val="2800"/>
              <a:buNone/>
              <a:defRPr/>
            </a:lvl3pPr>
            <a:lvl4pPr lvl="3" rtl="0">
              <a:spcBef>
                <a:spcPts val="0"/>
              </a:spcBef>
              <a:buSzPts val="2800"/>
              <a:buNone/>
              <a:defRPr/>
            </a:lvl4pPr>
            <a:lvl5pPr lvl="4" rtl="0">
              <a:spcBef>
                <a:spcPts val="0"/>
              </a:spcBef>
              <a:buSzPts val="2800"/>
              <a:buNone/>
              <a:defRPr/>
            </a:lvl5pPr>
            <a:lvl6pPr lvl="5" rtl="0">
              <a:spcBef>
                <a:spcPts val="0"/>
              </a:spcBef>
              <a:buSzPts val="2800"/>
              <a:buNone/>
              <a:defRPr/>
            </a:lvl6pPr>
            <a:lvl7pPr lvl="6" rtl="0">
              <a:spcBef>
                <a:spcPts val="0"/>
              </a:spcBef>
              <a:buSzPts val="2800"/>
              <a:buNone/>
              <a:defRPr/>
            </a:lvl7pPr>
            <a:lvl8pPr lvl="7" rtl="0">
              <a:spcBef>
                <a:spcPts val="0"/>
              </a:spcBef>
              <a:buSzPts val="2800"/>
              <a:buNone/>
              <a:defRPr/>
            </a:lvl8pPr>
            <a:lvl9pPr lvl="8" rtl="0">
              <a:spcBef>
                <a:spcPts val="0"/>
              </a:spcBef>
              <a:buSzPts val="2800"/>
              <a:buNone/>
              <a:defRPr/>
            </a:lvl9pPr>
          </a:lstStyle>
          <a:p>
            <a:endParaRPr/>
          </a:p>
        </p:txBody>
      </p:sp>
      <p:sp>
        <p:nvSpPr>
          <p:cNvPr id="67" name="Shape 67"/>
          <p:cNvSpPr txBox="1">
            <a:spLocks noGrp="1"/>
          </p:cNvSpPr>
          <p:nvPr>
            <p:ph type="body" idx="1"/>
          </p:nvPr>
        </p:nvSpPr>
        <p:spPr>
          <a:xfrm>
            <a:off x="311700" y="1152475"/>
            <a:ext cx="3999900" cy="3416400"/>
          </a:xfrm>
          <a:prstGeom prst="rect">
            <a:avLst/>
          </a:prstGeom>
        </p:spPr>
        <p:txBody>
          <a:bodyPr wrap="square" lIns="91425" tIns="91425" rIns="91425" bIns="91425" anchor="t" anchorCtr="0"/>
          <a:lstStyle>
            <a:lvl1pPr lvl="0" rtl="0">
              <a:spcBef>
                <a:spcPts val="0"/>
              </a:spcBef>
              <a:buSzPts val="1400"/>
              <a:buChar char="●"/>
              <a:defRPr sz="1400"/>
            </a:lvl1pPr>
            <a:lvl2pPr lvl="1" rtl="0">
              <a:spcBef>
                <a:spcPts val="0"/>
              </a:spcBef>
              <a:buSzPts val="1200"/>
              <a:buChar char="○"/>
              <a:defRPr sz="1200"/>
            </a:lvl2pPr>
            <a:lvl3pPr lvl="2" rtl="0">
              <a:spcBef>
                <a:spcPts val="0"/>
              </a:spcBef>
              <a:buSzPts val="1200"/>
              <a:buChar char="■"/>
              <a:defRPr sz="1200"/>
            </a:lvl3pPr>
            <a:lvl4pPr lvl="3" rtl="0">
              <a:spcBef>
                <a:spcPts val="0"/>
              </a:spcBef>
              <a:buSzPts val="1200"/>
              <a:buChar char="●"/>
              <a:defRPr sz="1200"/>
            </a:lvl4pPr>
            <a:lvl5pPr lvl="4" rtl="0">
              <a:spcBef>
                <a:spcPts val="0"/>
              </a:spcBef>
              <a:buSzPts val="1200"/>
              <a:buChar char="○"/>
              <a:defRPr sz="1200"/>
            </a:lvl5pPr>
            <a:lvl6pPr lvl="5" rtl="0">
              <a:spcBef>
                <a:spcPts val="0"/>
              </a:spcBef>
              <a:buSzPts val="1200"/>
              <a:buChar char="■"/>
              <a:defRPr sz="1200"/>
            </a:lvl6pPr>
            <a:lvl7pPr lvl="6" rtl="0">
              <a:spcBef>
                <a:spcPts val="0"/>
              </a:spcBef>
              <a:buSzPts val="1200"/>
              <a:buChar char="●"/>
              <a:defRPr sz="1200"/>
            </a:lvl7pPr>
            <a:lvl8pPr lvl="7" rtl="0">
              <a:spcBef>
                <a:spcPts val="0"/>
              </a:spcBef>
              <a:buSzPts val="1200"/>
              <a:buChar char="○"/>
              <a:defRPr sz="1200"/>
            </a:lvl8pPr>
            <a:lvl9pPr lvl="8" rtl="0">
              <a:spcBef>
                <a:spcPts val="0"/>
              </a:spcBef>
              <a:buSzPts val="1200"/>
              <a:buChar char="■"/>
              <a:defRPr sz="1200"/>
            </a:lvl9pPr>
          </a:lstStyle>
          <a:p>
            <a:endParaRPr/>
          </a:p>
        </p:txBody>
      </p:sp>
      <p:sp>
        <p:nvSpPr>
          <p:cNvPr id="68" name="Shape 68"/>
          <p:cNvSpPr txBox="1">
            <a:spLocks noGrp="1"/>
          </p:cNvSpPr>
          <p:nvPr>
            <p:ph type="body" idx="2"/>
          </p:nvPr>
        </p:nvSpPr>
        <p:spPr>
          <a:xfrm>
            <a:off x="4832400" y="1152475"/>
            <a:ext cx="3999900" cy="3416400"/>
          </a:xfrm>
          <a:prstGeom prst="rect">
            <a:avLst/>
          </a:prstGeom>
        </p:spPr>
        <p:txBody>
          <a:bodyPr wrap="square" lIns="91425" tIns="91425" rIns="91425" bIns="91425" anchor="t" anchorCtr="0"/>
          <a:lstStyle>
            <a:lvl1pPr lvl="0" rtl="0">
              <a:spcBef>
                <a:spcPts val="0"/>
              </a:spcBef>
              <a:buSzPts val="1400"/>
              <a:buChar char="●"/>
              <a:defRPr sz="1400"/>
            </a:lvl1pPr>
            <a:lvl2pPr lvl="1" rtl="0">
              <a:spcBef>
                <a:spcPts val="0"/>
              </a:spcBef>
              <a:buSzPts val="1200"/>
              <a:buChar char="○"/>
              <a:defRPr sz="1200"/>
            </a:lvl2pPr>
            <a:lvl3pPr lvl="2" rtl="0">
              <a:spcBef>
                <a:spcPts val="0"/>
              </a:spcBef>
              <a:buSzPts val="1200"/>
              <a:buChar char="■"/>
              <a:defRPr sz="1200"/>
            </a:lvl3pPr>
            <a:lvl4pPr lvl="3" rtl="0">
              <a:spcBef>
                <a:spcPts val="0"/>
              </a:spcBef>
              <a:buSzPts val="1200"/>
              <a:buChar char="●"/>
              <a:defRPr sz="1200"/>
            </a:lvl4pPr>
            <a:lvl5pPr lvl="4" rtl="0">
              <a:spcBef>
                <a:spcPts val="0"/>
              </a:spcBef>
              <a:buSzPts val="1200"/>
              <a:buChar char="○"/>
              <a:defRPr sz="1200"/>
            </a:lvl5pPr>
            <a:lvl6pPr lvl="5" rtl="0">
              <a:spcBef>
                <a:spcPts val="0"/>
              </a:spcBef>
              <a:buSzPts val="1200"/>
              <a:buChar char="■"/>
              <a:defRPr sz="1200"/>
            </a:lvl6pPr>
            <a:lvl7pPr lvl="6" rtl="0">
              <a:spcBef>
                <a:spcPts val="0"/>
              </a:spcBef>
              <a:buSzPts val="1200"/>
              <a:buChar char="●"/>
              <a:defRPr sz="1200"/>
            </a:lvl7pPr>
            <a:lvl8pPr lvl="7" rtl="0">
              <a:spcBef>
                <a:spcPts val="0"/>
              </a:spcBef>
              <a:buSzPts val="1200"/>
              <a:buChar char="○"/>
              <a:defRPr sz="1200"/>
            </a:lvl8pPr>
            <a:lvl9pPr lvl="8" rtl="0">
              <a:spcBef>
                <a:spcPts val="0"/>
              </a:spcBef>
              <a:buSzPts val="1200"/>
              <a:buChar char="■"/>
              <a:defRPr sz="1200"/>
            </a:lvl9pPr>
          </a:lstStyle>
          <a:p>
            <a:endParaRPr/>
          </a:p>
        </p:txBody>
      </p:sp>
      <p:sp>
        <p:nvSpPr>
          <p:cNvPr id="69" name="Shape 6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rtl="0">
              <a:spcBef>
                <a:spcPts val="0"/>
              </a:spcBef>
              <a:buSzPts val="2800"/>
              <a:buNone/>
              <a:defRPr/>
            </a:lvl1pPr>
            <a:lvl2pPr lvl="1" rtl="0">
              <a:spcBef>
                <a:spcPts val="0"/>
              </a:spcBef>
              <a:buSzPts val="2800"/>
              <a:buNone/>
              <a:defRPr/>
            </a:lvl2pPr>
            <a:lvl3pPr lvl="2" rtl="0">
              <a:spcBef>
                <a:spcPts val="0"/>
              </a:spcBef>
              <a:buSzPts val="2800"/>
              <a:buNone/>
              <a:defRPr/>
            </a:lvl3pPr>
            <a:lvl4pPr lvl="3" rtl="0">
              <a:spcBef>
                <a:spcPts val="0"/>
              </a:spcBef>
              <a:buSzPts val="2800"/>
              <a:buNone/>
              <a:defRPr/>
            </a:lvl4pPr>
            <a:lvl5pPr lvl="4" rtl="0">
              <a:spcBef>
                <a:spcPts val="0"/>
              </a:spcBef>
              <a:buSzPts val="2800"/>
              <a:buNone/>
              <a:defRPr/>
            </a:lvl5pPr>
            <a:lvl6pPr lvl="5" rtl="0">
              <a:spcBef>
                <a:spcPts val="0"/>
              </a:spcBef>
              <a:buSzPts val="2800"/>
              <a:buNone/>
              <a:defRPr/>
            </a:lvl6pPr>
            <a:lvl7pPr lvl="6" rtl="0">
              <a:spcBef>
                <a:spcPts val="0"/>
              </a:spcBef>
              <a:buSzPts val="2800"/>
              <a:buNone/>
              <a:defRPr/>
            </a:lvl7pPr>
            <a:lvl8pPr lvl="7" rtl="0">
              <a:spcBef>
                <a:spcPts val="0"/>
              </a:spcBef>
              <a:buSzPts val="2800"/>
              <a:buNone/>
              <a:defRPr/>
            </a:lvl8pPr>
            <a:lvl9pPr lvl="8" rtl="0">
              <a:spcBef>
                <a:spcPts val="0"/>
              </a:spcBef>
              <a:buSzPts val="2800"/>
              <a:buNone/>
              <a:defRPr/>
            </a:lvl9pPr>
          </a:lstStyle>
          <a:p>
            <a:endParaRPr/>
          </a:p>
        </p:txBody>
      </p:sp>
      <p:sp>
        <p:nvSpPr>
          <p:cNvPr id="72" name="Shape 7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rtl="0">
              <a:spcBef>
                <a:spcPts val="0"/>
              </a:spcBef>
              <a:buSzPts val="2400"/>
              <a:buNone/>
              <a:defRPr sz="2400"/>
            </a:lvl1pPr>
            <a:lvl2pPr lvl="1" rtl="0">
              <a:spcBef>
                <a:spcPts val="0"/>
              </a:spcBef>
              <a:buSzPts val="2400"/>
              <a:buNone/>
              <a:defRPr sz="2400"/>
            </a:lvl2pPr>
            <a:lvl3pPr lvl="2" rtl="0">
              <a:spcBef>
                <a:spcPts val="0"/>
              </a:spcBef>
              <a:buSzPts val="2400"/>
              <a:buNone/>
              <a:defRPr sz="2400"/>
            </a:lvl3pPr>
            <a:lvl4pPr lvl="3" rtl="0">
              <a:spcBef>
                <a:spcPts val="0"/>
              </a:spcBef>
              <a:buSzPts val="2400"/>
              <a:buNone/>
              <a:defRPr sz="2400"/>
            </a:lvl4pPr>
            <a:lvl5pPr lvl="4" rtl="0">
              <a:spcBef>
                <a:spcPts val="0"/>
              </a:spcBef>
              <a:buSzPts val="2400"/>
              <a:buNone/>
              <a:defRPr sz="2400"/>
            </a:lvl5pPr>
            <a:lvl6pPr lvl="5" rtl="0">
              <a:spcBef>
                <a:spcPts val="0"/>
              </a:spcBef>
              <a:buSzPts val="2400"/>
              <a:buNone/>
              <a:defRPr sz="2400"/>
            </a:lvl6pPr>
            <a:lvl7pPr lvl="6" rtl="0">
              <a:spcBef>
                <a:spcPts val="0"/>
              </a:spcBef>
              <a:buSzPts val="2400"/>
              <a:buNone/>
              <a:defRPr sz="2400"/>
            </a:lvl7pPr>
            <a:lvl8pPr lvl="7" rtl="0">
              <a:spcBef>
                <a:spcPts val="0"/>
              </a:spcBef>
              <a:buSzPts val="2400"/>
              <a:buNone/>
              <a:defRPr sz="2400"/>
            </a:lvl8pPr>
            <a:lvl9pPr lvl="8" rtl="0">
              <a:spcBef>
                <a:spcPts val="0"/>
              </a:spcBef>
              <a:buSzPts val="2400"/>
              <a:buNone/>
              <a:defRPr sz="2400"/>
            </a:lvl9pPr>
          </a:lstStyle>
          <a:p>
            <a:endParaRPr/>
          </a:p>
        </p:txBody>
      </p:sp>
      <p:sp>
        <p:nvSpPr>
          <p:cNvPr id="75" name="Shape 75"/>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rtl="0">
              <a:spcBef>
                <a:spcPts val="0"/>
              </a:spcBef>
              <a:buSzPts val="1200"/>
              <a:buChar char="●"/>
              <a:defRPr sz="1200"/>
            </a:lvl1pPr>
            <a:lvl2pPr lvl="1" rtl="0">
              <a:spcBef>
                <a:spcPts val="0"/>
              </a:spcBef>
              <a:buSzPts val="1200"/>
              <a:buChar char="○"/>
              <a:defRPr sz="1200"/>
            </a:lvl2pPr>
            <a:lvl3pPr lvl="2" rtl="0">
              <a:spcBef>
                <a:spcPts val="0"/>
              </a:spcBef>
              <a:buSzPts val="1200"/>
              <a:buChar char="■"/>
              <a:defRPr sz="1200"/>
            </a:lvl3pPr>
            <a:lvl4pPr lvl="3" rtl="0">
              <a:spcBef>
                <a:spcPts val="0"/>
              </a:spcBef>
              <a:buSzPts val="1200"/>
              <a:buChar char="●"/>
              <a:defRPr sz="1200"/>
            </a:lvl4pPr>
            <a:lvl5pPr lvl="4" rtl="0">
              <a:spcBef>
                <a:spcPts val="0"/>
              </a:spcBef>
              <a:buSzPts val="1200"/>
              <a:buChar char="○"/>
              <a:defRPr sz="1200"/>
            </a:lvl5pPr>
            <a:lvl6pPr lvl="5" rtl="0">
              <a:spcBef>
                <a:spcPts val="0"/>
              </a:spcBef>
              <a:buSzPts val="1200"/>
              <a:buChar char="■"/>
              <a:defRPr sz="1200"/>
            </a:lvl6pPr>
            <a:lvl7pPr lvl="6" rtl="0">
              <a:spcBef>
                <a:spcPts val="0"/>
              </a:spcBef>
              <a:buSzPts val="1200"/>
              <a:buChar char="●"/>
              <a:defRPr sz="1200"/>
            </a:lvl7pPr>
            <a:lvl8pPr lvl="7" rtl="0">
              <a:spcBef>
                <a:spcPts val="0"/>
              </a:spcBef>
              <a:buSzPts val="1200"/>
              <a:buChar char="○"/>
              <a:defRPr sz="1200"/>
            </a:lvl8pPr>
            <a:lvl9pPr lvl="8" rtl="0">
              <a:spcBef>
                <a:spcPts val="0"/>
              </a:spcBef>
              <a:buSzPts val="1200"/>
              <a:buChar char="■"/>
              <a:defRPr sz="1200"/>
            </a:lvl9pPr>
          </a:lstStyle>
          <a:p>
            <a:endParaRPr/>
          </a:p>
        </p:txBody>
      </p:sp>
      <p:sp>
        <p:nvSpPr>
          <p:cNvPr id="76" name="Shape 76"/>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Main point">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90250" y="450150"/>
            <a:ext cx="6367800" cy="4090800"/>
          </a:xfrm>
          <a:prstGeom prst="rect">
            <a:avLst/>
          </a:prstGeom>
        </p:spPr>
        <p:txBody>
          <a:bodyPr wrap="square" lIns="91425" tIns="91425" rIns="91425" bIns="91425" anchor="ctr" anchorCtr="0"/>
          <a:lstStyle>
            <a:lvl1pPr lvl="0" rtl="0">
              <a:spcBef>
                <a:spcPts val="0"/>
              </a:spcBef>
              <a:buSzPts val="4800"/>
              <a:buNone/>
              <a:defRPr sz="4800"/>
            </a:lvl1pPr>
            <a:lvl2pPr lvl="1" rtl="0">
              <a:spcBef>
                <a:spcPts val="0"/>
              </a:spcBef>
              <a:buSzPts val="4800"/>
              <a:buNone/>
              <a:defRPr sz="4800"/>
            </a:lvl2pPr>
            <a:lvl3pPr lvl="2" rtl="0">
              <a:spcBef>
                <a:spcPts val="0"/>
              </a:spcBef>
              <a:buSzPts val="4800"/>
              <a:buNone/>
              <a:defRPr sz="4800"/>
            </a:lvl3pPr>
            <a:lvl4pPr lvl="3" rtl="0">
              <a:spcBef>
                <a:spcPts val="0"/>
              </a:spcBef>
              <a:buSzPts val="4800"/>
              <a:buNone/>
              <a:defRPr sz="4800"/>
            </a:lvl4pPr>
            <a:lvl5pPr lvl="4" rtl="0">
              <a:spcBef>
                <a:spcPts val="0"/>
              </a:spcBef>
              <a:buSzPts val="4800"/>
              <a:buNone/>
              <a:defRPr sz="4800"/>
            </a:lvl5pPr>
            <a:lvl6pPr lvl="5" rtl="0">
              <a:spcBef>
                <a:spcPts val="0"/>
              </a:spcBef>
              <a:buSzPts val="4800"/>
              <a:buNone/>
              <a:defRPr sz="4800"/>
            </a:lvl6pPr>
            <a:lvl7pPr lvl="6" rtl="0">
              <a:spcBef>
                <a:spcPts val="0"/>
              </a:spcBef>
              <a:buSzPts val="4800"/>
              <a:buNone/>
              <a:defRPr sz="4800"/>
            </a:lvl7pPr>
            <a:lvl8pPr lvl="7" rtl="0">
              <a:spcBef>
                <a:spcPts val="0"/>
              </a:spcBef>
              <a:buSzPts val="4800"/>
              <a:buNone/>
              <a:defRPr sz="4800"/>
            </a:lvl8pPr>
            <a:lvl9pPr lvl="8" rtl="0">
              <a:spcBef>
                <a:spcPts val="0"/>
              </a:spcBef>
              <a:buSzPts val="4800"/>
              <a:buNone/>
              <a:defRPr sz="4800"/>
            </a:lvl9pPr>
          </a:lstStyle>
          <a:p>
            <a:endParaRPr/>
          </a:p>
        </p:txBody>
      </p:sp>
      <p:sp>
        <p:nvSpPr>
          <p:cNvPr id="79" name="Shape 7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80"/>
        <p:cNvGrpSpPr/>
        <p:nvPr/>
      </p:nvGrpSpPr>
      <p:grpSpPr>
        <a:xfrm>
          <a:off x="0" y="0"/>
          <a:ext cx="0" cy="0"/>
          <a:chOff x="0" y="0"/>
          <a:chExt cx="0" cy="0"/>
        </a:xfrm>
      </p:grpSpPr>
      <p:sp>
        <p:nvSpPr>
          <p:cNvPr id="81" name="Shape 81"/>
          <p:cNvSpPr/>
          <p:nvPr/>
        </p:nvSpPr>
        <p:spPr>
          <a:xfrm>
            <a:off x="4572000" y="25"/>
            <a:ext cx="4572000" cy="5143500"/>
          </a:xfrm>
          <a:prstGeom prst="rect">
            <a:avLst/>
          </a:prstGeom>
          <a:solidFill>
            <a:schemeClr val="dk2"/>
          </a:solidFill>
          <a:ln>
            <a:noFill/>
          </a:ln>
        </p:spPr>
        <p:txBody>
          <a:bodyPr wrap="square" lIns="91425" tIns="91425" rIns="91425" bIns="91425" anchor="ctr" anchorCtr="0">
            <a:noAutofit/>
          </a:bodyPr>
          <a:lstStyle/>
          <a:p>
            <a:pPr marL="0" lvl="0" indent="0">
              <a:spcBef>
                <a:spcPts val="0"/>
              </a:spcBef>
              <a:buNone/>
            </a:pPr>
            <a:endParaRPr/>
          </a:p>
        </p:txBody>
      </p:sp>
      <p:sp>
        <p:nvSpPr>
          <p:cNvPr id="82" name="Shape 82"/>
          <p:cNvSpPr txBox="1">
            <a:spLocks noGrp="1"/>
          </p:cNvSpPr>
          <p:nvPr>
            <p:ph type="title"/>
          </p:nvPr>
        </p:nvSpPr>
        <p:spPr>
          <a:xfrm>
            <a:off x="265500" y="1233175"/>
            <a:ext cx="4045200" cy="1482300"/>
          </a:xfrm>
          <a:prstGeom prst="rect">
            <a:avLst/>
          </a:prstGeom>
        </p:spPr>
        <p:txBody>
          <a:bodyPr wrap="square" lIns="91425" tIns="91425" rIns="91425" bIns="91425" anchor="b" anchorCtr="0"/>
          <a:lstStyle>
            <a:lvl1pPr lvl="0" algn="ctr" rtl="0">
              <a:spcBef>
                <a:spcPts val="0"/>
              </a:spcBef>
              <a:buSzPts val="4200"/>
              <a:buNone/>
              <a:defRPr sz="4200"/>
            </a:lvl1pPr>
            <a:lvl2pPr lvl="1" algn="ctr" rtl="0">
              <a:spcBef>
                <a:spcPts val="0"/>
              </a:spcBef>
              <a:buSzPts val="4200"/>
              <a:buNone/>
              <a:defRPr sz="4200"/>
            </a:lvl2pPr>
            <a:lvl3pPr lvl="2" algn="ctr" rtl="0">
              <a:spcBef>
                <a:spcPts val="0"/>
              </a:spcBef>
              <a:buSzPts val="4200"/>
              <a:buNone/>
              <a:defRPr sz="4200"/>
            </a:lvl3pPr>
            <a:lvl4pPr lvl="3" algn="ctr" rtl="0">
              <a:spcBef>
                <a:spcPts val="0"/>
              </a:spcBef>
              <a:buSzPts val="4200"/>
              <a:buNone/>
              <a:defRPr sz="4200"/>
            </a:lvl4pPr>
            <a:lvl5pPr lvl="4" algn="ctr" rtl="0">
              <a:spcBef>
                <a:spcPts val="0"/>
              </a:spcBef>
              <a:buSzPts val="4200"/>
              <a:buNone/>
              <a:defRPr sz="4200"/>
            </a:lvl5pPr>
            <a:lvl6pPr lvl="5" algn="ctr" rtl="0">
              <a:spcBef>
                <a:spcPts val="0"/>
              </a:spcBef>
              <a:buSzPts val="4200"/>
              <a:buNone/>
              <a:defRPr sz="4200"/>
            </a:lvl6pPr>
            <a:lvl7pPr lvl="6" algn="ctr" rtl="0">
              <a:spcBef>
                <a:spcPts val="0"/>
              </a:spcBef>
              <a:buSzPts val="4200"/>
              <a:buNone/>
              <a:defRPr sz="4200"/>
            </a:lvl7pPr>
            <a:lvl8pPr lvl="7" algn="ctr" rtl="0">
              <a:spcBef>
                <a:spcPts val="0"/>
              </a:spcBef>
              <a:buSzPts val="4200"/>
              <a:buNone/>
              <a:defRPr sz="4200"/>
            </a:lvl8pPr>
            <a:lvl9pPr lvl="8" algn="ctr" rtl="0">
              <a:spcBef>
                <a:spcPts val="0"/>
              </a:spcBef>
              <a:buSzPts val="4200"/>
              <a:buNone/>
              <a:defRPr sz="4200"/>
            </a:lvl9pPr>
          </a:lstStyle>
          <a:p>
            <a:endParaRPr/>
          </a:p>
        </p:txBody>
      </p:sp>
      <p:sp>
        <p:nvSpPr>
          <p:cNvPr id="83" name="Shape 83"/>
          <p:cNvSpPr txBox="1">
            <a:spLocks noGrp="1"/>
          </p:cNvSpPr>
          <p:nvPr>
            <p:ph type="subTitle" idx="1"/>
          </p:nvPr>
        </p:nvSpPr>
        <p:spPr>
          <a:xfrm>
            <a:off x="265500" y="2803075"/>
            <a:ext cx="4045200" cy="1235100"/>
          </a:xfrm>
          <a:prstGeom prst="rect">
            <a:avLst/>
          </a:prstGeom>
        </p:spPr>
        <p:txBody>
          <a:bodyPr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Shape 84"/>
          <p:cNvSpPr txBox="1">
            <a:spLocks noGrp="1"/>
          </p:cNvSpPr>
          <p:nvPr>
            <p:ph type="body" idx="2"/>
          </p:nvPr>
        </p:nvSpPr>
        <p:spPr>
          <a:xfrm>
            <a:off x="4939500" y="724200"/>
            <a:ext cx="3837000" cy="3695100"/>
          </a:xfrm>
          <a:prstGeom prst="rect">
            <a:avLst/>
          </a:prstGeom>
        </p:spPr>
        <p:txBody>
          <a:bodyPr wrap="square" lIns="91425" tIns="91425" rIns="91425" bIns="91425" anchor="ctr" anchorCtr="0"/>
          <a:lstStyle>
            <a:lvl1pPr lvl="0" rtl="0">
              <a:spcBef>
                <a:spcPts val="0"/>
              </a:spcBef>
              <a:buClr>
                <a:schemeClr val="dk1"/>
              </a:buClr>
              <a:buSzPts val="1800"/>
              <a:buChar char="●"/>
              <a:defRPr>
                <a:solidFill>
                  <a:schemeClr val="dk1"/>
                </a:solidFill>
              </a:defRPr>
            </a:lvl1pPr>
            <a:lvl2pPr lvl="1" rtl="0">
              <a:spcBef>
                <a:spcPts val="0"/>
              </a:spcBef>
              <a:buClr>
                <a:schemeClr val="dk1"/>
              </a:buClr>
              <a:buSzPts val="1400"/>
              <a:buChar char="○"/>
              <a:defRPr>
                <a:solidFill>
                  <a:schemeClr val="dk1"/>
                </a:solidFill>
              </a:defRPr>
            </a:lvl2pPr>
            <a:lvl3pPr lvl="2" rtl="0">
              <a:spcBef>
                <a:spcPts val="0"/>
              </a:spcBef>
              <a:buClr>
                <a:schemeClr val="dk1"/>
              </a:buClr>
              <a:buSzPts val="1400"/>
              <a:buChar char="■"/>
              <a:defRPr>
                <a:solidFill>
                  <a:schemeClr val="dk1"/>
                </a:solidFill>
              </a:defRPr>
            </a:lvl3pPr>
            <a:lvl4pPr lvl="3" rtl="0">
              <a:spcBef>
                <a:spcPts val="0"/>
              </a:spcBef>
              <a:buClr>
                <a:schemeClr val="dk1"/>
              </a:buClr>
              <a:buSzPts val="1400"/>
              <a:buChar char="●"/>
              <a:defRPr>
                <a:solidFill>
                  <a:schemeClr val="dk1"/>
                </a:solidFill>
              </a:defRPr>
            </a:lvl4pPr>
            <a:lvl5pPr lvl="4" rtl="0">
              <a:spcBef>
                <a:spcPts val="0"/>
              </a:spcBef>
              <a:buClr>
                <a:schemeClr val="dk1"/>
              </a:buClr>
              <a:buSzPts val="1400"/>
              <a:buChar char="○"/>
              <a:defRPr>
                <a:solidFill>
                  <a:schemeClr val="dk1"/>
                </a:solidFill>
              </a:defRPr>
            </a:lvl5pPr>
            <a:lvl6pPr lvl="5" rtl="0">
              <a:spcBef>
                <a:spcPts val="0"/>
              </a:spcBef>
              <a:buClr>
                <a:schemeClr val="dk1"/>
              </a:buClr>
              <a:buSzPts val="1400"/>
              <a:buChar char="■"/>
              <a:defRPr>
                <a:solidFill>
                  <a:schemeClr val="dk1"/>
                </a:solidFill>
              </a:defRPr>
            </a:lvl6pPr>
            <a:lvl7pPr lvl="6" rtl="0">
              <a:spcBef>
                <a:spcPts val="0"/>
              </a:spcBef>
              <a:buClr>
                <a:schemeClr val="dk1"/>
              </a:buClr>
              <a:buSzPts val="1400"/>
              <a:buChar char="●"/>
              <a:defRPr>
                <a:solidFill>
                  <a:schemeClr val="dk1"/>
                </a:solidFill>
              </a:defRPr>
            </a:lvl7pPr>
            <a:lvl8pPr lvl="7" rtl="0">
              <a:spcBef>
                <a:spcPts val="0"/>
              </a:spcBef>
              <a:buClr>
                <a:schemeClr val="dk1"/>
              </a:buClr>
              <a:buSzPts val="1400"/>
              <a:buChar char="○"/>
              <a:defRPr>
                <a:solidFill>
                  <a:schemeClr val="dk1"/>
                </a:solidFill>
              </a:defRPr>
            </a:lvl8pPr>
            <a:lvl9pPr lvl="8" rtl="0">
              <a:spcBef>
                <a:spcPts val="0"/>
              </a:spcBef>
              <a:buClr>
                <a:schemeClr val="dk1"/>
              </a:buClr>
              <a:buSzPts val="1400"/>
              <a:buChar char="■"/>
              <a:defRPr>
                <a:solidFill>
                  <a:schemeClr val="dk1"/>
                </a:solidFill>
              </a:defRPr>
            </a:lvl9pPr>
          </a:lstStyle>
          <a:p>
            <a:endParaRPr/>
          </a:p>
        </p:txBody>
      </p:sp>
      <p:sp>
        <p:nvSpPr>
          <p:cNvPr id="85" name="Shape 8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aption">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rtl="0">
              <a:lnSpc>
                <a:spcPct val="100000"/>
              </a:lnSpc>
              <a:spcBef>
                <a:spcPts val="0"/>
              </a:spcBef>
              <a:spcAft>
                <a:spcPts val="0"/>
              </a:spcAft>
              <a:buSzPts val="1800"/>
              <a:buNone/>
              <a:defRPr/>
            </a:lvl1pPr>
          </a:lstStyle>
          <a:p>
            <a:endParaRPr/>
          </a:p>
        </p:txBody>
      </p:sp>
      <p:sp>
        <p:nvSpPr>
          <p:cNvPr id="88" name="Shape 8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Big number">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311700" y="1106125"/>
            <a:ext cx="8520600" cy="1963500"/>
          </a:xfrm>
          <a:prstGeom prst="rect">
            <a:avLst/>
          </a:prstGeom>
        </p:spPr>
        <p:txBody>
          <a:bodyPr wrap="square" lIns="91425" tIns="91425" rIns="91425" bIns="91425" anchor="b" anchorCtr="0"/>
          <a:lstStyle>
            <a:lvl1pPr lvl="0" algn="ctr" rtl="0">
              <a:spcBef>
                <a:spcPts val="0"/>
              </a:spcBef>
              <a:buSzPts val="12000"/>
              <a:buNone/>
              <a:defRPr sz="12000"/>
            </a:lvl1pPr>
            <a:lvl2pPr lvl="1" algn="ctr" rtl="0">
              <a:spcBef>
                <a:spcPts val="0"/>
              </a:spcBef>
              <a:buSzPts val="12000"/>
              <a:buNone/>
              <a:defRPr sz="12000"/>
            </a:lvl2pPr>
            <a:lvl3pPr lvl="2" algn="ctr" rtl="0">
              <a:spcBef>
                <a:spcPts val="0"/>
              </a:spcBef>
              <a:buSzPts val="12000"/>
              <a:buNone/>
              <a:defRPr sz="12000"/>
            </a:lvl3pPr>
            <a:lvl4pPr lvl="3" algn="ctr" rtl="0">
              <a:spcBef>
                <a:spcPts val="0"/>
              </a:spcBef>
              <a:buSzPts val="12000"/>
              <a:buNone/>
              <a:defRPr sz="12000"/>
            </a:lvl4pPr>
            <a:lvl5pPr lvl="4" algn="ctr" rtl="0">
              <a:spcBef>
                <a:spcPts val="0"/>
              </a:spcBef>
              <a:buSzPts val="12000"/>
              <a:buNone/>
              <a:defRPr sz="12000"/>
            </a:lvl5pPr>
            <a:lvl6pPr lvl="5" algn="ctr" rtl="0">
              <a:spcBef>
                <a:spcPts val="0"/>
              </a:spcBef>
              <a:buSzPts val="12000"/>
              <a:buNone/>
              <a:defRPr sz="12000"/>
            </a:lvl6pPr>
            <a:lvl7pPr lvl="6" algn="ctr" rtl="0">
              <a:spcBef>
                <a:spcPts val="0"/>
              </a:spcBef>
              <a:buSzPts val="12000"/>
              <a:buNone/>
              <a:defRPr sz="12000"/>
            </a:lvl7pPr>
            <a:lvl8pPr lvl="7" algn="ctr" rtl="0">
              <a:spcBef>
                <a:spcPts val="0"/>
              </a:spcBef>
              <a:buSzPts val="12000"/>
              <a:buNone/>
              <a:defRPr sz="12000"/>
            </a:lvl8pPr>
            <a:lvl9pPr lvl="8" algn="ctr" rtl="0">
              <a:spcBef>
                <a:spcPts val="0"/>
              </a:spcBef>
              <a:buSzPts val="12000"/>
              <a:buNone/>
              <a:defRPr sz="12000"/>
            </a:lvl9pPr>
          </a:lstStyle>
          <a:p>
            <a:endParaRPr/>
          </a:p>
        </p:txBody>
      </p:sp>
      <p:sp>
        <p:nvSpPr>
          <p:cNvPr id="91" name="Shape 91"/>
          <p:cNvSpPr txBox="1">
            <a:spLocks noGrp="1"/>
          </p:cNvSpPr>
          <p:nvPr>
            <p:ph type="body" idx="1"/>
          </p:nvPr>
        </p:nvSpPr>
        <p:spPr>
          <a:xfrm>
            <a:off x="311700" y="3152225"/>
            <a:ext cx="8520600" cy="1300800"/>
          </a:xfrm>
          <a:prstGeom prst="rect">
            <a:avLst/>
          </a:prstGeom>
        </p:spPr>
        <p:txBody>
          <a:bodyPr wrap="square" lIns="91425" tIns="91425" rIns="91425" bIns="91425" anchor="t" anchorCtr="0"/>
          <a:lstStyle>
            <a:lvl1pPr lvl="0" algn="ctr" rtl="0">
              <a:spcBef>
                <a:spcPts val="0"/>
              </a:spcBef>
              <a:buSzPts val="1800"/>
              <a:buChar char="●"/>
              <a:defRPr/>
            </a:lvl1pPr>
            <a:lvl2pPr lvl="1" algn="ctr" rtl="0">
              <a:spcBef>
                <a:spcPts val="0"/>
              </a:spcBef>
              <a:buSzPts val="1400"/>
              <a:buChar char="○"/>
              <a:defRPr/>
            </a:lvl2pPr>
            <a:lvl3pPr lvl="2" algn="ctr" rtl="0">
              <a:spcBef>
                <a:spcPts val="0"/>
              </a:spcBef>
              <a:buSzPts val="1400"/>
              <a:buChar char="■"/>
              <a:defRPr/>
            </a:lvl3pPr>
            <a:lvl4pPr lvl="3" algn="ctr" rtl="0">
              <a:spcBef>
                <a:spcPts val="0"/>
              </a:spcBef>
              <a:buSzPts val="1400"/>
              <a:buChar char="●"/>
              <a:defRPr/>
            </a:lvl4pPr>
            <a:lvl5pPr lvl="4" algn="ctr" rtl="0">
              <a:spcBef>
                <a:spcPts val="0"/>
              </a:spcBef>
              <a:buSzPts val="1400"/>
              <a:buChar char="○"/>
              <a:defRPr/>
            </a:lvl5pPr>
            <a:lvl6pPr lvl="5" algn="ctr" rtl="0">
              <a:spcBef>
                <a:spcPts val="0"/>
              </a:spcBef>
              <a:buSzPts val="1400"/>
              <a:buChar char="■"/>
              <a:defRPr/>
            </a:lvl6pPr>
            <a:lvl7pPr lvl="6" algn="ctr" rtl="0">
              <a:spcBef>
                <a:spcPts val="0"/>
              </a:spcBef>
              <a:buSzPts val="1400"/>
              <a:buChar char="●"/>
              <a:defRPr/>
            </a:lvl7pPr>
            <a:lvl8pPr lvl="7" algn="ctr" rtl="0">
              <a:spcBef>
                <a:spcPts val="0"/>
              </a:spcBef>
              <a:buSzPts val="1400"/>
              <a:buChar char="○"/>
              <a:defRPr/>
            </a:lvl8pPr>
            <a:lvl9pPr lvl="8" algn="ctr" rtl="0">
              <a:spcBef>
                <a:spcPts val="0"/>
              </a:spcBef>
              <a:buSzPts val="1400"/>
              <a:buChar char="■"/>
              <a:defRPr/>
            </a:lvl9pPr>
          </a:lstStyle>
          <a:p>
            <a:endParaRPr/>
          </a:p>
        </p:txBody>
      </p:sp>
      <p:sp>
        <p:nvSpPr>
          <p:cNvPr id="92" name="Shape 9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3"/>
        <p:cNvGrpSpPr/>
        <p:nvPr/>
      </p:nvGrpSpPr>
      <p:grpSpPr>
        <a:xfrm>
          <a:off x="0" y="0"/>
          <a:ext cx="0" cy="0"/>
          <a:chOff x="0" y="0"/>
          <a:chExt cx="0" cy="0"/>
        </a:xfrm>
      </p:grpSpPr>
      <p:sp>
        <p:nvSpPr>
          <p:cNvPr id="94" name="Shape 9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rt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dk1"/>
              </a:buClr>
              <a:buSzPts val="2800"/>
              <a:buNone/>
              <a:defRPr sz="2800">
                <a:solidFill>
                  <a:schemeClr val="dk1"/>
                </a:solidFill>
              </a:defRPr>
            </a:lvl1pPr>
            <a:lvl2pPr lvl="1">
              <a:spcBef>
                <a:spcPts val="0"/>
              </a:spcBef>
              <a:buClr>
                <a:schemeClr val="dk1"/>
              </a:buClr>
              <a:buSzPts val="2800"/>
              <a:buNone/>
              <a:defRPr sz="2800">
                <a:solidFill>
                  <a:schemeClr val="dk1"/>
                </a:solidFill>
              </a:defRPr>
            </a:lvl2pPr>
            <a:lvl3pPr lvl="2">
              <a:spcBef>
                <a:spcPts val="0"/>
              </a:spcBef>
              <a:buClr>
                <a:schemeClr val="dk1"/>
              </a:buClr>
              <a:buSzPts val="2800"/>
              <a:buNone/>
              <a:defRPr sz="2800">
                <a:solidFill>
                  <a:schemeClr val="dk1"/>
                </a:solidFill>
              </a:defRPr>
            </a:lvl3pPr>
            <a:lvl4pPr lvl="3">
              <a:spcBef>
                <a:spcPts val="0"/>
              </a:spcBef>
              <a:buClr>
                <a:schemeClr val="dk1"/>
              </a:buClr>
              <a:buSzPts val="2800"/>
              <a:buNone/>
              <a:defRPr sz="2800">
                <a:solidFill>
                  <a:schemeClr val="dk1"/>
                </a:solidFill>
              </a:defRPr>
            </a:lvl4pPr>
            <a:lvl5pPr lvl="4">
              <a:spcBef>
                <a:spcPts val="0"/>
              </a:spcBef>
              <a:buClr>
                <a:schemeClr val="dk1"/>
              </a:buClr>
              <a:buSzPts val="2800"/>
              <a:buNone/>
              <a:defRPr sz="2800">
                <a:solidFill>
                  <a:schemeClr val="dk1"/>
                </a:solidFill>
              </a:defRPr>
            </a:lvl5pPr>
            <a:lvl6pPr lvl="5">
              <a:spcBef>
                <a:spcPts val="0"/>
              </a:spcBef>
              <a:buClr>
                <a:schemeClr val="dk1"/>
              </a:buClr>
              <a:buSzPts val="2800"/>
              <a:buNone/>
              <a:defRPr sz="2800">
                <a:solidFill>
                  <a:schemeClr val="dk1"/>
                </a:solidFill>
              </a:defRPr>
            </a:lvl6pPr>
            <a:lvl7pPr lvl="6">
              <a:spcBef>
                <a:spcPts val="0"/>
              </a:spcBef>
              <a:buClr>
                <a:schemeClr val="dk1"/>
              </a:buClr>
              <a:buSzPts val="2800"/>
              <a:buNone/>
              <a:defRPr sz="2800">
                <a:solidFill>
                  <a:schemeClr val="dk1"/>
                </a:solidFill>
              </a:defRPr>
            </a:lvl7pPr>
            <a:lvl8pPr lvl="7">
              <a:spcBef>
                <a:spcPts val="0"/>
              </a:spcBef>
              <a:buClr>
                <a:schemeClr val="dk1"/>
              </a:buClr>
              <a:buSzPts val="2800"/>
              <a:buNone/>
              <a:defRPr sz="2800">
                <a:solidFill>
                  <a:schemeClr val="dk1"/>
                </a:solidFill>
              </a:defRPr>
            </a:lvl8pPr>
            <a:lvl9pPr lvl="8">
              <a:spcBef>
                <a:spcPts val="0"/>
              </a:spcBef>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ts val="1800"/>
              <a:buChar char="●"/>
              <a:defRPr sz="1800">
                <a:solidFill>
                  <a:schemeClr val="dk2"/>
                </a:solidFill>
              </a:defRPr>
            </a:lvl1pPr>
            <a:lvl2pPr lvl="1">
              <a:lnSpc>
                <a:spcPct val="115000"/>
              </a:lnSpc>
              <a:spcBef>
                <a:spcPts val="0"/>
              </a:spcBef>
              <a:spcAft>
                <a:spcPts val="1600"/>
              </a:spcAft>
              <a:buClr>
                <a:schemeClr val="dk2"/>
              </a:buClr>
              <a:buSzPts val="1400"/>
              <a:buChar char="○"/>
              <a:defRPr>
                <a:solidFill>
                  <a:schemeClr val="dk2"/>
                </a:solidFill>
              </a:defRPr>
            </a:lvl2pPr>
            <a:lvl3pPr lvl="2">
              <a:lnSpc>
                <a:spcPct val="115000"/>
              </a:lnSpc>
              <a:spcBef>
                <a:spcPts val="0"/>
              </a:spcBef>
              <a:spcAft>
                <a:spcPts val="1600"/>
              </a:spcAft>
              <a:buClr>
                <a:schemeClr val="dk2"/>
              </a:buClr>
              <a:buSzPts val="1400"/>
              <a:buChar char="■"/>
              <a:defRPr>
                <a:solidFill>
                  <a:schemeClr val="dk2"/>
                </a:solidFill>
              </a:defRPr>
            </a:lvl3pPr>
            <a:lvl4pPr lvl="3">
              <a:lnSpc>
                <a:spcPct val="115000"/>
              </a:lnSpc>
              <a:spcBef>
                <a:spcPts val="0"/>
              </a:spcBef>
              <a:spcAft>
                <a:spcPts val="1600"/>
              </a:spcAft>
              <a:buClr>
                <a:schemeClr val="dk2"/>
              </a:buClr>
              <a:buSzPts val="1400"/>
              <a:buChar char="●"/>
              <a:defRPr>
                <a:solidFill>
                  <a:schemeClr val="dk2"/>
                </a:solidFill>
              </a:defRPr>
            </a:lvl4pPr>
            <a:lvl5pPr lvl="4">
              <a:lnSpc>
                <a:spcPct val="115000"/>
              </a:lnSpc>
              <a:spcBef>
                <a:spcPts val="0"/>
              </a:spcBef>
              <a:spcAft>
                <a:spcPts val="1600"/>
              </a:spcAft>
              <a:buClr>
                <a:schemeClr val="dk2"/>
              </a:buClr>
              <a:buSzPts val="1400"/>
              <a:buChar char="○"/>
              <a:defRPr>
                <a:solidFill>
                  <a:schemeClr val="dk2"/>
                </a:solidFill>
              </a:defRPr>
            </a:lvl5pPr>
            <a:lvl6pPr lvl="5">
              <a:lnSpc>
                <a:spcPct val="115000"/>
              </a:lnSpc>
              <a:spcBef>
                <a:spcPts val="0"/>
              </a:spcBef>
              <a:spcAft>
                <a:spcPts val="1600"/>
              </a:spcAft>
              <a:buClr>
                <a:schemeClr val="dk2"/>
              </a:buClr>
              <a:buSzPts val="1400"/>
              <a:buChar char="■"/>
              <a:defRPr>
                <a:solidFill>
                  <a:schemeClr val="dk2"/>
                </a:solidFill>
              </a:defRPr>
            </a:lvl6pPr>
            <a:lvl7pPr lvl="6">
              <a:lnSpc>
                <a:spcPct val="115000"/>
              </a:lnSpc>
              <a:spcBef>
                <a:spcPts val="0"/>
              </a:spcBef>
              <a:spcAft>
                <a:spcPts val="1600"/>
              </a:spcAft>
              <a:buClr>
                <a:schemeClr val="dk2"/>
              </a:buClr>
              <a:buSzPts val="1400"/>
              <a:buChar char="●"/>
              <a:defRPr>
                <a:solidFill>
                  <a:schemeClr val="dk2"/>
                </a:solidFill>
              </a:defRPr>
            </a:lvl7pPr>
            <a:lvl8pPr lvl="7">
              <a:lnSpc>
                <a:spcPct val="115000"/>
              </a:lnSpc>
              <a:spcBef>
                <a:spcPts val="0"/>
              </a:spcBef>
              <a:spcAft>
                <a:spcPts val="1600"/>
              </a:spcAft>
              <a:buClr>
                <a:schemeClr val="dk2"/>
              </a:buClr>
              <a:buSzPts val="1400"/>
              <a:buChar char="○"/>
              <a:defRPr>
                <a:solidFill>
                  <a:schemeClr val="dk2"/>
                </a:solidFill>
              </a:defRPr>
            </a:lvl8pPr>
            <a:lvl9pPr lvl="8">
              <a:lnSpc>
                <a:spcPct val="115000"/>
              </a:lnSpc>
              <a:spcBef>
                <a:spcPts val="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marL="0" lvl="0" indent="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rtl="0">
              <a:spcBef>
                <a:spcPts val="0"/>
              </a:spcBef>
              <a:buClr>
                <a:schemeClr val="dk1"/>
              </a:buClr>
              <a:buSzPts val="2800"/>
              <a:buNone/>
              <a:defRPr sz="2800">
                <a:solidFill>
                  <a:schemeClr val="dk1"/>
                </a:solidFill>
              </a:defRPr>
            </a:lvl1pPr>
            <a:lvl2pPr lvl="1" rtl="0">
              <a:spcBef>
                <a:spcPts val="0"/>
              </a:spcBef>
              <a:buClr>
                <a:schemeClr val="dk1"/>
              </a:buClr>
              <a:buSzPts val="2800"/>
              <a:buNone/>
              <a:defRPr sz="2800">
                <a:solidFill>
                  <a:schemeClr val="dk1"/>
                </a:solidFill>
              </a:defRPr>
            </a:lvl2pPr>
            <a:lvl3pPr lvl="2" rtl="0">
              <a:spcBef>
                <a:spcPts val="0"/>
              </a:spcBef>
              <a:buClr>
                <a:schemeClr val="dk1"/>
              </a:buClr>
              <a:buSzPts val="2800"/>
              <a:buNone/>
              <a:defRPr sz="2800">
                <a:solidFill>
                  <a:schemeClr val="dk1"/>
                </a:solidFill>
              </a:defRPr>
            </a:lvl3pPr>
            <a:lvl4pPr lvl="3" rtl="0">
              <a:spcBef>
                <a:spcPts val="0"/>
              </a:spcBef>
              <a:buClr>
                <a:schemeClr val="dk1"/>
              </a:buClr>
              <a:buSzPts val="2800"/>
              <a:buNone/>
              <a:defRPr sz="2800">
                <a:solidFill>
                  <a:schemeClr val="dk1"/>
                </a:solidFill>
              </a:defRPr>
            </a:lvl4pPr>
            <a:lvl5pPr lvl="4" rtl="0">
              <a:spcBef>
                <a:spcPts val="0"/>
              </a:spcBef>
              <a:buClr>
                <a:schemeClr val="dk1"/>
              </a:buClr>
              <a:buSzPts val="2800"/>
              <a:buNone/>
              <a:defRPr sz="2800">
                <a:solidFill>
                  <a:schemeClr val="dk1"/>
                </a:solidFill>
              </a:defRPr>
            </a:lvl5pPr>
            <a:lvl6pPr lvl="5" rtl="0">
              <a:spcBef>
                <a:spcPts val="0"/>
              </a:spcBef>
              <a:buClr>
                <a:schemeClr val="dk1"/>
              </a:buClr>
              <a:buSzPts val="2800"/>
              <a:buNone/>
              <a:defRPr sz="2800">
                <a:solidFill>
                  <a:schemeClr val="dk1"/>
                </a:solidFill>
              </a:defRPr>
            </a:lvl6pPr>
            <a:lvl7pPr lvl="6" rtl="0">
              <a:spcBef>
                <a:spcPts val="0"/>
              </a:spcBef>
              <a:buClr>
                <a:schemeClr val="dk1"/>
              </a:buClr>
              <a:buSzPts val="2800"/>
              <a:buNone/>
              <a:defRPr sz="2800">
                <a:solidFill>
                  <a:schemeClr val="dk1"/>
                </a:solidFill>
              </a:defRPr>
            </a:lvl7pPr>
            <a:lvl8pPr lvl="7" rtl="0">
              <a:spcBef>
                <a:spcPts val="0"/>
              </a:spcBef>
              <a:buClr>
                <a:schemeClr val="dk1"/>
              </a:buClr>
              <a:buSzPts val="2800"/>
              <a:buNone/>
              <a:defRPr sz="2800">
                <a:solidFill>
                  <a:schemeClr val="dk1"/>
                </a:solidFill>
              </a:defRPr>
            </a:lvl8pPr>
            <a:lvl9pPr lvl="8" rtl="0">
              <a:spcBef>
                <a:spcPts val="0"/>
              </a:spcBef>
              <a:buClr>
                <a:schemeClr val="dk1"/>
              </a:buClr>
              <a:buSzPts val="2800"/>
              <a:buNone/>
              <a:defRPr sz="2800">
                <a:solidFill>
                  <a:schemeClr val="dk1"/>
                </a:solidFill>
              </a:defRPr>
            </a:lvl9pPr>
          </a:lstStyle>
          <a:p>
            <a:endParaRPr/>
          </a:p>
        </p:txBody>
      </p:sp>
      <p:sp>
        <p:nvSpPr>
          <p:cNvPr id="52" name="Shape 52"/>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rtl="0">
              <a:lnSpc>
                <a:spcPct val="115000"/>
              </a:lnSpc>
              <a:spcBef>
                <a:spcPts val="0"/>
              </a:spcBef>
              <a:spcAft>
                <a:spcPts val="1600"/>
              </a:spcAft>
              <a:buClr>
                <a:schemeClr val="lt2"/>
              </a:buClr>
              <a:buSzPts val="1800"/>
              <a:buChar char="●"/>
              <a:defRPr sz="1800">
                <a:solidFill>
                  <a:schemeClr val="lt2"/>
                </a:solidFill>
              </a:defRPr>
            </a:lvl1pPr>
            <a:lvl2pPr lvl="1" rtl="0">
              <a:lnSpc>
                <a:spcPct val="115000"/>
              </a:lnSpc>
              <a:spcBef>
                <a:spcPts val="0"/>
              </a:spcBef>
              <a:spcAft>
                <a:spcPts val="1600"/>
              </a:spcAft>
              <a:buClr>
                <a:schemeClr val="lt2"/>
              </a:buClr>
              <a:buSzPts val="1400"/>
              <a:buChar char="○"/>
              <a:defRPr>
                <a:solidFill>
                  <a:schemeClr val="lt2"/>
                </a:solidFill>
              </a:defRPr>
            </a:lvl2pPr>
            <a:lvl3pPr lvl="2" rtl="0">
              <a:lnSpc>
                <a:spcPct val="115000"/>
              </a:lnSpc>
              <a:spcBef>
                <a:spcPts val="0"/>
              </a:spcBef>
              <a:spcAft>
                <a:spcPts val="1600"/>
              </a:spcAft>
              <a:buClr>
                <a:schemeClr val="lt2"/>
              </a:buClr>
              <a:buSzPts val="1400"/>
              <a:buChar char="■"/>
              <a:defRPr>
                <a:solidFill>
                  <a:schemeClr val="lt2"/>
                </a:solidFill>
              </a:defRPr>
            </a:lvl3pPr>
            <a:lvl4pPr lvl="3" rtl="0">
              <a:lnSpc>
                <a:spcPct val="115000"/>
              </a:lnSpc>
              <a:spcBef>
                <a:spcPts val="0"/>
              </a:spcBef>
              <a:spcAft>
                <a:spcPts val="1600"/>
              </a:spcAft>
              <a:buClr>
                <a:schemeClr val="lt2"/>
              </a:buClr>
              <a:buSzPts val="1400"/>
              <a:buChar char="●"/>
              <a:defRPr>
                <a:solidFill>
                  <a:schemeClr val="lt2"/>
                </a:solidFill>
              </a:defRPr>
            </a:lvl4pPr>
            <a:lvl5pPr lvl="4" rtl="0">
              <a:lnSpc>
                <a:spcPct val="115000"/>
              </a:lnSpc>
              <a:spcBef>
                <a:spcPts val="0"/>
              </a:spcBef>
              <a:spcAft>
                <a:spcPts val="1600"/>
              </a:spcAft>
              <a:buClr>
                <a:schemeClr val="lt2"/>
              </a:buClr>
              <a:buSzPts val="1400"/>
              <a:buChar char="○"/>
              <a:defRPr>
                <a:solidFill>
                  <a:schemeClr val="lt2"/>
                </a:solidFill>
              </a:defRPr>
            </a:lvl5pPr>
            <a:lvl6pPr lvl="5" rtl="0">
              <a:lnSpc>
                <a:spcPct val="115000"/>
              </a:lnSpc>
              <a:spcBef>
                <a:spcPts val="0"/>
              </a:spcBef>
              <a:spcAft>
                <a:spcPts val="1600"/>
              </a:spcAft>
              <a:buClr>
                <a:schemeClr val="lt2"/>
              </a:buClr>
              <a:buSzPts val="1400"/>
              <a:buChar char="■"/>
              <a:defRPr>
                <a:solidFill>
                  <a:schemeClr val="lt2"/>
                </a:solidFill>
              </a:defRPr>
            </a:lvl6pPr>
            <a:lvl7pPr lvl="6" rtl="0">
              <a:lnSpc>
                <a:spcPct val="115000"/>
              </a:lnSpc>
              <a:spcBef>
                <a:spcPts val="0"/>
              </a:spcBef>
              <a:spcAft>
                <a:spcPts val="1600"/>
              </a:spcAft>
              <a:buClr>
                <a:schemeClr val="lt2"/>
              </a:buClr>
              <a:buSzPts val="1400"/>
              <a:buChar char="●"/>
              <a:defRPr>
                <a:solidFill>
                  <a:schemeClr val="lt2"/>
                </a:solidFill>
              </a:defRPr>
            </a:lvl7pPr>
            <a:lvl8pPr lvl="7" rtl="0">
              <a:lnSpc>
                <a:spcPct val="115000"/>
              </a:lnSpc>
              <a:spcBef>
                <a:spcPts val="0"/>
              </a:spcBef>
              <a:spcAft>
                <a:spcPts val="1600"/>
              </a:spcAft>
              <a:buClr>
                <a:schemeClr val="lt2"/>
              </a:buClr>
              <a:buSzPts val="1400"/>
              <a:buChar char="○"/>
              <a:defRPr>
                <a:solidFill>
                  <a:schemeClr val="lt2"/>
                </a:solidFill>
              </a:defRPr>
            </a:lvl8pPr>
            <a:lvl9pPr lvl="8" rtl="0">
              <a:lnSpc>
                <a:spcPct val="115000"/>
              </a:lnSpc>
              <a:spcBef>
                <a:spcPts val="0"/>
              </a:spcBef>
              <a:spcAft>
                <a:spcPts val="1600"/>
              </a:spcAft>
              <a:buClr>
                <a:schemeClr val="lt2"/>
              </a:buClr>
              <a:buSzPts val="1400"/>
              <a:buChar char="■"/>
              <a:defRPr>
                <a:solidFill>
                  <a:schemeClr val="lt2"/>
                </a:solidFill>
              </a:defRPr>
            </a:lvl9pPr>
          </a:lstStyle>
          <a:p>
            <a:endParaRPr/>
          </a:p>
        </p:txBody>
      </p:sp>
      <p:sp>
        <p:nvSpPr>
          <p:cNvPr id="53" name="Shape 53"/>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marL="0" lvl="0" indent="0" algn="r" rtl="0">
              <a:spcBef>
                <a:spcPts val="0"/>
              </a:spcBef>
              <a:buNone/>
            </a:pPr>
            <a:fld id="{00000000-1234-1234-1234-123412341234}" type="slidenum">
              <a:rPr lang="en" sz="1000">
                <a:solidFill>
                  <a:schemeClr val="lt2"/>
                </a:solidFill>
              </a:rPr>
              <a:t>‹#›</a:t>
            </a:fld>
            <a:endParaRPr lang="en" sz="1000">
              <a:solidFill>
                <a:schemeClr val="lt2"/>
              </a:solidFil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8.jp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14.jp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forms/d/1qtDIOJ_PdcUOjnBNSSrXMhNtAAQOv9d8phvJa1qiLJs/edit"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hyperlink" Target="https://www.sporcle.com/games/g/world"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sporcle.com/games/g/world"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s://docs.google.com/forms/d/13xVgwuHF1zB9SjrHQ6rpvz-PJaEcDxOxUvl1Z06iEUE/edit"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hyperlink" Target="https://docs.google.com/document/d/1HdZEPCIagFcMouRUi-3Sb8KdMvyFh4ONh89OubST2CU/edit"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hyperlink" Target="https://docs.google.com/forms/d/13xVgwuHF1zB9SjrHQ6rpvz-PJaEcDxOxUvl1Z06iEUE/edit" TargetMode="External"/><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hyperlink" Target="https://docs.google.com/document/d/1HdZEPCIagFcMouRUi-3Sb8KdMvyFh4ONh89OubST2CU/edit"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hyperlink" Target="https://prezi.com/p4vlbru-eis4/unit-9-economics/?auth_key=567a5ba94810ffced9a3fd0000bcfc29db095116" TargetMode="External"/><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hyperlink" Target="https://docs.google.com/forms/d/18fOdW1zmiIxWC94HrEBnGwJM4BXyXrEW3mUPi0GVIAs/edit"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hyperlink" Target="https://prezi.com/p4vlbru-eis4/unit-9-economics/?auth_key=567a5ba94810ffced9a3fd0000bcfc29db095116" TargetMode="External"/><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hyperlink" Target="https://docs.google.com/forms/d/1hoEMSb156iJv-O2pescfXE2Bvw-3MIGZnRk3SOC6UcU/edit" TargetMode="External"/><Relationship Id="rId2" Type="http://schemas.openxmlformats.org/officeDocument/2006/relationships/notesSlide" Target="../notesSlides/notesSlide52.xml"/><Relationship Id="rId1" Type="http://schemas.openxmlformats.org/officeDocument/2006/relationships/slideLayout" Target="../slideLayouts/slideLayout14.xml"/><Relationship Id="rId4" Type="http://schemas.openxmlformats.org/officeDocument/2006/relationships/hyperlink" Target="https://docs.google.com/document/d/1BjgAUjrjSotwtS2v5xtGsNsQtWA9G8tktHyTzRX9JAg/edit"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311700" y="350475"/>
            <a:ext cx="8520600" cy="4729500"/>
          </a:xfrm>
          <a:prstGeom prst="rect">
            <a:avLst/>
          </a:prstGeom>
        </p:spPr>
        <p:txBody>
          <a:bodyPr wrap="square" lIns="91425" tIns="91425" rIns="91425" bIns="91425" anchor="t" anchorCtr="0">
            <a:noAutofit/>
          </a:bodyPr>
          <a:lstStyle/>
          <a:p>
            <a:pPr marL="0" lvl="0" indent="0" rtl="0">
              <a:spcBef>
                <a:spcPts val="0"/>
              </a:spcBef>
              <a:spcAft>
                <a:spcPts val="0"/>
              </a:spcAft>
              <a:buNone/>
            </a:pPr>
            <a:r>
              <a:rPr lang="en" sz="2200">
                <a:solidFill>
                  <a:srgbClr val="FFFFFF"/>
                </a:solidFill>
              </a:rPr>
              <a:t>The economy in the valley will need to grow if students want to come back and work with their specialized degrees. We need to develop more to create more opportunities.</a:t>
            </a:r>
          </a:p>
          <a:p>
            <a:pPr marL="457200" lvl="0" indent="-368300" rtl="0">
              <a:spcBef>
                <a:spcPts val="0"/>
              </a:spcBef>
              <a:spcAft>
                <a:spcPts val="0"/>
              </a:spcAft>
              <a:buClr>
                <a:srgbClr val="FFFFFF"/>
              </a:buClr>
              <a:buSzPts val="2200"/>
              <a:buChar char="-"/>
            </a:pPr>
            <a:r>
              <a:rPr lang="en" sz="2200">
                <a:solidFill>
                  <a:srgbClr val="FFFFFF"/>
                </a:solidFill>
              </a:rPr>
              <a:t>Frank Murphy</a:t>
            </a:r>
          </a:p>
          <a:p>
            <a:pPr marL="0" lvl="0" indent="0" rtl="0">
              <a:spcBef>
                <a:spcPts val="0"/>
              </a:spcBef>
              <a:spcAft>
                <a:spcPts val="0"/>
              </a:spcAft>
              <a:buNone/>
            </a:pPr>
            <a:endParaRPr sz="2200">
              <a:solidFill>
                <a:srgbClr val="FFFFFF"/>
              </a:solidFill>
            </a:endParaRPr>
          </a:p>
          <a:p>
            <a:pPr marL="0" lvl="0" indent="0" rtl="0">
              <a:spcBef>
                <a:spcPts val="0"/>
              </a:spcBef>
              <a:spcAft>
                <a:spcPts val="0"/>
              </a:spcAft>
              <a:buNone/>
            </a:pPr>
            <a:r>
              <a:rPr lang="en" sz="2200" b="1">
                <a:solidFill>
                  <a:srgbClr val="FFFFFF"/>
                </a:solidFill>
              </a:rPr>
              <a:t>Thursday</a:t>
            </a:r>
            <a:r>
              <a:rPr lang="en" sz="2200">
                <a:solidFill>
                  <a:srgbClr val="FFFFFF"/>
                </a:solidFill>
              </a:rPr>
              <a:t>: According to the quote above, which of the following would Frank Murphy most likely agree with?</a:t>
            </a:r>
          </a:p>
          <a:p>
            <a:pPr marL="457200" lvl="0" indent="-368300" rtl="0">
              <a:spcBef>
                <a:spcPts val="0"/>
              </a:spcBef>
              <a:spcAft>
                <a:spcPts val="0"/>
              </a:spcAft>
              <a:buClr>
                <a:srgbClr val="FFFFFF"/>
              </a:buClr>
              <a:buSzPts val="2200"/>
              <a:buAutoNum type="alphaLcPeriod"/>
            </a:pPr>
            <a:r>
              <a:rPr lang="en" sz="2200">
                <a:solidFill>
                  <a:srgbClr val="FFFFFF"/>
                </a:solidFill>
              </a:rPr>
              <a:t>The creation of a public university within the valley</a:t>
            </a:r>
          </a:p>
          <a:p>
            <a:pPr marL="457200" lvl="0" indent="-368300" rtl="0">
              <a:spcBef>
                <a:spcPts val="0"/>
              </a:spcBef>
              <a:spcAft>
                <a:spcPts val="0"/>
              </a:spcAft>
              <a:buClr>
                <a:srgbClr val="FFFFFF"/>
              </a:buClr>
              <a:buSzPts val="2200"/>
              <a:buAutoNum type="alphaLcPeriod"/>
            </a:pPr>
            <a:r>
              <a:rPr lang="en" sz="2200">
                <a:solidFill>
                  <a:srgbClr val="FFFFFF"/>
                </a:solidFill>
              </a:rPr>
              <a:t>The addition of a McDonald’s in the valley</a:t>
            </a:r>
          </a:p>
          <a:p>
            <a:pPr marL="457200" lvl="0" indent="-368300" rtl="0">
              <a:spcBef>
                <a:spcPts val="0"/>
              </a:spcBef>
              <a:spcAft>
                <a:spcPts val="0"/>
              </a:spcAft>
              <a:buClr>
                <a:srgbClr val="FFFFFF"/>
              </a:buClr>
              <a:buSzPts val="2200"/>
              <a:buAutoNum type="alphaLcPeriod"/>
            </a:pPr>
            <a:r>
              <a:rPr lang="en" sz="2200">
                <a:solidFill>
                  <a:srgbClr val="FFFFFF"/>
                </a:solidFill>
              </a:rPr>
              <a:t>The creation of a public park in the valley</a:t>
            </a:r>
          </a:p>
          <a:p>
            <a:pPr marL="457200" lvl="0" indent="-368300" rtl="0">
              <a:spcBef>
                <a:spcPts val="0"/>
              </a:spcBef>
              <a:spcAft>
                <a:spcPts val="0"/>
              </a:spcAft>
              <a:buClr>
                <a:srgbClr val="FFFFFF"/>
              </a:buClr>
              <a:buSzPts val="2200"/>
              <a:buAutoNum type="alphaLcPeriod"/>
            </a:pPr>
            <a:r>
              <a:rPr lang="en" sz="2200">
                <a:solidFill>
                  <a:srgbClr val="FFFFFF"/>
                </a:solidFill>
              </a:rPr>
              <a:t>A new highway in the valley</a:t>
            </a:r>
          </a:p>
          <a:p>
            <a:pPr marL="0" lvl="0" indent="0" rtl="0">
              <a:spcBef>
                <a:spcPts val="0"/>
              </a:spcBef>
              <a:buNone/>
            </a:pPr>
            <a:endParaRPr sz="2400">
              <a:solidFill>
                <a:srgbClr val="00FFFF"/>
              </a:solidFill>
            </a:endParaRPr>
          </a:p>
          <a:p>
            <a:pPr marL="0" lvl="0" indent="0" rtl="0">
              <a:spcBef>
                <a:spcPts val="0"/>
              </a:spcBef>
              <a:buNone/>
            </a:pPr>
            <a:endParaRPr sz="2400">
              <a:solidFill>
                <a:srgbClr val="FFFFFF"/>
              </a:solidFill>
            </a:endParaRPr>
          </a:p>
          <a:p>
            <a:pPr marL="0" lvl="0" indent="0" rtl="0">
              <a:spcBef>
                <a:spcPts val="0"/>
              </a:spcBef>
              <a:buNone/>
            </a:pPr>
            <a:endParaRPr sz="2400">
              <a:solidFill>
                <a:srgbClr val="00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311708" y="744575"/>
            <a:ext cx="8520600" cy="2052600"/>
          </a:xfrm>
          <a:prstGeom prst="rect">
            <a:avLst/>
          </a:prstGeom>
        </p:spPr>
        <p:txBody>
          <a:bodyPr wrap="square" lIns="91425" tIns="91425" rIns="91425" bIns="91425" anchor="b" anchorCtr="0">
            <a:noAutofit/>
          </a:bodyPr>
          <a:lstStyle/>
          <a:p>
            <a:pPr marL="0" lvl="0" indent="0" rtl="0">
              <a:spcBef>
                <a:spcPts val="0"/>
              </a:spcBef>
              <a:buNone/>
            </a:pPr>
            <a:r>
              <a:rPr lang="en"/>
              <a:t>Intro to Economics</a:t>
            </a:r>
          </a:p>
        </p:txBody>
      </p:sp>
      <p:sp>
        <p:nvSpPr>
          <p:cNvPr id="105" name="Shape 105"/>
          <p:cNvSpPr txBox="1">
            <a:spLocks noGrp="1"/>
          </p:cNvSpPr>
          <p:nvPr>
            <p:ph type="subTitle" idx="1"/>
          </p:nvPr>
        </p:nvSpPr>
        <p:spPr>
          <a:xfrm>
            <a:off x="311700" y="2834125"/>
            <a:ext cx="8520600" cy="792600"/>
          </a:xfrm>
          <a:prstGeom prst="rect">
            <a:avLst/>
          </a:prstGeom>
        </p:spPr>
        <p:txBody>
          <a:bodyPr wrap="square" lIns="91425" tIns="91425" rIns="91425" bIns="91425" anchor="t" anchorCtr="0">
            <a:noAutofit/>
          </a:bodyPr>
          <a:lstStyle/>
          <a:p>
            <a:pPr marL="0" lvl="0" indent="0" rtl="0">
              <a:spcBef>
                <a:spcPts val="0"/>
              </a:spcBef>
              <a:buNone/>
            </a:pPr>
            <a:r>
              <a:rPr lang="en" sz="3000">
                <a:solidFill>
                  <a:srgbClr val="FFFFFF"/>
                </a:solidFill>
              </a:rPr>
              <a:t>Unit 9</a:t>
            </a:r>
          </a:p>
          <a:p>
            <a:pPr marL="0" lvl="0" indent="0" rtl="0">
              <a:spcBef>
                <a:spcPts val="0"/>
              </a:spcBef>
              <a:buNone/>
            </a:pPr>
            <a:endParaRPr sz="3000">
              <a:solidFill>
                <a:srgbClr val="FFFFFF"/>
              </a:solidFill>
            </a:endParaRPr>
          </a:p>
          <a:p>
            <a:pPr marL="0" lvl="0" indent="0" rtl="0">
              <a:spcBef>
                <a:spcPts val="0"/>
              </a:spcBef>
              <a:buNone/>
            </a:pPr>
            <a:r>
              <a:rPr lang="en" sz="1800">
                <a:solidFill>
                  <a:srgbClr val="FFFFFF"/>
                </a:solidFill>
              </a:rPr>
              <a:t>Unit 9 Essential Question: In what ways do your choices impact the economy of the United States? How much of an impact do you have? </a:t>
            </a:r>
            <a:r>
              <a:rPr lang="en" sz="1800">
                <a:solidFill>
                  <a:schemeClr val="dk1"/>
                </a:solidFill>
              </a:rPr>
              <a:t>Support your argument with at least 3 sources. </a:t>
            </a:r>
          </a:p>
          <a:p>
            <a:pPr marL="0" lvl="0" indent="0" rtl="0">
              <a:spcBef>
                <a:spcPts val="0"/>
              </a:spcBef>
              <a:buNone/>
            </a:pPr>
            <a:endParaRPr sz="1800">
              <a:solidFill>
                <a:srgbClr val="FFFFFF"/>
              </a:solidFill>
            </a:endParaRPr>
          </a:p>
          <a:p>
            <a:pPr marL="0" lvl="0" indent="0" rtl="0">
              <a:spcBef>
                <a:spcPts val="0"/>
              </a:spcBef>
              <a:buNone/>
            </a:pPr>
            <a:endParaRPr sz="18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0"/>
            <a:ext cx="8520600" cy="572700"/>
          </a:xfrm>
          <a:prstGeom prst="rect">
            <a:avLst/>
          </a:prstGeom>
        </p:spPr>
        <p:txBody>
          <a:bodyPr wrap="square" lIns="91425" tIns="91425" rIns="91425" bIns="91425" anchor="t" anchorCtr="0">
            <a:noAutofit/>
          </a:bodyPr>
          <a:lstStyle/>
          <a:p>
            <a:pPr marL="0" lvl="0" indent="0">
              <a:spcBef>
                <a:spcPts val="0"/>
              </a:spcBef>
              <a:buNone/>
            </a:pPr>
            <a:r>
              <a:rPr lang="en"/>
              <a:t>Unit 9.1 Essential Question: </a:t>
            </a:r>
            <a:r>
              <a:rPr lang="en" sz="1800">
                <a:solidFill>
                  <a:srgbClr val="FFFFFF"/>
                </a:solidFill>
              </a:rPr>
              <a:t>How does where you live affect your economic freedoms?</a:t>
            </a:r>
          </a:p>
          <a:p>
            <a:pPr marL="0" lvl="0" indent="0" rtl="0">
              <a:spcBef>
                <a:spcPts val="0"/>
              </a:spcBef>
              <a:buNone/>
            </a:pPr>
            <a:r>
              <a:rPr lang="en" sz="1800">
                <a:solidFill>
                  <a:srgbClr val="FFFFFF"/>
                </a:solidFill>
              </a:rPr>
              <a:t> </a:t>
            </a:r>
          </a:p>
        </p:txBody>
      </p:sp>
      <p:sp>
        <p:nvSpPr>
          <p:cNvPr id="111" name="Shape 111"/>
          <p:cNvSpPr txBox="1">
            <a:spLocks noGrp="1"/>
          </p:cNvSpPr>
          <p:nvPr>
            <p:ph type="body" idx="1"/>
          </p:nvPr>
        </p:nvSpPr>
        <p:spPr>
          <a:xfrm>
            <a:off x="311700" y="950000"/>
            <a:ext cx="40614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Microeconomics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Macroeconomics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Scarcity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Goods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Services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Trade-Offs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Opportunity costs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Traditional Economy</a:t>
            </a:r>
          </a:p>
          <a:p>
            <a:pPr marL="0" lvl="0" indent="0" rtl="0">
              <a:lnSpc>
                <a:spcPct val="100000"/>
              </a:lnSpc>
              <a:spcBef>
                <a:spcPts val="0"/>
              </a:spcBef>
              <a:spcAft>
                <a:spcPts val="0"/>
              </a:spcAft>
              <a:buNone/>
            </a:pPr>
            <a:endParaRPr sz="2400">
              <a:solidFill>
                <a:srgbClr val="FFFF00"/>
              </a:solidFill>
            </a:endParaRPr>
          </a:p>
        </p:txBody>
      </p:sp>
      <p:sp>
        <p:nvSpPr>
          <p:cNvPr id="112" name="Shape 112"/>
          <p:cNvSpPr txBox="1">
            <a:spLocks noGrp="1"/>
          </p:cNvSpPr>
          <p:nvPr>
            <p:ph type="body" idx="1"/>
          </p:nvPr>
        </p:nvSpPr>
        <p:spPr>
          <a:xfrm>
            <a:off x="4545775" y="950000"/>
            <a:ext cx="40614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Command Economy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Communism</a:t>
            </a:r>
          </a:p>
          <a:p>
            <a:pPr marL="457200" lvl="0" indent="-381000" rtl="0">
              <a:lnSpc>
                <a:spcPct val="100000"/>
              </a:lnSpc>
              <a:spcBef>
                <a:spcPts val="0"/>
              </a:spcBef>
              <a:spcAft>
                <a:spcPts val="0"/>
              </a:spcAft>
              <a:buClr>
                <a:srgbClr val="FFFF00"/>
              </a:buClr>
              <a:buSzPts val="2400"/>
              <a:buChar char="●"/>
            </a:pPr>
            <a:r>
              <a:rPr lang="en" sz="2400">
                <a:solidFill>
                  <a:srgbClr val="FFFF00"/>
                </a:solidFill>
              </a:rPr>
              <a:t>Market Economy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Capitalism</a:t>
            </a:r>
          </a:p>
          <a:p>
            <a:pPr marL="457200" lvl="0" indent="-381000" rtl="0">
              <a:lnSpc>
                <a:spcPct val="100000"/>
              </a:lnSpc>
              <a:spcBef>
                <a:spcPts val="0"/>
              </a:spcBef>
              <a:spcAft>
                <a:spcPts val="0"/>
              </a:spcAft>
              <a:buClr>
                <a:srgbClr val="FFFF00"/>
              </a:buClr>
              <a:buSzPts val="2400"/>
              <a:buChar char="●"/>
            </a:pPr>
            <a:r>
              <a:rPr lang="en" sz="2400">
                <a:solidFill>
                  <a:srgbClr val="FFFF00"/>
                </a:solidFill>
              </a:rPr>
              <a:t>Mixed Economy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Labor</a:t>
            </a:r>
          </a:p>
          <a:p>
            <a:pPr marL="457200" lvl="0" indent="-381000" rtl="0">
              <a:lnSpc>
                <a:spcPct val="100000"/>
              </a:lnSpc>
              <a:spcBef>
                <a:spcPts val="0"/>
              </a:spcBef>
              <a:spcAft>
                <a:spcPts val="0"/>
              </a:spcAft>
              <a:buClr>
                <a:srgbClr val="FFFF00"/>
              </a:buClr>
              <a:buSzPts val="2400"/>
              <a:buChar char="●"/>
            </a:pPr>
            <a:r>
              <a:rPr lang="en" sz="2400">
                <a:solidFill>
                  <a:srgbClr val="FFFF00"/>
                </a:solidFill>
              </a:rPr>
              <a:t>Capital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is economics?</a:t>
            </a:r>
          </a:p>
        </p:txBody>
      </p:sp>
      <p:sp>
        <p:nvSpPr>
          <p:cNvPr id="118" name="Shape 118"/>
          <p:cNvSpPr txBox="1">
            <a:spLocks noGrp="1"/>
          </p:cNvSpPr>
          <p:nvPr>
            <p:ph type="body" idx="1"/>
          </p:nvPr>
        </p:nvSpPr>
        <p:spPr>
          <a:xfrm>
            <a:off x="311700" y="1209500"/>
            <a:ext cx="8520600" cy="3416400"/>
          </a:xfrm>
          <a:prstGeom prst="rect">
            <a:avLst/>
          </a:prstGeom>
        </p:spPr>
        <p:txBody>
          <a:bodyPr wrap="square" lIns="91425" tIns="91425" rIns="91425" bIns="91425" anchor="t" anchorCtr="0">
            <a:noAutofit/>
          </a:bodyPr>
          <a:lstStyle/>
          <a:p>
            <a:pPr marL="0" lvl="0" indent="0">
              <a:spcBef>
                <a:spcPts val="0"/>
              </a:spcBef>
              <a:buNone/>
            </a:pPr>
            <a:r>
              <a:rPr lang="en" sz="2400">
                <a:solidFill>
                  <a:srgbClr val="FFFFFF"/>
                </a:solidFill>
              </a:rPr>
              <a:t>The study of choices in a world full of unlimited wants and limited resources.</a:t>
            </a:r>
          </a:p>
          <a:p>
            <a:pPr marL="0" lvl="0" indent="0">
              <a:spcBef>
                <a:spcPts val="0"/>
              </a:spcBef>
              <a:buNone/>
            </a:pPr>
            <a:r>
              <a:rPr lang="en" sz="2400">
                <a:solidFill>
                  <a:srgbClr val="FFFF00"/>
                </a:solidFill>
              </a:rPr>
              <a:t>Microeconomics</a:t>
            </a:r>
            <a:r>
              <a:rPr lang="en" sz="2400">
                <a:solidFill>
                  <a:srgbClr val="FFFFFF"/>
                </a:solidFill>
              </a:rPr>
              <a:t>: study of choices made by individuals and individual businesses</a:t>
            </a:r>
          </a:p>
          <a:p>
            <a:pPr marL="0" lvl="0" indent="0">
              <a:spcBef>
                <a:spcPts val="0"/>
              </a:spcBef>
              <a:buNone/>
            </a:pPr>
            <a:r>
              <a:rPr lang="en" sz="2400">
                <a:solidFill>
                  <a:srgbClr val="FFFF00"/>
                </a:solidFill>
              </a:rPr>
              <a:t>Macroeconomics</a:t>
            </a:r>
            <a:r>
              <a:rPr lang="en" sz="2400">
                <a:solidFill>
                  <a:srgbClr val="FFFFFF"/>
                </a:solidFill>
              </a:rPr>
              <a:t>: study of choices made by entire industries and countries</a:t>
            </a:r>
          </a:p>
          <a:p>
            <a:pPr marL="0" lvl="0" indent="0" rtl="0">
              <a:spcBef>
                <a:spcPts val="0"/>
              </a:spcBef>
              <a:buNone/>
            </a:pPr>
            <a:r>
              <a:rPr lang="en" sz="2400">
                <a:solidFill>
                  <a:srgbClr val="00FFFF"/>
                </a:solidFill>
              </a:rPr>
              <a:t>How can you impact both?</a:t>
            </a:r>
          </a:p>
          <a:p>
            <a:pPr marL="0" lvl="0" indent="0" rtl="0">
              <a:spcBef>
                <a:spcPts val="0"/>
              </a:spcBef>
              <a:buNone/>
            </a:pPr>
            <a:endParaRPr sz="2400">
              <a:solidFill>
                <a:srgbClr val="FFFFFF"/>
              </a:solidFill>
            </a:endParaRPr>
          </a:p>
          <a:p>
            <a:pPr marL="0" lvl="0" indent="0" rtl="0">
              <a:spcBef>
                <a:spcPts val="0"/>
              </a:spcBef>
              <a:buNone/>
            </a:pPr>
            <a:endParaRPr sz="2400">
              <a:solidFill>
                <a:srgbClr val="00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is the key to economics?</a:t>
            </a:r>
          </a:p>
        </p:txBody>
      </p:sp>
      <p:sp>
        <p:nvSpPr>
          <p:cNvPr id="124" name="Shape 124"/>
          <p:cNvSpPr txBox="1">
            <a:spLocks noGrp="1"/>
          </p:cNvSpPr>
          <p:nvPr>
            <p:ph type="body" idx="1"/>
          </p:nvPr>
        </p:nvSpPr>
        <p:spPr>
          <a:xfrm>
            <a:off x="311700" y="1156500"/>
            <a:ext cx="8520600" cy="3416400"/>
          </a:xfrm>
          <a:prstGeom prst="rect">
            <a:avLst/>
          </a:prstGeom>
        </p:spPr>
        <p:txBody>
          <a:bodyPr wrap="square" lIns="91425" tIns="91425" rIns="91425" bIns="91425" anchor="t" anchorCtr="0">
            <a:noAutofit/>
          </a:bodyPr>
          <a:lstStyle/>
          <a:p>
            <a:pPr marL="0" lvl="0" indent="0">
              <a:spcBef>
                <a:spcPts val="0"/>
              </a:spcBef>
              <a:buNone/>
            </a:pPr>
            <a:r>
              <a:rPr lang="en" sz="2400">
                <a:solidFill>
                  <a:srgbClr val="FFFF00"/>
                </a:solidFill>
              </a:rPr>
              <a:t>Scarcity</a:t>
            </a:r>
            <a:r>
              <a:rPr lang="en" sz="2400">
                <a:solidFill>
                  <a:srgbClr val="FFFFFF"/>
                </a:solidFill>
              </a:rPr>
              <a:t>: having more wants (goods and services) than you have resources</a:t>
            </a:r>
          </a:p>
          <a:p>
            <a:pPr marL="0" lvl="0" indent="0">
              <a:spcBef>
                <a:spcPts val="0"/>
              </a:spcBef>
              <a:buNone/>
            </a:pPr>
            <a:r>
              <a:rPr lang="en" sz="2400">
                <a:solidFill>
                  <a:srgbClr val="FFFFFF"/>
                </a:solidFill>
              </a:rPr>
              <a:t>Ex. </a:t>
            </a:r>
          </a:p>
          <a:p>
            <a:pPr marL="457200" lvl="0" indent="-381000">
              <a:spcBef>
                <a:spcPts val="0"/>
              </a:spcBef>
              <a:spcAft>
                <a:spcPts val="0"/>
              </a:spcAft>
              <a:buClr>
                <a:srgbClr val="FFFFFF"/>
              </a:buClr>
              <a:buSzPts val="2400"/>
              <a:buChar char="●"/>
            </a:pPr>
            <a:r>
              <a:rPr lang="en" sz="2400">
                <a:solidFill>
                  <a:srgbClr val="FFFFFF"/>
                </a:solidFill>
              </a:rPr>
              <a:t>You can’t buy a new car without enough money. </a:t>
            </a:r>
          </a:p>
          <a:p>
            <a:pPr marL="457200" lvl="0" indent="-381000" rtl="0">
              <a:spcBef>
                <a:spcPts val="0"/>
              </a:spcBef>
              <a:buClr>
                <a:srgbClr val="FFFFFF"/>
              </a:buClr>
              <a:buSzPts val="2400"/>
              <a:buChar char="●"/>
            </a:pPr>
            <a:r>
              <a:rPr lang="en" sz="2400">
                <a:solidFill>
                  <a:srgbClr val="FFFFFF"/>
                </a:solidFill>
              </a:rPr>
              <a:t>You can’t get everything done because there’s not enough time.</a:t>
            </a:r>
          </a:p>
          <a:p>
            <a:pPr marL="0" lvl="0" indent="0" rtl="0">
              <a:spcBef>
                <a:spcPts val="0"/>
              </a:spcBef>
              <a:buNone/>
            </a:pPr>
            <a:r>
              <a:rPr lang="en" sz="2400">
                <a:solidFill>
                  <a:srgbClr val="00FFFF"/>
                </a:solidFill>
              </a:rPr>
              <a:t>Can you think of any more examples?</a:t>
            </a:r>
          </a:p>
          <a:p>
            <a:pPr marL="0" lvl="0" indent="0" rtl="0">
              <a:spcBef>
                <a:spcPts val="0"/>
              </a:spcBef>
              <a:buNone/>
            </a:pPr>
            <a:endParaRPr sz="2400">
              <a:solidFill>
                <a:srgbClr val="FFFFFF"/>
              </a:solidFill>
            </a:endParaRPr>
          </a:p>
          <a:p>
            <a:pPr marL="0" lvl="0" indent="0" rtl="0">
              <a:spcBef>
                <a:spcPts val="0"/>
              </a:spcBef>
              <a:buNone/>
            </a:pPr>
            <a:endParaRPr sz="2400">
              <a:solidFill>
                <a:srgbClr val="00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a:t>
            </a:r>
            <a:r>
              <a:rPr lang="en">
                <a:solidFill>
                  <a:srgbClr val="FFFF00"/>
                </a:solidFill>
              </a:rPr>
              <a:t>goods</a:t>
            </a:r>
            <a:r>
              <a:rPr lang="en"/>
              <a:t> and </a:t>
            </a:r>
            <a:r>
              <a:rPr lang="en">
                <a:solidFill>
                  <a:srgbClr val="FFFF00"/>
                </a:solidFill>
              </a:rPr>
              <a:t>services</a:t>
            </a:r>
            <a:r>
              <a:rPr lang="en"/>
              <a:t>?</a:t>
            </a:r>
          </a:p>
        </p:txBody>
      </p:sp>
      <p:sp>
        <p:nvSpPr>
          <p:cNvPr id="130" name="Shape 130"/>
          <p:cNvSpPr txBox="1">
            <a:spLocks noGrp="1"/>
          </p:cNvSpPr>
          <p:nvPr>
            <p:ph type="body" idx="1"/>
          </p:nvPr>
        </p:nvSpPr>
        <p:spPr>
          <a:xfrm>
            <a:off x="0" y="1232450"/>
            <a:ext cx="9144000" cy="3671700"/>
          </a:xfrm>
          <a:prstGeom prst="rect">
            <a:avLst/>
          </a:prstGeom>
        </p:spPr>
        <p:txBody>
          <a:bodyPr wrap="square" lIns="91425" tIns="91425" rIns="91425" bIns="91425" anchor="t" anchorCtr="0">
            <a:noAutofit/>
          </a:bodyPr>
          <a:lstStyle/>
          <a:p>
            <a:pPr marL="914400" lvl="0" indent="457200" rtl="0">
              <a:spcBef>
                <a:spcPts val="0"/>
              </a:spcBef>
              <a:buNone/>
            </a:pPr>
            <a:r>
              <a:rPr lang="en" sz="2200">
                <a:solidFill>
                  <a:srgbClr val="FFFFFF"/>
                </a:solidFill>
              </a:rPr>
              <a:t>Goods								Services				things you can hold 			things you pay someone to do</a:t>
            </a:r>
          </a:p>
          <a:p>
            <a:pPr marL="0" lvl="0" indent="0" rtl="0">
              <a:spcBef>
                <a:spcPts val="0"/>
              </a:spcBef>
              <a:buNone/>
            </a:pPr>
            <a:r>
              <a:rPr lang="en" sz="2200">
                <a:solidFill>
                  <a:srgbClr val="FFFFFF"/>
                </a:solidFill>
              </a:rPr>
              <a:t>	</a:t>
            </a:r>
          </a:p>
          <a:p>
            <a:pPr marL="0" lvl="0" indent="0" rtl="0">
              <a:spcBef>
                <a:spcPts val="0"/>
              </a:spcBef>
              <a:buNone/>
            </a:pPr>
            <a:endParaRPr sz="2400">
              <a:solidFill>
                <a:srgbClr val="00FFFF"/>
              </a:solidFill>
            </a:endParaRPr>
          </a:p>
        </p:txBody>
      </p:sp>
      <p:cxnSp>
        <p:nvCxnSpPr>
          <p:cNvPr id="131" name="Shape 131"/>
          <p:cNvCxnSpPr/>
          <p:nvPr/>
        </p:nvCxnSpPr>
        <p:spPr>
          <a:xfrm>
            <a:off x="4028650" y="1417975"/>
            <a:ext cx="26400" cy="3352800"/>
          </a:xfrm>
          <a:prstGeom prst="straightConnector1">
            <a:avLst/>
          </a:prstGeom>
          <a:noFill/>
          <a:ln w="9525" cap="flat" cmpd="sng">
            <a:solidFill>
              <a:srgbClr val="FFFFFF"/>
            </a:solidFill>
            <a:prstDash val="solid"/>
            <a:round/>
            <a:headEnd type="none" w="lg" len="lg"/>
            <a:tailEnd type="none" w="lg" len="lg"/>
          </a:ln>
        </p:spPr>
      </p:cxnSp>
      <p:cxnSp>
        <p:nvCxnSpPr>
          <p:cNvPr id="132" name="Shape 132"/>
          <p:cNvCxnSpPr/>
          <p:nvPr/>
        </p:nvCxnSpPr>
        <p:spPr>
          <a:xfrm rot="10800000" flipH="1">
            <a:off x="397575" y="2199775"/>
            <a:ext cx="8322300" cy="53100"/>
          </a:xfrm>
          <a:prstGeom prst="straightConnector1">
            <a:avLst/>
          </a:prstGeom>
          <a:noFill/>
          <a:ln w="9525" cap="flat" cmpd="sng">
            <a:solidFill>
              <a:srgbClr val="FFFFFF"/>
            </a:solidFill>
            <a:prstDash val="solid"/>
            <a:round/>
            <a:headEnd type="none" w="lg" len="lg"/>
            <a:tailEnd type="none" w="lg" len="lg"/>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a:t>Good or service?</a:t>
            </a:r>
          </a:p>
        </p:txBody>
      </p:sp>
      <p:sp>
        <p:nvSpPr>
          <p:cNvPr id="138" name="Shape 138"/>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a:spcBef>
                <a:spcPts val="0"/>
              </a:spcBef>
              <a:buNone/>
            </a:pPr>
            <a:endParaRPr/>
          </a:p>
        </p:txBody>
      </p:sp>
      <p:pic>
        <p:nvPicPr>
          <p:cNvPr id="139" name="Shape 139"/>
          <p:cNvPicPr preferRelativeResize="0"/>
          <p:nvPr/>
        </p:nvPicPr>
        <p:blipFill>
          <a:blip r:embed="rId3">
            <a:alphaModFix/>
          </a:blip>
          <a:stretch>
            <a:fillRect/>
          </a:stretch>
        </p:blipFill>
        <p:spPr>
          <a:xfrm>
            <a:off x="2107099" y="1272824"/>
            <a:ext cx="4797300" cy="3593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Good or service?</a:t>
            </a:r>
          </a:p>
        </p:txBody>
      </p:sp>
      <p:sp>
        <p:nvSpPr>
          <p:cNvPr id="145" name="Shape 145"/>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buNone/>
            </a:pPr>
            <a:endParaRPr/>
          </a:p>
        </p:txBody>
      </p:sp>
      <p:pic>
        <p:nvPicPr>
          <p:cNvPr id="146" name="Shape 146"/>
          <p:cNvPicPr preferRelativeResize="0"/>
          <p:nvPr/>
        </p:nvPicPr>
        <p:blipFill>
          <a:blip r:embed="rId3">
            <a:alphaModFix/>
          </a:blip>
          <a:stretch>
            <a:fillRect/>
          </a:stretch>
        </p:blipFill>
        <p:spPr>
          <a:xfrm>
            <a:off x="3180365" y="1152475"/>
            <a:ext cx="4294894" cy="3217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Good or service?</a:t>
            </a:r>
          </a:p>
        </p:txBody>
      </p:sp>
      <p:sp>
        <p:nvSpPr>
          <p:cNvPr id="152" name="Shape 152"/>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buNone/>
            </a:pPr>
            <a:endParaRPr/>
          </a:p>
        </p:txBody>
      </p:sp>
      <p:pic>
        <p:nvPicPr>
          <p:cNvPr id="153" name="Shape 153"/>
          <p:cNvPicPr preferRelativeResize="0"/>
          <p:nvPr/>
        </p:nvPicPr>
        <p:blipFill>
          <a:blip r:embed="rId3">
            <a:alphaModFix/>
          </a:blip>
          <a:stretch>
            <a:fillRect/>
          </a:stretch>
        </p:blipFill>
        <p:spPr>
          <a:xfrm>
            <a:off x="1843700" y="1462536"/>
            <a:ext cx="4722144" cy="3416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Good or service?</a:t>
            </a:r>
          </a:p>
        </p:txBody>
      </p:sp>
      <p:sp>
        <p:nvSpPr>
          <p:cNvPr id="159" name="Shape 159"/>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buNone/>
            </a:pPr>
            <a:endParaRPr/>
          </a:p>
        </p:txBody>
      </p:sp>
      <p:pic>
        <p:nvPicPr>
          <p:cNvPr id="160" name="Shape 160"/>
          <p:cNvPicPr preferRelativeResize="0"/>
          <p:nvPr/>
        </p:nvPicPr>
        <p:blipFill>
          <a:blip r:embed="rId3">
            <a:alphaModFix/>
          </a:blip>
          <a:stretch>
            <a:fillRect/>
          </a:stretch>
        </p:blipFill>
        <p:spPr>
          <a:xfrm>
            <a:off x="4349832" y="512945"/>
            <a:ext cx="2740075" cy="4117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Good or service?</a:t>
            </a:r>
          </a:p>
        </p:txBody>
      </p:sp>
      <p:sp>
        <p:nvSpPr>
          <p:cNvPr id="166" name="Shape 166"/>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buNone/>
            </a:pPr>
            <a:endParaRPr/>
          </a:p>
        </p:txBody>
      </p:sp>
      <p:pic>
        <p:nvPicPr>
          <p:cNvPr id="167" name="Shape 167"/>
          <p:cNvPicPr preferRelativeResize="0"/>
          <p:nvPr/>
        </p:nvPicPr>
        <p:blipFill>
          <a:blip r:embed="rId3">
            <a:alphaModFix/>
          </a:blip>
          <a:stretch>
            <a:fillRect/>
          </a:stretch>
        </p:blipFill>
        <p:spPr>
          <a:xfrm>
            <a:off x="2105680" y="1152488"/>
            <a:ext cx="5353033" cy="3562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a:t>How do you choose what you want?</a:t>
            </a:r>
          </a:p>
        </p:txBody>
      </p:sp>
      <p:sp>
        <p:nvSpPr>
          <p:cNvPr id="173" name="Shape 173"/>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a:spcBef>
                <a:spcPts val="0"/>
              </a:spcBef>
              <a:buNone/>
            </a:pPr>
            <a:r>
              <a:rPr lang="en">
                <a:solidFill>
                  <a:srgbClr val="FFFF00"/>
                </a:solidFill>
              </a:rPr>
              <a:t>Trade-offs</a:t>
            </a:r>
            <a:r>
              <a:rPr lang="en">
                <a:solidFill>
                  <a:srgbClr val="FFFFFF"/>
                </a:solidFill>
              </a:rPr>
              <a:t>: choose one thing over another</a:t>
            </a:r>
          </a:p>
          <a:p>
            <a:pPr marL="0" lvl="0" indent="0">
              <a:spcBef>
                <a:spcPts val="0"/>
              </a:spcBef>
              <a:buNone/>
            </a:pPr>
            <a:r>
              <a:rPr lang="en">
                <a:solidFill>
                  <a:srgbClr val="FFFF00"/>
                </a:solidFill>
              </a:rPr>
              <a:t>Opportunity costs</a:t>
            </a:r>
            <a:r>
              <a:rPr lang="en">
                <a:solidFill>
                  <a:srgbClr val="FFFFFF"/>
                </a:solidFill>
              </a:rPr>
              <a:t>: the value of what you gave up</a:t>
            </a:r>
          </a:p>
          <a:p>
            <a:pPr marL="0" lvl="0" indent="0">
              <a:spcBef>
                <a:spcPts val="0"/>
              </a:spcBef>
              <a:buNone/>
            </a:pPr>
            <a:r>
              <a:rPr lang="en">
                <a:solidFill>
                  <a:srgbClr val="FFFFFF"/>
                </a:solidFill>
              </a:rPr>
              <a:t>Ex. Choosing Pitt CC over ECU</a:t>
            </a:r>
          </a:p>
          <a:p>
            <a:pPr marL="0" lvl="0" indent="0">
              <a:spcBef>
                <a:spcPts val="0"/>
              </a:spcBef>
              <a:buNone/>
            </a:pPr>
            <a:endParaRPr>
              <a:solidFill>
                <a:srgbClr val="FFFFFF"/>
              </a:solidFill>
            </a:endParaRPr>
          </a:p>
          <a:p>
            <a:pPr marL="0" lvl="0" indent="0">
              <a:spcBef>
                <a:spcPts val="0"/>
              </a:spcBef>
              <a:buNone/>
            </a:pPr>
            <a:r>
              <a:rPr lang="en">
                <a:solidFill>
                  <a:srgbClr val="00FFFF"/>
                </a:solidFill>
              </a:rPr>
              <a:t>Can you think of your own example?</a:t>
            </a:r>
          </a:p>
          <a:p>
            <a:pPr marL="0" lvl="0" indent="0">
              <a:spcBef>
                <a:spcPts val="0"/>
              </a:spcBef>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the 4 major economic questions?</a:t>
            </a:r>
          </a:p>
        </p:txBody>
      </p:sp>
      <p:sp>
        <p:nvSpPr>
          <p:cNvPr id="179" name="Shape 179"/>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lvl="0" indent="-342900" rtl="0">
              <a:spcBef>
                <a:spcPts val="0"/>
              </a:spcBef>
              <a:spcAft>
                <a:spcPts val="0"/>
              </a:spcAft>
              <a:buClr>
                <a:srgbClr val="FFFFFF"/>
              </a:buClr>
              <a:buSzPts val="1800"/>
              <a:buAutoNum type="arabicPeriod"/>
            </a:pPr>
            <a:r>
              <a:rPr lang="en">
                <a:solidFill>
                  <a:srgbClr val="FFFFFF"/>
                </a:solidFill>
              </a:rPr>
              <a:t>What should be produced?</a:t>
            </a:r>
          </a:p>
          <a:p>
            <a:pPr marL="457200" lvl="0" indent="-342900" rtl="0">
              <a:spcBef>
                <a:spcPts val="0"/>
              </a:spcBef>
              <a:spcAft>
                <a:spcPts val="0"/>
              </a:spcAft>
              <a:buClr>
                <a:srgbClr val="FFFFFF"/>
              </a:buClr>
              <a:buSzPts val="1800"/>
              <a:buAutoNum type="arabicPeriod"/>
            </a:pPr>
            <a:r>
              <a:rPr lang="en">
                <a:solidFill>
                  <a:srgbClr val="FFFFFF"/>
                </a:solidFill>
              </a:rPr>
              <a:t>How should it be produced?</a:t>
            </a:r>
          </a:p>
          <a:p>
            <a:pPr marL="457200" lvl="0" indent="-342900" rtl="0">
              <a:spcBef>
                <a:spcPts val="0"/>
              </a:spcBef>
              <a:spcAft>
                <a:spcPts val="0"/>
              </a:spcAft>
              <a:buClr>
                <a:srgbClr val="FFFFFF"/>
              </a:buClr>
              <a:buSzPts val="1800"/>
              <a:buAutoNum type="arabicPeriod"/>
            </a:pPr>
            <a:r>
              <a:rPr lang="en">
                <a:solidFill>
                  <a:srgbClr val="FFFFFF"/>
                </a:solidFill>
              </a:rPr>
              <a:t>How much should be produced?</a:t>
            </a:r>
          </a:p>
          <a:p>
            <a:pPr marL="457200" lvl="0" indent="-342900" rtl="0">
              <a:spcBef>
                <a:spcPts val="0"/>
              </a:spcBef>
              <a:buClr>
                <a:srgbClr val="FFFFFF"/>
              </a:buClr>
              <a:buSzPts val="1800"/>
              <a:buAutoNum type="arabicPeriod"/>
            </a:pPr>
            <a:r>
              <a:rPr lang="en">
                <a:solidFill>
                  <a:srgbClr val="FFFFFF"/>
                </a:solidFill>
              </a:rPr>
              <a:t>For whom should it be produced?</a:t>
            </a:r>
          </a:p>
          <a:p>
            <a:pPr marL="0" lvl="0" indent="0" rtl="0">
              <a:spcBef>
                <a:spcPts val="0"/>
              </a:spcBef>
              <a:buNone/>
            </a:pPr>
            <a:r>
              <a:rPr lang="en">
                <a:solidFill>
                  <a:srgbClr val="00FFFF"/>
                </a:solidFill>
              </a:rPr>
              <a:t>Who answers these questions?</a:t>
            </a:r>
          </a:p>
          <a:p>
            <a:pPr marL="0" lvl="0" indent="0" rtl="0">
              <a:spcBef>
                <a:spcPts val="0"/>
              </a:spcBef>
              <a:buNone/>
            </a:pPr>
            <a:endParaRPr>
              <a:solidFill>
                <a:srgbClr val="00FFFF"/>
              </a:solidFill>
            </a:endParaRPr>
          </a:p>
          <a:p>
            <a:pPr marL="0" lvl="0" indent="0" rtl="0">
              <a:spcBef>
                <a:spcPts val="0"/>
              </a:spcBef>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the 4 major types of economies?</a:t>
            </a:r>
          </a:p>
        </p:txBody>
      </p:sp>
      <p:sp>
        <p:nvSpPr>
          <p:cNvPr id="185" name="Shape 185"/>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lvl="0" indent="-342900" rtl="0">
              <a:spcBef>
                <a:spcPts val="0"/>
              </a:spcBef>
              <a:spcAft>
                <a:spcPts val="0"/>
              </a:spcAft>
              <a:buClr>
                <a:srgbClr val="FFFFFF"/>
              </a:buClr>
              <a:buSzPts val="1800"/>
              <a:buAutoNum type="arabicPeriod"/>
            </a:pPr>
            <a:r>
              <a:rPr lang="en">
                <a:solidFill>
                  <a:srgbClr val="FFFF00"/>
                </a:solidFill>
              </a:rPr>
              <a:t>Traditional</a:t>
            </a:r>
            <a:r>
              <a:rPr lang="en">
                <a:solidFill>
                  <a:srgbClr val="FFFFFF"/>
                </a:solidFill>
              </a:rPr>
              <a:t>: decisions based on traditional bartering systems</a:t>
            </a:r>
          </a:p>
          <a:p>
            <a:pPr marL="914400" lvl="1" indent="-342900" rtl="0">
              <a:spcBef>
                <a:spcPts val="0"/>
              </a:spcBef>
              <a:spcAft>
                <a:spcPts val="0"/>
              </a:spcAft>
              <a:buClr>
                <a:srgbClr val="FFFFFF"/>
              </a:buClr>
              <a:buSzPts val="1800"/>
              <a:buAutoNum type="alphaLcPeriod"/>
            </a:pPr>
            <a:r>
              <a:rPr lang="en" sz="1800">
                <a:solidFill>
                  <a:srgbClr val="FFFFFF"/>
                </a:solidFill>
              </a:rPr>
              <a:t>Custom, beliefs, religion</a:t>
            </a:r>
          </a:p>
          <a:p>
            <a:pPr marL="914400" lvl="1" indent="-342900" rtl="0">
              <a:spcBef>
                <a:spcPts val="0"/>
              </a:spcBef>
              <a:spcAft>
                <a:spcPts val="0"/>
              </a:spcAft>
              <a:buClr>
                <a:srgbClr val="FFFFFF"/>
              </a:buClr>
              <a:buSzPts val="1800"/>
              <a:buAutoNum type="alphaLcPeriod"/>
            </a:pPr>
            <a:r>
              <a:rPr lang="en" sz="1800">
                <a:solidFill>
                  <a:srgbClr val="FFFFFF"/>
                </a:solidFill>
              </a:rPr>
              <a:t>Little to no tech</a:t>
            </a:r>
          </a:p>
          <a:p>
            <a:pPr marL="914400" lvl="1" indent="-342900" rtl="0">
              <a:spcBef>
                <a:spcPts val="0"/>
              </a:spcBef>
              <a:buClr>
                <a:srgbClr val="FFFFFF"/>
              </a:buClr>
              <a:buSzPts val="1800"/>
              <a:buAutoNum type="alphaLcPeriod"/>
            </a:pPr>
            <a:r>
              <a:rPr lang="en" sz="1800">
                <a:solidFill>
                  <a:srgbClr val="FFFFFF"/>
                </a:solidFill>
              </a:rPr>
              <a:t>“The way it’s always been”</a:t>
            </a:r>
          </a:p>
          <a:p>
            <a:pPr marL="0" lvl="0" indent="0" rtl="0">
              <a:spcBef>
                <a:spcPts val="0"/>
              </a:spcBef>
              <a:buNone/>
            </a:pPr>
            <a:r>
              <a:rPr lang="en">
                <a:solidFill>
                  <a:srgbClr val="00FFFF"/>
                </a:solidFill>
              </a:rPr>
              <a:t>Where are traditional economies?</a:t>
            </a:r>
          </a:p>
          <a:p>
            <a:pPr marL="0" lvl="0" indent="0" rtl="0">
              <a:spcBef>
                <a:spcPts val="0"/>
              </a:spcBef>
              <a:buNone/>
            </a:pPr>
            <a:endParaRPr/>
          </a:p>
        </p:txBody>
      </p:sp>
      <p:pic>
        <p:nvPicPr>
          <p:cNvPr id="186" name="Shape 186"/>
          <p:cNvPicPr preferRelativeResize="0"/>
          <p:nvPr/>
        </p:nvPicPr>
        <p:blipFill>
          <a:blip r:embed="rId3">
            <a:alphaModFix/>
          </a:blip>
          <a:stretch>
            <a:fillRect/>
          </a:stretch>
        </p:blipFill>
        <p:spPr>
          <a:xfrm>
            <a:off x="207975" y="3038463"/>
            <a:ext cx="2171700" cy="2105025"/>
          </a:xfrm>
          <a:prstGeom prst="rect">
            <a:avLst/>
          </a:prstGeom>
          <a:noFill/>
          <a:ln>
            <a:noFill/>
          </a:ln>
        </p:spPr>
      </p:pic>
      <p:pic>
        <p:nvPicPr>
          <p:cNvPr id="187" name="Shape 187"/>
          <p:cNvPicPr preferRelativeResize="0"/>
          <p:nvPr/>
        </p:nvPicPr>
        <p:blipFill>
          <a:blip r:embed="rId4">
            <a:alphaModFix/>
          </a:blip>
          <a:stretch>
            <a:fillRect/>
          </a:stretch>
        </p:blipFill>
        <p:spPr>
          <a:xfrm>
            <a:off x="4044700" y="2781288"/>
            <a:ext cx="1943100" cy="2362200"/>
          </a:xfrm>
          <a:prstGeom prst="rect">
            <a:avLst/>
          </a:prstGeom>
          <a:noFill/>
          <a:ln>
            <a:noFill/>
          </a:ln>
        </p:spPr>
      </p:pic>
      <p:pic>
        <p:nvPicPr>
          <p:cNvPr id="188" name="Shape 188"/>
          <p:cNvPicPr preferRelativeResize="0"/>
          <p:nvPr/>
        </p:nvPicPr>
        <p:blipFill>
          <a:blip r:embed="rId5">
            <a:alphaModFix/>
          </a:blip>
          <a:stretch>
            <a:fillRect/>
          </a:stretch>
        </p:blipFill>
        <p:spPr>
          <a:xfrm>
            <a:off x="7115163" y="2886063"/>
            <a:ext cx="2028825" cy="2257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311700" y="0"/>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the 4 major types of economies?</a:t>
            </a:r>
          </a:p>
        </p:txBody>
      </p:sp>
      <p:sp>
        <p:nvSpPr>
          <p:cNvPr id="194" name="Shape 194"/>
          <p:cNvSpPr txBox="1">
            <a:spLocks noGrp="1"/>
          </p:cNvSpPr>
          <p:nvPr>
            <p:ph type="body" idx="1"/>
          </p:nvPr>
        </p:nvSpPr>
        <p:spPr>
          <a:xfrm>
            <a:off x="311700" y="572700"/>
            <a:ext cx="8520600" cy="4570800"/>
          </a:xfrm>
          <a:prstGeom prst="rect">
            <a:avLst/>
          </a:prstGeom>
        </p:spPr>
        <p:txBody>
          <a:bodyPr wrap="square" lIns="91425" tIns="91425" rIns="91425" bIns="91425" anchor="t" anchorCtr="0">
            <a:noAutofit/>
          </a:bodyPr>
          <a:lstStyle/>
          <a:p>
            <a:pPr marL="457200" lvl="0" indent="-342900" rtl="0">
              <a:spcBef>
                <a:spcPts val="0"/>
              </a:spcBef>
              <a:spcAft>
                <a:spcPts val="0"/>
              </a:spcAft>
              <a:buClr>
                <a:srgbClr val="FFFFFF"/>
              </a:buClr>
              <a:buSzPts val="1800"/>
              <a:buAutoNum type="arabicPeriod" startAt="2"/>
            </a:pPr>
            <a:r>
              <a:rPr lang="en">
                <a:solidFill>
                  <a:srgbClr val="FFFF00"/>
                </a:solidFill>
              </a:rPr>
              <a:t>Command</a:t>
            </a:r>
            <a:r>
              <a:rPr lang="en">
                <a:solidFill>
                  <a:srgbClr val="FFFFFF"/>
                </a:solidFill>
              </a:rPr>
              <a:t>: decisions made by government</a:t>
            </a:r>
          </a:p>
          <a:p>
            <a:pPr marL="914400" lvl="1" indent="-342900" rtl="0">
              <a:spcBef>
                <a:spcPts val="0"/>
              </a:spcBef>
              <a:buClr>
                <a:srgbClr val="FFFFFF"/>
              </a:buClr>
              <a:buSzPts val="1800"/>
              <a:buAutoNum type="alphaLcPeriod"/>
            </a:pPr>
            <a:r>
              <a:rPr lang="en" sz="1800">
                <a:solidFill>
                  <a:srgbClr val="FFFF00"/>
                </a:solidFill>
              </a:rPr>
              <a:t>Communism</a:t>
            </a:r>
            <a:r>
              <a:rPr lang="en" sz="1800">
                <a:solidFill>
                  <a:srgbClr val="FFFFFF"/>
                </a:solidFill>
              </a:rPr>
              <a:t>: No private property, gov’t owns everything</a:t>
            </a:r>
          </a:p>
          <a:p>
            <a:pPr marL="0" lvl="0" indent="0" rtl="0">
              <a:spcBef>
                <a:spcPts val="0"/>
              </a:spcBef>
              <a:buNone/>
            </a:pPr>
            <a:r>
              <a:rPr lang="en">
                <a:solidFill>
                  <a:srgbClr val="FFFFFF"/>
                </a:solidFill>
              </a:rPr>
              <a:t>Advantages: </a:t>
            </a:r>
          </a:p>
          <a:p>
            <a:pPr marL="457200" lvl="0" indent="-342900" rtl="0">
              <a:spcBef>
                <a:spcPts val="0"/>
              </a:spcBef>
              <a:spcAft>
                <a:spcPts val="0"/>
              </a:spcAft>
              <a:buClr>
                <a:srgbClr val="FFFFFF"/>
              </a:buClr>
              <a:buSzPts val="1800"/>
              <a:buChar char="●"/>
            </a:pPr>
            <a:r>
              <a:rPr lang="en">
                <a:solidFill>
                  <a:srgbClr val="FFFFFF"/>
                </a:solidFill>
              </a:rPr>
              <a:t>Low prices</a:t>
            </a:r>
          </a:p>
          <a:p>
            <a:pPr marL="457200" lvl="0" indent="-342900" rtl="0">
              <a:spcBef>
                <a:spcPts val="0"/>
              </a:spcBef>
              <a:spcAft>
                <a:spcPts val="0"/>
              </a:spcAft>
              <a:buClr>
                <a:srgbClr val="FFFFFF"/>
              </a:buClr>
              <a:buSzPts val="1800"/>
              <a:buChar char="●"/>
            </a:pPr>
            <a:r>
              <a:rPr lang="en">
                <a:solidFill>
                  <a:srgbClr val="FFFFFF"/>
                </a:solidFill>
              </a:rPr>
              <a:t>Financial support for education</a:t>
            </a:r>
          </a:p>
          <a:p>
            <a:pPr marL="457200" lvl="0" indent="-342900" rtl="0">
              <a:spcBef>
                <a:spcPts val="0"/>
              </a:spcBef>
              <a:buClr>
                <a:srgbClr val="FFFFFF"/>
              </a:buClr>
              <a:buSzPts val="1800"/>
              <a:buChar char="●"/>
            </a:pPr>
            <a:r>
              <a:rPr lang="en">
                <a:solidFill>
                  <a:srgbClr val="FFFFFF"/>
                </a:solidFill>
              </a:rPr>
              <a:t>Basic needs like housing, medical provided by gov’t</a:t>
            </a:r>
          </a:p>
          <a:p>
            <a:pPr marL="0" lvl="0" indent="0" rtl="0">
              <a:spcBef>
                <a:spcPts val="0"/>
              </a:spcBef>
              <a:buNone/>
            </a:pPr>
            <a:r>
              <a:rPr lang="en">
                <a:solidFill>
                  <a:srgbClr val="FFFFFF"/>
                </a:solidFill>
              </a:rPr>
              <a:t>Disadvantages:</a:t>
            </a:r>
          </a:p>
          <a:p>
            <a:pPr marL="457200" lvl="0" indent="-342900" rtl="0">
              <a:spcBef>
                <a:spcPts val="0"/>
              </a:spcBef>
              <a:spcAft>
                <a:spcPts val="0"/>
              </a:spcAft>
              <a:buClr>
                <a:srgbClr val="FFFFFF"/>
              </a:buClr>
              <a:buSzPts val="1800"/>
              <a:buChar char="●"/>
            </a:pPr>
            <a:r>
              <a:rPr lang="en">
                <a:solidFill>
                  <a:srgbClr val="FFFFFF"/>
                </a:solidFill>
              </a:rPr>
              <a:t>No competition</a:t>
            </a:r>
          </a:p>
          <a:p>
            <a:pPr marL="457200" lvl="0" indent="-342900" rtl="0">
              <a:spcBef>
                <a:spcPts val="0"/>
              </a:spcBef>
              <a:spcAft>
                <a:spcPts val="0"/>
              </a:spcAft>
              <a:buClr>
                <a:srgbClr val="FFFFFF"/>
              </a:buClr>
              <a:buSzPts val="1800"/>
              <a:buChar char="●"/>
            </a:pPr>
            <a:r>
              <a:rPr lang="en">
                <a:solidFill>
                  <a:srgbClr val="FFFFFF"/>
                </a:solidFill>
              </a:rPr>
              <a:t>Little choice of goods</a:t>
            </a:r>
          </a:p>
          <a:p>
            <a:pPr marL="457200" lvl="0" indent="-342900" rtl="0">
              <a:spcBef>
                <a:spcPts val="0"/>
              </a:spcBef>
              <a:spcAft>
                <a:spcPts val="0"/>
              </a:spcAft>
              <a:buClr>
                <a:srgbClr val="FFFFFF"/>
              </a:buClr>
              <a:buSzPts val="1800"/>
              <a:buChar char="●"/>
            </a:pPr>
            <a:r>
              <a:rPr lang="en">
                <a:solidFill>
                  <a:srgbClr val="FFFFFF"/>
                </a:solidFill>
              </a:rPr>
              <a:t>Quality of goods is poor</a:t>
            </a:r>
          </a:p>
          <a:p>
            <a:pPr marL="457200" lvl="0" indent="-342900" rtl="0">
              <a:spcBef>
                <a:spcPts val="0"/>
              </a:spcBef>
              <a:buClr>
                <a:srgbClr val="FFFFFF"/>
              </a:buClr>
              <a:buSzPts val="1800"/>
              <a:buChar char="●"/>
            </a:pPr>
            <a:r>
              <a:rPr lang="en">
                <a:solidFill>
                  <a:srgbClr val="FFFFFF"/>
                </a:solidFill>
              </a:rPr>
              <a:t>Little individual freedom of choice</a:t>
            </a:r>
          </a:p>
          <a:p>
            <a:pPr marL="0" lvl="0" indent="0" rtl="0">
              <a:spcBef>
                <a:spcPts val="0"/>
              </a:spcBef>
              <a:buNone/>
            </a:pPr>
            <a:endParaRPr/>
          </a:p>
        </p:txBody>
      </p:sp>
      <p:pic>
        <p:nvPicPr>
          <p:cNvPr id="195" name="Shape 195"/>
          <p:cNvPicPr preferRelativeResize="0"/>
          <p:nvPr/>
        </p:nvPicPr>
        <p:blipFill>
          <a:blip r:embed="rId3">
            <a:alphaModFix/>
          </a:blip>
          <a:stretch>
            <a:fillRect/>
          </a:stretch>
        </p:blipFill>
        <p:spPr>
          <a:xfrm>
            <a:off x="6505563" y="1423950"/>
            <a:ext cx="2638425" cy="1733550"/>
          </a:xfrm>
          <a:prstGeom prst="rect">
            <a:avLst/>
          </a:prstGeom>
          <a:noFill/>
          <a:ln>
            <a:noFill/>
          </a:ln>
        </p:spPr>
      </p:pic>
      <p:pic>
        <p:nvPicPr>
          <p:cNvPr id="196" name="Shape 196"/>
          <p:cNvPicPr preferRelativeResize="0"/>
          <p:nvPr/>
        </p:nvPicPr>
        <p:blipFill>
          <a:blip r:embed="rId4">
            <a:alphaModFix/>
          </a:blip>
          <a:stretch>
            <a:fillRect/>
          </a:stretch>
        </p:blipFill>
        <p:spPr>
          <a:xfrm>
            <a:off x="6343650" y="3514713"/>
            <a:ext cx="2800350" cy="1628775"/>
          </a:xfrm>
          <a:prstGeom prst="rect">
            <a:avLst/>
          </a:prstGeom>
          <a:noFill/>
          <a:ln>
            <a:noFill/>
          </a:ln>
        </p:spPr>
      </p:pic>
      <p:pic>
        <p:nvPicPr>
          <p:cNvPr id="197" name="Shape 197"/>
          <p:cNvPicPr preferRelativeResize="0"/>
          <p:nvPr/>
        </p:nvPicPr>
        <p:blipFill>
          <a:blip r:embed="rId5">
            <a:alphaModFix/>
          </a:blip>
          <a:stretch>
            <a:fillRect/>
          </a:stretch>
        </p:blipFill>
        <p:spPr>
          <a:xfrm>
            <a:off x="4231450" y="3052250"/>
            <a:ext cx="2112200" cy="14816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311700" y="607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the 4 major types of economies?</a:t>
            </a:r>
          </a:p>
        </p:txBody>
      </p:sp>
      <p:sp>
        <p:nvSpPr>
          <p:cNvPr id="203" name="Shape 203"/>
          <p:cNvSpPr txBox="1">
            <a:spLocks noGrp="1"/>
          </p:cNvSpPr>
          <p:nvPr>
            <p:ph type="body" idx="1"/>
          </p:nvPr>
        </p:nvSpPr>
        <p:spPr>
          <a:xfrm>
            <a:off x="311700" y="63342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FF"/>
              </a:buClr>
              <a:buSzPts val="1800"/>
              <a:buAutoNum type="arabicPeriod" startAt="3"/>
            </a:pPr>
            <a:r>
              <a:rPr lang="en">
                <a:solidFill>
                  <a:srgbClr val="FFFF00"/>
                </a:solidFill>
              </a:rPr>
              <a:t>Market</a:t>
            </a:r>
            <a:r>
              <a:rPr lang="en">
                <a:solidFill>
                  <a:srgbClr val="FFFFFF"/>
                </a:solidFill>
              </a:rPr>
              <a:t>: decisions made by individuals</a:t>
            </a:r>
          </a:p>
          <a:p>
            <a:pPr marL="914400" marR="0" lvl="1" indent="-342900" algn="l" rtl="0">
              <a:lnSpc>
                <a:spcPct val="115000"/>
              </a:lnSpc>
              <a:spcBef>
                <a:spcPts val="0"/>
              </a:spcBef>
              <a:spcAft>
                <a:spcPts val="0"/>
              </a:spcAft>
              <a:buClr>
                <a:srgbClr val="FFFFFF"/>
              </a:buClr>
              <a:buSzPts val="1800"/>
              <a:buAutoNum type="alphaLcPeriod"/>
            </a:pPr>
            <a:r>
              <a:rPr lang="en" sz="1800">
                <a:solidFill>
                  <a:srgbClr val="FFFFFF"/>
                </a:solidFill>
              </a:rPr>
              <a:t>Based on supply and demand</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00"/>
                </a:solidFill>
              </a:rPr>
              <a:t>Capitalism</a:t>
            </a:r>
            <a:r>
              <a:rPr lang="en" sz="1800">
                <a:solidFill>
                  <a:srgbClr val="FFFFFF"/>
                </a:solidFill>
              </a:rPr>
              <a:t>: Profit = biggest motivation</a:t>
            </a:r>
          </a:p>
          <a:p>
            <a:pPr marL="0" marR="0" lvl="0" indent="0" algn="l" rtl="0">
              <a:lnSpc>
                <a:spcPct val="115000"/>
              </a:lnSpc>
              <a:spcBef>
                <a:spcPts val="0"/>
              </a:spcBef>
              <a:spcAft>
                <a:spcPts val="1600"/>
              </a:spcAft>
              <a:buNone/>
            </a:pPr>
            <a:r>
              <a:rPr lang="en">
                <a:solidFill>
                  <a:srgbClr val="FFFFFF"/>
                </a:solidFill>
              </a:rPr>
              <a:t>Advantages: </a:t>
            </a:r>
          </a:p>
          <a:p>
            <a:pPr marL="457200" marR="0" lvl="0" indent="-342900" algn="l" rtl="0">
              <a:lnSpc>
                <a:spcPct val="115000"/>
              </a:lnSpc>
              <a:spcBef>
                <a:spcPts val="0"/>
              </a:spcBef>
              <a:spcAft>
                <a:spcPts val="0"/>
              </a:spcAft>
              <a:buClr>
                <a:srgbClr val="FFFFFF"/>
              </a:buClr>
              <a:buSzPts val="1800"/>
              <a:buChar char="●"/>
            </a:pPr>
            <a:r>
              <a:rPr lang="en">
                <a:solidFill>
                  <a:srgbClr val="FFFFFF"/>
                </a:solidFill>
              </a:rPr>
              <a:t>More choices</a:t>
            </a:r>
          </a:p>
          <a:p>
            <a:pPr marL="457200" marR="0" lvl="0" indent="-342900" algn="l" rtl="0">
              <a:lnSpc>
                <a:spcPct val="115000"/>
              </a:lnSpc>
              <a:spcBef>
                <a:spcPts val="0"/>
              </a:spcBef>
              <a:spcAft>
                <a:spcPts val="0"/>
              </a:spcAft>
              <a:buClr>
                <a:srgbClr val="FFFFFF"/>
              </a:buClr>
              <a:buSzPts val="1800"/>
              <a:buChar char="●"/>
            </a:pPr>
            <a:r>
              <a:rPr lang="en">
                <a:solidFill>
                  <a:srgbClr val="FFFFFF"/>
                </a:solidFill>
              </a:rPr>
              <a:t>Better quality</a:t>
            </a:r>
          </a:p>
          <a:p>
            <a:pPr marL="457200" marR="0" lvl="0" indent="-342900" algn="l" rtl="0">
              <a:lnSpc>
                <a:spcPct val="115000"/>
              </a:lnSpc>
              <a:spcBef>
                <a:spcPts val="0"/>
              </a:spcBef>
              <a:spcAft>
                <a:spcPts val="0"/>
              </a:spcAft>
              <a:buClr>
                <a:srgbClr val="FFFFFF"/>
              </a:buClr>
              <a:buSzPts val="1800"/>
              <a:buChar char="●"/>
            </a:pPr>
            <a:r>
              <a:rPr lang="en">
                <a:solidFill>
                  <a:srgbClr val="FFFFFF"/>
                </a:solidFill>
              </a:rPr>
              <a:t>Abundant supply</a:t>
            </a:r>
          </a:p>
          <a:p>
            <a:pPr marL="457200" marR="0" lvl="0" indent="-342900" algn="l" rtl="0">
              <a:lnSpc>
                <a:spcPct val="115000"/>
              </a:lnSpc>
              <a:spcBef>
                <a:spcPts val="0"/>
              </a:spcBef>
              <a:spcAft>
                <a:spcPts val="0"/>
              </a:spcAft>
              <a:buClr>
                <a:srgbClr val="FFFFFF"/>
              </a:buClr>
              <a:buSzPts val="1800"/>
              <a:buChar char="●"/>
            </a:pPr>
            <a:r>
              <a:rPr lang="en">
                <a:solidFill>
                  <a:srgbClr val="FFFFFF"/>
                </a:solidFill>
              </a:rPr>
              <a:t>Private property</a:t>
            </a:r>
          </a:p>
          <a:p>
            <a:pPr marL="457200" marR="0" lvl="0" indent="-342900" algn="l" rtl="0">
              <a:lnSpc>
                <a:spcPct val="115000"/>
              </a:lnSpc>
              <a:spcBef>
                <a:spcPts val="0"/>
              </a:spcBef>
              <a:spcAft>
                <a:spcPts val="1600"/>
              </a:spcAft>
              <a:buClr>
                <a:srgbClr val="FFFFFF"/>
              </a:buClr>
              <a:buSzPts val="1800"/>
              <a:buChar char="●"/>
            </a:pPr>
            <a:r>
              <a:rPr lang="en">
                <a:solidFill>
                  <a:srgbClr val="FFFFFF"/>
                </a:solidFill>
              </a:rPr>
              <a:t>Individual freedoms</a:t>
            </a:r>
          </a:p>
          <a:p>
            <a:pPr marL="0" marR="0" lvl="0" indent="0" algn="l" rtl="0">
              <a:lnSpc>
                <a:spcPct val="115000"/>
              </a:lnSpc>
              <a:spcBef>
                <a:spcPts val="0"/>
              </a:spcBef>
              <a:spcAft>
                <a:spcPts val="1600"/>
              </a:spcAft>
              <a:buNone/>
            </a:pPr>
            <a:r>
              <a:rPr lang="en">
                <a:solidFill>
                  <a:srgbClr val="FFFFFF"/>
                </a:solidFill>
              </a:rPr>
              <a:t>Disadvantages:</a:t>
            </a:r>
          </a:p>
          <a:p>
            <a:pPr marL="457200" marR="0" lvl="0" indent="-342900" algn="l" rtl="0">
              <a:lnSpc>
                <a:spcPct val="115000"/>
              </a:lnSpc>
              <a:spcBef>
                <a:spcPts val="0"/>
              </a:spcBef>
              <a:spcAft>
                <a:spcPts val="1600"/>
              </a:spcAft>
              <a:buClr>
                <a:srgbClr val="FFFFFF"/>
              </a:buClr>
              <a:buSzPts val="1800"/>
              <a:buChar char="●"/>
            </a:pPr>
            <a:r>
              <a:rPr lang="en">
                <a:solidFill>
                  <a:srgbClr val="FFFFFF"/>
                </a:solidFill>
              </a:rPr>
              <a:t>Unequal distribution of wealth</a:t>
            </a:r>
          </a:p>
          <a:p>
            <a:pPr marL="0" lvl="0" indent="0" rtl="0">
              <a:spcBef>
                <a:spcPts val="0"/>
              </a:spcBef>
              <a:buNone/>
            </a:pPr>
            <a:endParaRPr/>
          </a:p>
        </p:txBody>
      </p:sp>
      <p:pic>
        <p:nvPicPr>
          <p:cNvPr id="204" name="Shape 204"/>
          <p:cNvPicPr preferRelativeResize="0"/>
          <p:nvPr/>
        </p:nvPicPr>
        <p:blipFill>
          <a:blip r:embed="rId3">
            <a:alphaModFix/>
          </a:blip>
          <a:stretch>
            <a:fillRect/>
          </a:stretch>
        </p:blipFill>
        <p:spPr>
          <a:xfrm>
            <a:off x="6600813" y="542188"/>
            <a:ext cx="2543175" cy="1800225"/>
          </a:xfrm>
          <a:prstGeom prst="rect">
            <a:avLst/>
          </a:prstGeom>
          <a:noFill/>
          <a:ln>
            <a:noFill/>
          </a:ln>
        </p:spPr>
      </p:pic>
      <p:pic>
        <p:nvPicPr>
          <p:cNvPr id="205" name="Shape 205"/>
          <p:cNvPicPr preferRelativeResize="0"/>
          <p:nvPr/>
        </p:nvPicPr>
        <p:blipFill>
          <a:blip r:embed="rId4">
            <a:alphaModFix/>
          </a:blip>
          <a:stretch>
            <a:fillRect/>
          </a:stretch>
        </p:blipFill>
        <p:spPr>
          <a:xfrm>
            <a:off x="4500963" y="1835913"/>
            <a:ext cx="1666875" cy="2733675"/>
          </a:xfrm>
          <a:prstGeom prst="rect">
            <a:avLst/>
          </a:prstGeom>
          <a:noFill/>
          <a:ln>
            <a:noFill/>
          </a:ln>
        </p:spPr>
      </p:pic>
      <p:pic>
        <p:nvPicPr>
          <p:cNvPr id="206" name="Shape 206"/>
          <p:cNvPicPr preferRelativeResize="0"/>
          <p:nvPr/>
        </p:nvPicPr>
        <p:blipFill>
          <a:blip r:embed="rId5">
            <a:alphaModFix/>
          </a:blip>
          <a:stretch>
            <a:fillRect/>
          </a:stretch>
        </p:blipFill>
        <p:spPr>
          <a:xfrm>
            <a:off x="6438900" y="2768625"/>
            <a:ext cx="2705100" cy="1695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the 4 major types of economies?</a:t>
            </a:r>
          </a:p>
        </p:txBody>
      </p:sp>
      <p:sp>
        <p:nvSpPr>
          <p:cNvPr id="212" name="Shape 212"/>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lvl="0" indent="-342900" rtl="0">
              <a:spcBef>
                <a:spcPts val="0"/>
              </a:spcBef>
              <a:spcAft>
                <a:spcPts val="0"/>
              </a:spcAft>
              <a:buClr>
                <a:srgbClr val="FFFFFF"/>
              </a:buClr>
              <a:buSzPts val="1800"/>
              <a:buAutoNum type="arabicPeriod" startAt="4"/>
            </a:pPr>
            <a:r>
              <a:rPr lang="en">
                <a:solidFill>
                  <a:srgbClr val="FFFF00"/>
                </a:solidFill>
              </a:rPr>
              <a:t>Mixed</a:t>
            </a:r>
            <a:r>
              <a:rPr lang="en">
                <a:solidFill>
                  <a:srgbClr val="FFFFFF"/>
                </a:solidFill>
              </a:rPr>
              <a:t>: decisions made by individuals and government</a:t>
            </a:r>
          </a:p>
          <a:p>
            <a:pPr marL="914400" lvl="1" indent="-342900" rtl="0">
              <a:spcBef>
                <a:spcPts val="0"/>
              </a:spcBef>
              <a:spcAft>
                <a:spcPts val="0"/>
              </a:spcAft>
              <a:buClr>
                <a:srgbClr val="FFFFFF"/>
              </a:buClr>
              <a:buSzPts val="1800"/>
              <a:buAutoNum type="alphaLcPeriod"/>
            </a:pPr>
            <a:r>
              <a:rPr lang="en" sz="1800">
                <a:solidFill>
                  <a:srgbClr val="FFFFFF"/>
                </a:solidFill>
              </a:rPr>
              <a:t>Most countries have some kind of mixed economy</a:t>
            </a:r>
          </a:p>
          <a:p>
            <a:pPr marL="914400" lvl="1" indent="-342900" rtl="0">
              <a:spcBef>
                <a:spcPts val="0"/>
              </a:spcBef>
              <a:buClr>
                <a:srgbClr val="FFFFFF"/>
              </a:buClr>
              <a:buSzPts val="1800"/>
              <a:buAutoNum type="alphaLcPeriod"/>
            </a:pPr>
            <a:r>
              <a:rPr lang="en" sz="1800">
                <a:solidFill>
                  <a:srgbClr val="FFFFFF"/>
                </a:solidFill>
              </a:rPr>
              <a:t>In the US - required labels on food, minimum wage, FDA, etc</a:t>
            </a:r>
          </a:p>
        </p:txBody>
      </p:sp>
      <p:pic>
        <p:nvPicPr>
          <p:cNvPr id="213" name="Shape 213"/>
          <p:cNvPicPr preferRelativeResize="0"/>
          <p:nvPr/>
        </p:nvPicPr>
        <p:blipFill>
          <a:blip r:embed="rId3">
            <a:alphaModFix/>
          </a:blip>
          <a:stretch>
            <a:fillRect/>
          </a:stretch>
        </p:blipFill>
        <p:spPr>
          <a:xfrm>
            <a:off x="2817688" y="2490925"/>
            <a:ext cx="2466975" cy="1847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What are the 4 factors of production?</a:t>
            </a:r>
          </a:p>
        </p:txBody>
      </p:sp>
      <p:sp>
        <p:nvSpPr>
          <p:cNvPr id="219" name="Shape 219"/>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FF"/>
              </a:buClr>
              <a:buSzPts val="1800"/>
              <a:buAutoNum type="arabicPeriod"/>
            </a:pPr>
            <a:r>
              <a:rPr lang="en">
                <a:solidFill>
                  <a:srgbClr val="FFFFFF"/>
                </a:solidFill>
              </a:rPr>
              <a:t>Land - natural factors</a:t>
            </a:r>
          </a:p>
          <a:p>
            <a:pPr marL="457200" marR="0" lvl="0" indent="-342900" algn="l" rtl="0">
              <a:lnSpc>
                <a:spcPct val="115000"/>
              </a:lnSpc>
              <a:spcBef>
                <a:spcPts val="0"/>
              </a:spcBef>
              <a:spcAft>
                <a:spcPts val="0"/>
              </a:spcAft>
              <a:buClr>
                <a:srgbClr val="FFFFFF"/>
              </a:buClr>
              <a:buSzPts val="1800"/>
              <a:buAutoNum type="arabicPeriod"/>
            </a:pPr>
            <a:r>
              <a:rPr lang="en">
                <a:solidFill>
                  <a:srgbClr val="FFFF00"/>
                </a:solidFill>
              </a:rPr>
              <a:t>Labor</a:t>
            </a:r>
            <a:r>
              <a:rPr lang="en">
                <a:solidFill>
                  <a:srgbClr val="FFFFFF"/>
                </a:solidFill>
              </a:rPr>
              <a:t> - human work factor</a:t>
            </a:r>
          </a:p>
          <a:p>
            <a:pPr marL="457200" marR="0" lvl="0" indent="-342900" algn="l" rtl="0">
              <a:lnSpc>
                <a:spcPct val="115000"/>
              </a:lnSpc>
              <a:spcBef>
                <a:spcPts val="0"/>
              </a:spcBef>
              <a:spcAft>
                <a:spcPts val="0"/>
              </a:spcAft>
              <a:buClr>
                <a:srgbClr val="FFFFFF"/>
              </a:buClr>
              <a:buSzPts val="1800"/>
              <a:buAutoNum type="arabicPeriod"/>
            </a:pPr>
            <a:r>
              <a:rPr lang="en">
                <a:solidFill>
                  <a:srgbClr val="FFFF00"/>
                </a:solidFill>
              </a:rPr>
              <a:t>Capital</a:t>
            </a:r>
            <a:r>
              <a:rPr lang="en">
                <a:solidFill>
                  <a:srgbClr val="FFFFFF"/>
                </a:solidFill>
              </a:rPr>
              <a:t> - $ and tech factor</a:t>
            </a:r>
          </a:p>
          <a:p>
            <a:pPr marL="457200" marR="0" lvl="0" indent="-342900" algn="l" rtl="0">
              <a:lnSpc>
                <a:spcPct val="115000"/>
              </a:lnSpc>
              <a:spcBef>
                <a:spcPts val="0"/>
              </a:spcBef>
              <a:spcAft>
                <a:spcPts val="1600"/>
              </a:spcAft>
              <a:buClr>
                <a:srgbClr val="FFFFFF"/>
              </a:buClr>
              <a:buSzPts val="1800"/>
              <a:buAutoNum type="arabicPeriod"/>
            </a:pPr>
            <a:r>
              <a:rPr lang="en">
                <a:solidFill>
                  <a:srgbClr val="FFFFFF"/>
                </a:solidFill>
              </a:rPr>
              <a:t>Entrepreneurship - leadership factor</a:t>
            </a:r>
          </a:p>
          <a:p>
            <a:pPr marL="0" marR="0" lvl="0" indent="0" algn="l" rtl="0">
              <a:lnSpc>
                <a:spcPct val="115000"/>
              </a:lnSpc>
              <a:spcBef>
                <a:spcPts val="0"/>
              </a:spcBef>
              <a:spcAft>
                <a:spcPts val="1600"/>
              </a:spcAft>
              <a:buNone/>
            </a:pPr>
            <a:endParaRPr>
              <a:solidFill>
                <a:srgbClr val="FFFFFF"/>
              </a:solidFill>
            </a:endParaRPr>
          </a:p>
          <a:p>
            <a:pPr marL="0" marR="0" lvl="0" indent="0" algn="l" rtl="0">
              <a:lnSpc>
                <a:spcPct val="115000"/>
              </a:lnSpc>
              <a:spcBef>
                <a:spcPts val="0"/>
              </a:spcBef>
              <a:spcAft>
                <a:spcPts val="1600"/>
              </a:spcAft>
              <a:buNone/>
            </a:pPr>
            <a:r>
              <a:rPr lang="en">
                <a:solidFill>
                  <a:srgbClr val="00FFFF"/>
                </a:solidFill>
              </a:rPr>
              <a:t>Which is more important, the land, the worker, the computer, or the boss?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311700" y="122600"/>
            <a:ext cx="8520600" cy="572700"/>
          </a:xfrm>
          <a:prstGeom prst="rect">
            <a:avLst/>
          </a:prstGeom>
        </p:spPr>
        <p:txBody>
          <a:bodyPr wrap="square" lIns="91425" tIns="91425" rIns="91425" bIns="91425" anchor="t" anchorCtr="0">
            <a:noAutofit/>
          </a:bodyPr>
          <a:lstStyle/>
          <a:p>
            <a:pPr marL="0" lvl="0" indent="0">
              <a:spcBef>
                <a:spcPts val="0"/>
              </a:spcBef>
              <a:buNone/>
            </a:pPr>
            <a:r>
              <a:rPr lang="en"/>
              <a:t>Essential Question: </a:t>
            </a:r>
            <a:r>
              <a:rPr lang="en" sz="1800"/>
              <a:t>How does where you live affect your economic freedoms?</a:t>
            </a:r>
          </a:p>
          <a:p>
            <a:pPr marL="0" lvl="0" indent="0" rtl="0">
              <a:spcBef>
                <a:spcPts val="0"/>
              </a:spcBef>
              <a:buNone/>
            </a:pPr>
            <a:r>
              <a:rPr lang="en" sz="1800">
                <a:solidFill>
                  <a:srgbClr val="FFFFFF"/>
                </a:solidFill>
              </a:rPr>
              <a:t> </a:t>
            </a:r>
          </a:p>
          <a:p>
            <a:pPr marL="0" lvl="0" indent="0" rtl="0">
              <a:spcBef>
                <a:spcPts val="0"/>
              </a:spcBef>
              <a:buNone/>
            </a:pPr>
            <a:endParaRPr/>
          </a:p>
        </p:txBody>
      </p:sp>
      <p:sp>
        <p:nvSpPr>
          <p:cNvPr id="225" name="Shape 225"/>
          <p:cNvSpPr txBox="1">
            <a:spLocks noGrp="1"/>
          </p:cNvSpPr>
          <p:nvPr>
            <p:ph type="body" idx="1"/>
          </p:nvPr>
        </p:nvSpPr>
        <p:spPr>
          <a:xfrm>
            <a:off x="311700" y="1417625"/>
            <a:ext cx="8520600" cy="34164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Exit Ticket: </a:t>
            </a:r>
            <a:r>
              <a:rPr lang="en" sz="2400" u="sng">
                <a:solidFill>
                  <a:schemeClr val="hlink"/>
                </a:solidFill>
                <a:hlinkClick r:id="rId3"/>
              </a:rPr>
              <a:t>Unit 9.1 Exit Ticket Turn in Box</a:t>
            </a:r>
          </a:p>
          <a:p>
            <a:pPr marL="457200" lvl="0" indent="-381000" rtl="0">
              <a:spcBef>
                <a:spcPts val="0"/>
              </a:spcBef>
              <a:spcAft>
                <a:spcPts val="0"/>
              </a:spcAft>
              <a:buClr>
                <a:srgbClr val="FFFFFF"/>
              </a:buClr>
              <a:buSzPts val="2400"/>
              <a:buAutoNum type="arabicPeriod"/>
            </a:pPr>
            <a:r>
              <a:rPr lang="en" sz="2400">
                <a:solidFill>
                  <a:srgbClr val="FFFFFF"/>
                </a:solidFill>
              </a:rPr>
              <a:t> Create a postcard to a friend in the United States from the perspective of someone living in another country that does not have a mixed market economy. In the post-card, compare and contrast your two ​economies and living styles.</a:t>
            </a:r>
          </a:p>
          <a:p>
            <a:pPr marL="457200" lvl="0" indent="-381000" rtl="0">
              <a:spcBef>
                <a:spcPts val="0"/>
              </a:spcBef>
              <a:spcAft>
                <a:spcPts val="0"/>
              </a:spcAft>
              <a:buClr>
                <a:srgbClr val="FFFFFF"/>
              </a:buClr>
              <a:buSzPts val="2400"/>
              <a:buAutoNum type="arabicPeriod"/>
            </a:pPr>
            <a:r>
              <a:rPr lang="en" sz="2400">
                <a:solidFill>
                  <a:srgbClr val="FFFFFF"/>
                </a:solidFill>
              </a:rPr>
              <a:t>Take this </a:t>
            </a:r>
            <a:r>
              <a:rPr lang="en" sz="2400" u="sng">
                <a:solidFill>
                  <a:schemeClr val="hlink"/>
                </a:solidFill>
                <a:hlinkClick r:id="rId4"/>
              </a:rPr>
              <a:t>Sporcle Quiz on World Maps!</a:t>
            </a:r>
          </a:p>
          <a:p>
            <a:pPr marL="0" lvl="0" indent="0" rtl="0">
              <a:spcBef>
                <a:spcPts val="0"/>
              </a:spcBef>
              <a:spcAft>
                <a:spcPts val="0"/>
              </a:spcAft>
              <a:buNone/>
            </a:pPr>
            <a:endParaRPr sz="2400">
              <a:solidFill>
                <a:srgbClr val="FFFFFF"/>
              </a:solidFill>
            </a:endParaRPr>
          </a:p>
          <a:p>
            <a:pPr marL="0" lvl="0" indent="0" rtl="0">
              <a:spcBef>
                <a:spcPts val="0"/>
              </a:spcBef>
              <a:buNone/>
            </a:pPr>
            <a:endParaRPr sz="22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10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lnSpc>
                <a:spcPct val="115000"/>
              </a:lnSpc>
              <a:spcBef>
                <a:spcPts val="0"/>
              </a:spcBef>
              <a:buNone/>
            </a:pPr>
            <a:r>
              <a:rPr lang="en" sz="2400">
                <a:solidFill>
                  <a:srgbClr val="FFFFFF"/>
                </a:solidFill>
              </a:rPr>
              <a:t>Friday’s Bellringer: </a:t>
            </a:r>
            <a:r>
              <a:rPr lang="en" sz="2400" u="sng">
                <a:solidFill>
                  <a:schemeClr val="accent5"/>
                </a:solidFill>
                <a:hlinkClick r:id="rId3"/>
              </a:rPr>
              <a:t>Sporcle Quiz on World Maps!</a:t>
            </a:r>
          </a:p>
          <a:p>
            <a:pPr marL="0" lvl="0" indent="0">
              <a:spcBef>
                <a:spcPts val="0"/>
              </a:spcBef>
              <a:buNone/>
            </a:pPr>
            <a:endParaRPr/>
          </a:p>
        </p:txBody>
      </p:sp>
      <p:sp>
        <p:nvSpPr>
          <p:cNvPr id="231" name="Shape 231"/>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spcAft>
                <a:spcPts val="0"/>
              </a:spcAft>
              <a:buNone/>
            </a:pPr>
            <a:endParaRPr sz="2400">
              <a:solidFill>
                <a:schemeClr val="dk1"/>
              </a:solidFill>
            </a:endParaRPr>
          </a:p>
          <a:p>
            <a:pPr marL="0" lvl="0" indent="0">
              <a:spcBef>
                <a:spcPts val="0"/>
              </a:spcBef>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311700" y="0"/>
            <a:ext cx="8520600" cy="572700"/>
          </a:xfrm>
          <a:prstGeom prst="rect">
            <a:avLst/>
          </a:prstGeom>
        </p:spPr>
        <p:txBody>
          <a:bodyPr wrap="square" lIns="91425" tIns="91425" rIns="91425" bIns="91425" anchor="t" anchorCtr="0">
            <a:noAutofit/>
          </a:bodyPr>
          <a:lstStyle/>
          <a:p>
            <a:pPr marL="0" lvl="0" indent="0" rtl="0">
              <a:spcBef>
                <a:spcPts val="0"/>
              </a:spcBef>
              <a:buNone/>
            </a:pPr>
            <a:r>
              <a:rPr lang="en"/>
              <a:t>Unit 9.2 Essential Question: </a:t>
            </a:r>
            <a:r>
              <a:rPr lang="en" sz="1800">
                <a:solidFill>
                  <a:srgbClr val="FFFFFF"/>
                </a:solidFill>
              </a:rPr>
              <a:t> How can you increase productivity?  </a:t>
            </a:r>
          </a:p>
        </p:txBody>
      </p:sp>
      <p:sp>
        <p:nvSpPr>
          <p:cNvPr id="237" name="Shape 237"/>
          <p:cNvSpPr txBox="1">
            <a:spLocks noGrp="1"/>
          </p:cNvSpPr>
          <p:nvPr>
            <p:ph type="body" idx="1"/>
          </p:nvPr>
        </p:nvSpPr>
        <p:spPr>
          <a:xfrm>
            <a:off x="311700" y="950000"/>
            <a:ext cx="85206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Productive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Specialization</a:t>
            </a:r>
          </a:p>
          <a:p>
            <a:pPr marL="457200" lvl="0" indent="-381000" rtl="0">
              <a:lnSpc>
                <a:spcPct val="100000"/>
              </a:lnSpc>
              <a:spcBef>
                <a:spcPts val="0"/>
              </a:spcBef>
              <a:spcAft>
                <a:spcPts val="0"/>
              </a:spcAft>
              <a:buClr>
                <a:srgbClr val="FFFF00"/>
              </a:buClr>
              <a:buSzPts val="2400"/>
              <a:buChar char="●"/>
            </a:pPr>
            <a:r>
              <a:rPr lang="en" sz="2400">
                <a:solidFill>
                  <a:srgbClr val="FFFF00"/>
                </a:solidFill>
              </a:rPr>
              <a:t>Division of Labor</a:t>
            </a:r>
          </a:p>
          <a:p>
            <a:pPr marL="457200" lvl="0" indent="-381000" rtl="0">
              <a:lnSpc>
                <a:spcPct val="100000"/>
              </a:lnSpc>
              <a:spcBef>
                <a:spcPts val="0"/>
              </a:spcBef>
              <a:spcAft>
                <a:spcPts val="0"/>
              </a:spcAft>
              <a:buClr>
                <a:srgbClr val="FFFF00"/>
              </a:buClr>
              <a:buSzPts val="2400"/>
              <a:buChar char="●"/>
            </a:pPr>
            <a:r>
              <a:rPr lang="en" sz="2400">
                <a:solidFill>
                  <a:srgbClr val="FFFF00"/>
                </a:solidFill>
              </a:rPr>
              <a:t>Technology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Education</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Sole Proprietorship</a:t>
            </a:r>
          </a:p>
          <a:p>
            <a:pPr marL="457200" lvl="0" indent="-381000" rtl="0">
              <a:lnSpc>
                <a:spcPct val="100000"/>
              </a:lnSpc>
              <a:spcBef>
                <a:spcPts val="0"/>
              </a:spcBef>
              <a:spcAft>
                <a:spcPts val="0"/>
              </a:spcAft>
              <a:buClr>
                <a:srgbClr val="FFFF00"/>
              </a:buClr>
              <a:buSzPts val="2400"/>
              <a:buChar char="●"/>
            </a:pPr>
            <a:r>
              <a:rPr lang="en" sz="2400">
                <a:solidFill>
                  <a:srgbClr val="FFFF00"/>
                </a:solidFill>
              </a:rPr>
              <a:t>Partnership</a:t>
            </a:r>
          </a:p>
          <a:p>
            <a:pPr marL="457200" lvl="0" indent="-381000" rtl="0">
              <a:lnSpc>
                <a:spcPct val="100000"/>
              </a:lnSpc>
              <a:spcBef>
                <a:spcPts val="0"/>
              </a:spcBef>
              <a:spcAft>
                <a:spcPts val="0"/>
              </a:spcAft>
              <a:buClr>
                <a:srgbClr val="FFFF00"/>
              </a:buClr>
              <a:buSzPts val="2400"/>
              <a:buChar char="●"/>
            </a:pPr>
            <a:r>
              <a:rPr lang="en" sz="2400">
                <a:solidFill>
                  <a:srgbClr val="FFFF00"/>
                </a:solidFill>
              </a:rPr>
              <a:t>Corporation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is </a:t>
            </a:r>
            <a:r>
              <a:rPr lang="en" sz="2400">
                <a:solidFill>
                  <a:srgbClr val="FFFF00"/>
                </a:solidFill>
              </a:rPr>
              <a:t>productivity</a:t>
            </a:r>
            <a:r>
              <a:rPr lang="en" sz="2400">
                <a:solidFill>
                  <a:srgbClr val="FFFFFF"/>
                </a:solidFill>
              </a:rPr>
              <a:t>?</a:t>
            </a:r>
          </a:p>
        </p:txBody>
      </p:sp>
      <p:sp>
        <p:nvSpPr>
          <p:cNvPr id="243" name="Shape 243"/>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marR="0" lvl="0" indent="0" algn="l" rtl="0">
              <a:lnSpc>
                <a:spcPct val="115000"/>
              </a:lnSpc>
              <a:spcBef>
                <a:spcPts val="0"/>
              </a:spcBef>
              <a:spcAft>
                <a:spcPts val="1600"/>
              </a:spcAft>
              <a:buNone/>
            </a:pPr>
            <a:r>
              <a:rPr lang="en">
                <a:solidFill>
                  <a:srgbClr val="FFFFFF"/>
                </a:solidFill>
              </a:rPr>
              <a:t>Making the most of what we have.</a:t>
            </a:r>
          </a:p>
          <a:p>
            <a:pPr marL="0" marR="0" lvl="0" indent="0" algn="l" rtl="0">
              <a:lnSpc>
                <a:spcPct val="115000"/>
              </a:lnSpc>
              <a:spcBef>
                <a:spcPts val="0"/>
              </a:spcBef>
              <a:spcAft>
                <a:spcPts val="1600"/>
              </a:spcAft>
              <a:buNone/>
            </a:pPr>
            <a:r>
              <a:rPr lang="en">
                <a:solidFill>
                  <a:srgbClr val="00FFFF"/>
                </a:solidFill>
              </a:rPr>
              <a:t>How productive have you been today?</a:t>
            </a:r>
          </a:p>
          <a:p>
            <a:pPr marL="0" marR="0" lvl="0" indent="0" algn="l" rtl="0">
              <a:lnSpc>
                <a:spcPct val="115000"/>
              </a:lnSpc>
              <a:spcBef>
                <a:spcPts val="0"/>
              </a:spcBef>
              <a:spcAft>
                <a:spcPts val="1600"/>
              </a:spcAft>
              <a:buNone/>
            </a:pPr>
            <a:endParaRPr>
              <a:solidFill>
                <a:srgbClr val="FFFFFF"/>
              </a:solidFill>
            </a:endParaRP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How can we increase productivity?</a:t>
            </a:r>
          </a:p>
        </p:txBody>
      </p:sp>
      <p:sp>
        <p:nvSpPr>
          <p:cNvPr id="249" name="Shape 249"/>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68300" algn="l" rtl="0">
              <a:lnSpc>
                <a:spcPct val="115000"/>
              </a:lnSpc>
              <a:spcBef>
                <a:spcPts val="0"/>
              </a:spcBef>
              <a:spcAft>
                <a:spcPts val="0"/>
              </a:spcAft>
              <a:buClr>
                <a:srgbClr val="FFFF00"/>
              </a:buClr>
              <a:buSzPts val="2200"/>
              <a:buAutoNum type="arabicPeriod"/>
            </a:pPr>
            <a:r>
              <a:rPr lang="en" sz="2200">
                <a:solidFill>
                  <a:srgbClr val="FFFF00"/>
                </a:solidFill>
              </a:rPr>
              <a:t>Specialization</a:t>
            </a:r>
          </a:p>
          <a:p>
            <a:pPr marL="914400" marR="0" lvl="1" indent="-368300" algn="l" rtl="0">
              <a:lnSpc>
                <a:spcPct val="115000"/>
              </a:lnSpc>
              <a:spcBef>
                <a:spcPts val="0"/>
              </a:spcBef>
              <a:spcAft>
                <a:spcPts val="1600"/>
              </a:spcAft>
              <a:buClr>
                <a:srgbClr val="FFFFFF"/>
              </a:buClr>
              <a:buSzPts val="2200"/>
              <a:buAutoNum type="alphaLcPeriod"/>
            </a:pPr>
            <a:r>
              <a:rPr lang="en" sz="2200">
                <a:solidFill>
                  <a:srgbClr val="FFFFFF"/>
                </a:solidFill>
              </a:rPr>
              <a:t>Focusing on one small task</a:t>
            </a:r>
          </a:p>
          <a:p>
            <a:pPr marL="0" marR="0" lvl="0" indent="0" algn="l" rtl="0">
              <a:lnSpc>
                <a:spcPct val="115000"/>
              </a:lnSpc>
              <a:spcBef>
                <a:spcPts val="0"/>
              </a:spcBef>
              <a:spcAft>
                <a:spcPts val="1600"/>
              </a:spcAft>
              <a:buNone/>
            </a:pPr>
            <a:endParaRPr sz="2200">
              <a:solidFill>
                <a:srgbClr val="FFFFFF"/>
              </a:solidFill>
            </a:endParaRPr>
          </a:p>
          <a:p>
            <a:pPr marL="0" marR="0" lvl="0" indent="0" algn="l" rtl="0">
              <a:lnSpc>
                <a:spcPct val="115000"/>
              </a:lnSpc>
              <a:spcBef>
                <a:spcPts val="0"/>
              </a:spcBef>
              <a:spcAft>
                <a:spcPts val="1600"/>
              </a:spcAft>
              <a:buNone/>
            </a:pPr>
            <a:r>
              <a:rPr lang="en" sz="2200">
                <a:solidFill>
                  <a:srgbClr val="00FFFF"/>
                </a:solidFill>
              </a:rPr>
              <a:t>How will this help increase productivity?</a:t>
            </a: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How can we increase productivity?</a:t>
            </a:r>
          </a:p>
        </p:txBody>
      </p:sp>
      <p:sp>
        <p:nvSpPr>
          <p:cNvPr id="255" name="Shape 255"/>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68300" algn="l" rtl="0">
              <a:lnSpc>
                <a:spcPct val="115000"/>
              </a:lnSpc>
              <a:spcBef>
                <a:spcPts val="0"/>
              </a:spcBef>
              <a:spcAft>
                <a:spcPts val="0"/>
              </a:spcAft>
              <a:buClr>
                <a:srgbClr val="FFFF00"/>
              </a:buClr>
              <a:buSzPts val="2200"/>
              <a:buAutoNum type="arabicPeriod" startAt="2"/>
            </a:pPr>
            <a:r>
              <a:rPr lang="en" sz="2200">
                <a:solidFill>
                  <a:srgbClr val="FFFF00"/>
                </a:solidFill>
              </a:rPr>
              <a:t>Division of Labor</a:t>
            </a:r>
          </a:p>
          <a:p>
            <a:pPr marL="914400" marR="0" lvl="1" indent="-368300" algn="l" rtl="0">
              <a:lnSpc>
                <a:spcPct val="115000"/>
              </a:lnSpc>
              <a:spcBef>
                <a:spcPts val="0"/>
              </a:spcBef>
              <a:spcAft>
                <a:spcPts val="1600"/>
              </a:spcAft>
              <a:buClr>
                <a:srgbClr val="FFFFFF"/>
              </a:buClr>
              <a:buSzPts val="2200"/>
              <a:buAutoNum type="alphaLcPeriod"/>
            </a:pPr>
            <a:r>
              <a:rPr lang="en" sz="2200">
                <a:solidFill>
                  <a:srgbClr val="FFFFFF"/>
                </a:solidFill>
              </a:rPr>
              <a:t>Dividing tasks among people</a:t>
            </a:r>
          </a:p>
          <a:p>
            <a:pPr marL="0" marR="0" lvl="0" indent="0" algn="l" rtl="0">
              <a:lnSpc>
                <a:spcPct val="115000"/>
              </a:lnSpc>
              <a:spcBef>
                <a:spcPts val="0"/>
              </a:spcBef>
              <a:spcAft>
                <a:spcPts val="1600"/>
              </a:spcAft>
              <a:buNone/>
            </a:pPr>
            <a:endParaRPr sz="2200">
              <a:solidFill>
                <a:srgbClr val="FFFFFF"/>
              </a:solidFill>
            </a:endParaRPr>
          </a:p>
          <a:p>
            <a:pPr marL="0" lvl="0" indent="0" rtl="0">
              <a:spcBef>
                <a:spcPts val="0"/>
              </a:spcBef>
              <a:buNone/>
            </a:pPr>
            <a:r>
              <a:rPr lang="en" sz="2200">
                <a:solidFill>
                  <a:srgbClr val="00FFFF"/>
                </a:solidFill>
              </a:rPr>
              <a:t>How will this help increase productivity? Do you have any experience with this?</a:t>
            </a:r>
          </a:p>
          <a:p>
            <a:pPr marL="0" marR="0" lvl="0" indent="0" algn="l" rtl="0">
              <a:lnSpc>
                <a:spcPct val="115000"/>
              </a:lnSpc>
              <a:spcBef>
                <a:spcPts val="0"/>
              </a:spcBef>
              <a:spcAft>
                <a:spcPts val="1600"/>
              </a:spcAft>
              <a:buNone/>
            </a:pPr>
            <a:endParaRPr sz="2200">
              <a:solidFill>
                <a:srgbClr val="FFFFFF"/>
              </a:solidFill>
            </a:endParaRP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How can we increase productivity?</a:t>
            </a:r>
          </a:p>
        </p:txBody>
      </p:sp>
      <p:sp>
        <p:nvSpPr>
          <p:cNvPr id="261" name="Shape 261"/>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68300" algn="l" rtl="0">
              <a:lnSpc>
                <a:spcPct val="115000"/>
              </a:lnSpc>
              <a:spcBef>
                <a:spcPts val="0"/>
              </a:spcBef>
              <a:spcAft>
                <a:spcPts val="0"/>
              </a:spcAft>
              <a:buClr>
                <a:srgbClr val="FFFF00"/>
              </a:buClr>
              <a:buSzPts val="2200"/>
              <a:buAutoNum type="arabicPeriod" startAt="3"/>
            </a:pPr>
            <a:r>
              <a:rPr lang="en" sz="2200">
                <a:solidFill>
                  <a:srgbClr val="FFFF00"/>
                </a:solidFill>
              </a:rPr>
              <a:t>Technology</a:t>
            </a:r>
          </a:p>
          <a:p>
            <a:pPr marL="914400" marR="0" lvl="1" indent="-368300" algn="l" rtl="0">
              <a:lnSpc>
                <a:spcPct val="115000"/>
              </a:lnSpc>
              <a:spcBef>
                <a:spcPts val="0"/>
              </a:spcBef>
              <a:spcAft>
                <a:spcPts val="0"/>
              </a:spcAft>
              <a:buClr>
                <a:srgbClr val="FFFFFF"/>
              </a:buClr>
              <a:buSzPts val="2200"/>
              <a:buAutoNum type="alphaLcPeriod"/>
            </a:pPr>
            <a:r>
              <a:rPr lang="en" sz="2200">
                <a:solidFill>
                  <a:srgbClr val="FFFFFF"/>
                </a:solidFill>
              </a:rPr>
              <a:t>Applying knowledge to a task</a:t>
            </a:r>
          </a:p>
          <a:p>
            <a:pPr marL="1371600" marR="0" lvl="2" indent="-368300" algn="l" rtl="0">
              <a:lnSpc>
                <a:spcPct val="115000"/>
              </a:lnSpc>
              <a:spcBef>
                <a:spcPts val="0"/>
              </a:spcBef>
              <a:spcAft>
                <a:spcPts val="1600"/>
              </a:spcAft>
              <a:buClr>
                <a:srgbClr val="FFFFFF"/>
              </a:buClr>
              <a:buSzPts val="2200"/>
              <a:buAutoNum type="romanLcPeriod"/>
            </a:pPr>
            <a:r>
              <a:rPr lang="en" sz="2200">
                <a:solidFill>
                  <a:srgbClr val="FFFFFF"/>
                </a:solidFill>
              </a:rPr>
              <a:t>Computers, scissors, wheels, radio</a:t>
            </a:r>
          </a:p>
          <a:p>
            <a:pPr marL="0" marR="0" lvl="0" indent="0" algn="l" rtl="0">
              <a:lnSpc>
                <a:spcPct val="115000"/>
              </a:lnSpc>
              <a:spcBef>
                <a:spcPts val="0"/>
              </a:spcBef>
              <a:spcAft>
                <a:spcPts val="1600"/>
              </a:spcAft>
              <a:buNone/>
            </a:pPr>
            <a:endParaRPr sz="2200">
              <a:solidFill>
                <a:srgbClr val="FFFFFF"/>
              </a:solidFill>
            </a:endParaRPr>
          </a:p>
          <a:p>
            <a:pPr marL="0" lvl="0" indent="0" rtl="0">
              <a:spcBef>
                <a:spcPts val="0"/>
              </a:spcBef>
              <a:buNone/>
            </a:pPr>
            <a:r>
              <a:rPr lang="en" sz="2200">
                <a:solidFill>
                  <a:srgbClr val="00FFFF"/>
                </a:solidFill>
              </a:rPr>
              <a:t>How will this help increase productivity?</a:t>
            </a:r>
          </a:p>
          <a:p>
            <a:pPr marL="0" marR="0" lvl="0" indent="0" algn="l" rtl="0">
              <a:lnSpc>
                <a:spcPct val="115000"/>
              </a:lnSpc>
              <a:spcBef>
                <a:spcPts val="0"/>
              </a:spcBef>
              <a:spcAft>
                <a:spcPts val="1600"/>
              </a:spcAft>
              <a:buNone/>
            </a:pPr>
            <a:endParaRPr sz="2200">
              <a:solidFill>
                <a:srgbClr val="FFFFFF"/>
              </a:solidFill>
            </a:endParaRP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How can we increase productivity?</a:t>
            </a:r>
          </a:p>
        </p:txBody>
      </p:sp>
      <p:sp>
        <p:nvSpPr>
          <p:cNvPr id="267" name="Shape 267"/>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68300" algn="l" rtl="0">
              <a:lnSpc>
                <a:spcPct val="115000"/>
              </a:lnSpc>
              <a:spcBef>
                <a:spcPts val="0"/>
              </a:spcBef>
              <a:spcAft>
                <a:spcPts val="0"/>
              </a:spcAft>
              <a:buClr>
                <a:srgbClr val="FFFF00"/>
              </a:buClr>
              <a:buSzPts val="2200"/>
              <a:buAutoNum type="arabicPeriod" startAt="4"/>
            </a:pPr>
            <a:r>
              <a:rPr lang="en" sz="2200">
                <a:solidFill>
                  <a:srgbClr val="FFFF00"/>
                </a:solidFill>
              </a:rPr>
              <a:t>Education</a:t>
            </a:r>
          </a:p>
          <a:p>
            <a:pPr marL="914400" marR="0" lvl="1" indent="-368300" algn="l" rtl="0">
              <a:lnSpc>
                <a:spcPct val="115000"/>
              </a:lnSpc>
              <a:spcBef>
                <a:spcPts val="0"/>
              </a:spcBef>
              <a:spcAft>
                <a:spcPts val="1600"/>
              </a:spcAft>
              <a:buClr>
                <a:srgbClr val="FFFFFF"/>
              </a:buClr>
              <a:buSzPts val="2200"/>
              <a:buAutoNum type="alphaLcPeriod"/>
            </a:pPr>
            <a:r>
              <a:rPr lang="en" sz="2200">
                <a:solidFill>
                  <a:srgbClr val="FFFFFF"/>
                </a:solidFill>
              </a:rPr>
              <a:t>Training, educating people to be more effective</a:t>
            </a:r>
          </a:p>
          <a:p>
            <a:pPr marL="0" marR="0" lvl="0" indent="0" algn="l" rtl="0">
              <a:lnSpc>
                <a:spcPct val="115000"/>
              </a:lnSpc>
              <a:spcBef>
                <a:spcPts val="0"/>
              </a:spcBef>
              <a:spcAft>
                <a:spcPts val="1600"/>
              </a:spcAft>
              <a:buNone/>
            </a:pPr>
            <a:endParaRPr sz="2200">
              <a:solidFill>
                <a:srgbClr val="FFFFFF"/>
              </a:solidFill>
            </a:endParaRPr>
          </a:p>
          <a:p>
            <a:pPr marL="0" lvl="0" indent="0" rtl="0">
              <a:spcBef>
                <a:spcPts val="0"/>
              </a:spcBef>
              <a:buNone/>
            </a:pPr>
            <a:r>
              <a:rPr lang="en" sz="2200">
                <a:solidFill>
                  <a:srgbClr val="00FFFF"/>
                </a:solidFill>
              </a:rPr>
              <a:t>How will this help increase productivity?</a:t>
            </a:r>
          </a:p>
          <a:p>
            <a:pPr marL="0" marR="0" lvl="0" indent="0" algn="l" rtl="0">
              <a:lnSpc>
                <a:spcPct val="115000"/>
              </a:lnSpc>
              <a:spcBef>
                <a:spcPts val="0"/>
              </a:spcBef>
              <a:spcAft>
                <a:spcPts val="1600"/>
              </a:spcAft>
              <a:buNone/>
            </a:pPr>
            <a:endParaRPr sz="2200">
              <a:solidFill>
                <a:srgbClr val="00FFFF"/>
              </a:solidFill>
            </a:endParaRPr>
          </a:p>
          <a:p>
            <a:pPr marL="0" marR="0" lvl="0" indent="0" algn="l" rtl="0">
              <a:lnSpc>
                <a:spcPct val="115000"/>
              </a:lnSpc>
              <a:spcBef>
                <a:spcPts val="0"/>
              </a:spcBef>
              <a:spcAft>
                <a:spcPts val="1600"/>
              </a:spcAft>
              <a:buNone/>
            </a:pPr>
            <a:endParaRPr>
              <a:solidFill>
                <a:srgbClr val="FFFFFF"/>
              </a:solidFill>
            </a:endParaRPr>
          </a:p>
          <a:p>
            <a:pPr marL="0" marR="0" lvl="0" indent="0" algn="l" rtl="0">
              <a:lnSpc>
                <a:spcPct val="115000"/>
              </a:lnSpc>
              <a:spcBef>
                <a:spcPts val="0"/>
              </a:spcBef>
              <a:spcAft>
                <a:spcPts val="1600"/>
              </a:spcAft>
              <a:buNone/>
            </a:pPr>
            <a:endParaRPr>
              <a:solidFill>
                <a:srgbClr val="00FFFF"/>
              </a:solidFill>
            </a:endParaRP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311700" y="360550"/>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businesses?</a:t>
            </a:r>
          </a:p>
        </p:txBody>
      </p:sp>
      <p:sp>
        <p:nvSpPr>
          <p:cNvPr id="273" name="Shape 273"/>
          <p:cNvSpPr txBox="1">
            <a:spLocks noGrp="1"/>
          </p:cNvSpPr>
          <p:nvPr>
            <p:ph type="body" idx="1"/>
          </p:nvPr>
        </p:nvSpPr>
        <p:spPr>
          <a:xfrm>
            <a:off x="311700" y="933250"/>
            <a:ext cx="8520600" cy="36840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FF"/>
              </a:buClr>
              <a:buSzPts val="1800"/>
              <a:buAutoNum type="arabicPeriod"/>
            </a:pPr>
            <a:r>
              <a:rPr lang="en">
                <a:solidFill>
                  <a:srgbClr val="FFFF00"/>
                </a:solidFill>
              </a:rPr>
              <a:t>Sole Proprietorship</a:t>
            </a:r>
            <a:r>
              <a:rPr lang="en">
                <a:solidFill>
                  <a:srgbClr val="FFFFFF"/>
                </a:solidFill>
              </a:rPr>
              <a:t> / Entrepreneurship</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FF"/>
                </a:solidFill>
              </a:rPr>
              <a:t>One Owner</a:t>
            </a:r>
          </a:p>
          <a:p>
            <a:pPr marL="0" marR="0" lvl="0" indent="0" algn="l" rtl="0">
              <a:lnSpc>
                <a:spcPct val="115000"/>
              </a:lnSpc>
              <a:spcBef>
                <a:spcPts val="0"/>
              </a:spcBef>
              <a:spcAft>
                <a:spcPts val="1600"/>
              </a:spcAft>
              <a:buNone/>
            </a:pPr>
            <a:endParaRPr sz="1600">
              <a:solidFill>
                <a:srgbClr val="FFFFFF"/>
              </a:solidFill>
            </a:endParaRPr>
          </a:p>
          <a:p>
            <a:pPr marL="0" marR="0" lvl="0" indent="0" algn="l" rtl="0">
              <a:lnSpc>
                <a:spcPct val="115000"/>
              </a:lnSpc>
              <a:spcBef>
                <a:spcPts val="0"/>
              </a:spcBef>
              <a:spcAft>
                <a:spcPts val="1600"/>
              </a:spcAft>
              <a:buNone/>
            </a:pPr>
            <a:endParaRPr sz="1600">
              <a:solidFill>
                <a:srgbClr val="00FFFF"/>
              </a:solidFill>
            </a:endParaRPr>
          </a:p>
        </p:txBody>
      </p:sp>
      <p:sp>
        <p:nvSpPr>
          <p:cNvPr id="274" name="Shape 274"/>
          <p:cNvSpPr txBox="1"/>
          <p:nvPr/>
        </p:nvSpPr>
        <p:spPr>
          <a:xfrm>
            <a:off x="311700" y="2025600"/>
            <a:ext cx="4326900" cy="2301300"/>
          </a:xfrm>
          <a:prstGeom prst="rect">
            <a:avLst/>
          </a:prstGeom>
          <a:noFill/>
          <a:ln>
            <a:noFill/>
          </a:ln>
        </p:spPr>
        <p:txBody>
          <a:bodyPr wrap="square" lIns="91425" tIns="91425" rIns="91425" bIns="91425" anchor="t" anchorCtr="0">
            <a:noAutofit/>
          </a:bodyPr>
          <a:lstStyle/>
          <a:p>
            <a:pPr marL="0" lvl="0" indent="0" rtl="0">
              <a:lnSpc>
                <a:spcPct val="115000"/>
              </a:lnSpc>
              <a:spcBef>
                <a:spcPts val="0"/>
              </a:spcBef>
              <a:spcAft>
                <a:spcPts val="1600"/>
              </a:spcAft>
              <a:buNone/>
            </a:pPr>
            <a:r>
              <a:rPr lang="en" sz="1800">
                <a:solidFill>
                  <a:schemeClr val="dk1"/>
                </a:solidFill>
              </a:rPr>
              <a:t>Advantages: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Pride</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Keep all of profit</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Quick decision making process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Flexibility</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Tax Breaks</a:t>
            </a:r>
          </a:p>
          <a:p>
            <a:pPr marL="0" lvl="0" indent="0">
              <a:spcBef>
                <a:spcPts val="0"/>
              </a:spcBef>
              <a:buNone/>
            </a:pPr>
            <a:endParaRPr/>
          </a:p>
        </p:txBody>
      </p:sp>
      <p:sp>
        <p:nvSpPr>
          <p:cNvPr id="275" name="Shape 275"/>
          <p:cNvSpPr txBox="1"/>
          <p:nvPr/>
        </p:nvSpPr>
        <p:spPr>
          <a:xfrm>
            <a:off x="4638600" y="2025600"/>
            <a:ext cx="4015200" cy="2301300"/>
          </a:xfrm>
          <a:prstGeom prst="rect">
            <a:avLst/>
          </a:prstGeom>
          <a:noFill/>
          <a:ln>
            <a:noFill/>
          </a:ln>
        </p:spPr>
        <p:txBody>
          <a:bodyPr wrap="square" lIns="91425" tIns="91425" rIns="91425" bIns="91425" anchor="t" anchorCtr="0">
            <a:noAutofit/>
          </a:bodyPr>
          <a:lstStyle/>
          <a:p>
            <a:pPr marL="0" lvl="0" indent="-69850" rtl="0">
              <a:lnSpc>
                <a:spcPct val="115000"/>
              </a:lnSpc>
              <a:spcBef>
                <a:spcPts val="0"/>
              </a:spcBef>
              <a:spcAft>
                <a:spcPts val="1600"/>
              </a:spcAft>
              <a:buClr>
                <a:srgbClr val="000000"/>
              </a:buClr>
              <a:buSzPts val="1100"/>
              <a:buFont typeface="Arial"/>
              <a:buNone/>
            </a:pPr>
            <a:r>
              <a:rPr lang="en" sz="1800">
                <a:solidFill>
                  <a:schemeClr val="dk1"/>
                </a:solidFill>
              </a:rPr>
              <a:t>Disadvantages: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Financially Responsible</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Unlimited Liability</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Hard to Raise funds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Hard to get qualified employees</a:t>
            </a:r>
          </a:p>
          <a:p>
            <a:pPr marL="0" lvl="0" indent="0" rtl="0">
              <a:spcBef>
                <a:spcPts val="0"/>
              </a:spcBef>
              <a:buNone/>
            </a:pPr>
            <a:endParaRPr/>
          </a:p>
        </p:txBody>
      </p:sp>
      <p:pic>
        <p:nvPicPr>
          <p:cNvPr id="276" name="Shape 276"/>
          <p:cNvPicPr preferRelativeResize="0"/>
          <p:nvPr/>
        </p:nvPicPr>
        <p:blipFill>
          <a:blip r:embed="rId3">
            <a:alphaModFix/>
          </a:blip>
          <a:stretch>
            <a:fillRect/>
          </a:stretch>
        </p:blipFill>
        <p:spPr>
          <a:xfrm>
            <a:off x="6089100" y="163438"/>
            <a:ext cx="2743200" cy="16668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311700" y="360550"/>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businesses?</a:t>
            </a:r>
          </a:p>
        </p:txBody>
      </p:sp>
      <p:sp>
        <p:nvSpPr>
          <p:cNvPr id="282" name="Shape 282"/>
          <p:cNvSpPr txBox="1">
            <a:spLocks noGrp="1"/>
          </p:cNvSpPr>
          <p:nvPr>
            <p:ph type="body" idx="1"/>
          </p:nvPr>
        </p:nvSpPr>
        <p:spPr>
          <a:xfrm>
            <a:off x="311700" y="933250"/>
            <a:ext cx="8520600" cy="36840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00"/>
              </a:buClr>
              <a:buSzPts val="1800"/>
              <a:buAutoNum type="arabicPeriod" startAt="2"/>
            </a:pPr>
            <a:r>
              <a:rPr lang="en">
                <a:solidFill>
                  <a:srgbClr val="FFFF00"/>
                </a:solidFill>
              </a:rPr>
              <a:t>Partnership</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FF"/>
                </a:solidFill>
              </a:rPr>
              <a:t>Two or more owners</a:t>
            </a:r>
          </a:p>
          <a:p>
            <a:pPr marL="0" marR="0" lvl="0" indent="0" algn="l" rtl="0">
              <a:lnSpc>
                <a:spcPct val="115000"/>
              </a:lnSpc>
              <a:spcBef>
                <a:spcPts val="0"/>
              </a:spcBef>
              <a:spcAft>
                <a:spcPts val="1600"/>
              </a:spcAft>
              <a:buNone/>
            </a:pPr>
            <a:endParaRPr sz="1600">
              <a:solidFill>
                <a:srgbClr val="FFFFFF"/>
              </a:solidFill>
            </a:endParaRPr>
          </a:p>
          <a:p>
            <a:pPr marL="0" marR="0" lvl="0" indent="0" algn="l" rtl="0">
              <a:lnSpc>
                <a:spcPct val="115000"/>
              </a:lnSpc>
              <a:spcBef>
                <a:spcPts val="0"/>
              </a:spcBef>
              <a:spcAft>
                <a:spcPts val="1600"/>
              </a:spcAft>
              <a:buNone/>
            </a:pPr>
            <a:endParaRPr sz="1600">
              <a:solidFill>
                <a:srgbClr val="00FFFF"/>
              </a:solidFill>
            </a:endParaRPr>
          </a:p>
        </p:txBody>
      </p:sp>
      <p:sp>
        <p:nvSpPr>
          <p:cNvPr id="283" name="Shape 283"/>
          <p:cNvSpPr txBox="1"/>
          <p:nvPr/>
        </p:nvSpPr>
        <p:spPr>
          <a:xfrm>
            <a:off x="311700" y="2025600"/>
            <a:ext cx="4326900" cy="2301300"/>
          </a:xfrm>
          <a:prstGeom prst="rect">
            <a:avLst/>
          </a:prstGeom>
          <a:noFill/>
          <a:ln>
            <a:noFill/>
          </a:ln>
        </p:spPr>
        <p:txBody>
          <a:bodyPr wrap="square" lIns="91425" tIns="91425" rIns="91425" bIns="91425" anchor="t" anchorCtr="0">
            <a:noAutofit/>
          </a:bodyPr>
          <a:lstStyle/>
          <a:p>
            <a:pPr marL="0" lvl="0" indent="0" rtl="0">
              <a:lnSpc>
                <a:spcPct val="115000"/>
              </a:lnSpc>
              <a:spcBef>
                <a:spcPts val="0"/>
              </a:spcBef>
              <a:spcAft>
                <a:spcPts val="1600"/>
              </a:spcAft>
              <a:buNone/>
            </a:pPr>
            <a:r>
              <a:rPr lang="en" sz="1800">
                <a:solidFill>
                  <a:schemeClr val="dk1"/>
                </a:solidFill>
              </a:rPr>
              <a:t>Advantages: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Raise more money</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Tax Breaks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Bring in special talents</a:t>
            </a:r>
          </a:p>
          <a:p>
            <a:pPr marL="0" lvl="0" indent="0" rtl="0">
              <a:spcBef>
                <a:spcPts val="0"/>
              </a:spcBef>
              <a:buNone/>
            </a:pPr>
            <a:endParaRPr/>
          </a:p>
        </p:txBody>
      </p:sp>
      <p:sp>
        <p:nvSpPr>
          <p:cNvPr id="284" name="Shape 284"/>
          <p:cNvSpPr txBox="1"/>
          <p:nvPr/>
        </p:nvSpPr>
        <p:spPr>
          <a:xfrm>
            <a:off x="4638600" y="2025600"/>
            <a:ext cx="4015200" cy="2301300"/>
          </a:xfrm>
          <a:prstGeom prst="rect">
            <a:avLst/>
          </a:prstGeom>
          <a:noFill/>
          <a:ln>
            <a:noFill/>
          </a:ln>
        </p:spPr>
        <p:txBody>
          <a:bodyPr wrap="square" lIns="91425" tIns="91425" rIns="91425" bIns="91425" anchor="t" anchorCtr="0">
            <a:noAutofit/>
          </a:bodyPr>
          <a:lstStyle/>
          <a:p>
            <a:pPr marL="0" lvl="0" indent="-69850" rtl="0">
              <a:lnSpc>
                <a:spcPct val="115000"/>
              </a:lnSpc>
              <a:spcBef>
                <a:spcPts val="0"/>
              </a:spcBef>
              <a:spcAft>
                <a:spcPts val="1600"/>
              </a:spcAft>
              <a:buClr>
                <a:srgbClr val="000000"/>
              </a:buClr>
              <a:buSzPts val="1100"/>
              <a:buNone/>
            </a:pPr>
            <a:r>
              <a:rPr lang="en" sz="1800">
                <a:solidFill>
                  <a:schemeClr val="dk1"/>
                </a:solidFill>
              </a:rPr>
              <a:t>Disadvantages: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Complex decision making</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Unlimited Liability</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Fully responsible for finances</a:t>
            </a:r>
          </a:p>
          <a:p>
            <a:pPr marL="0" lvl="0" indent="0" rtl="0">
              <a:spcBef>
                <a:spcPts val="0"/>
              </a:spcBef>
              <a:buNone/>
            </a:pPr>
            <a:endParaRPr/>
          </a:p>
        </p:txBody>
      </p:sp>
      <p:pic>
        <p:nvPicPr>
          <p:cNvPr id="285" name="Shape 285"/>
          <p:cNvPicPr preferRelativeResize="0"/>
          <p:nvPr/>
        </p:nvPicPr>
        <p:blipFill>
          <a:blip r:embed="rId3">
            <a:alphaModFix/>
          </a:blip>
          <a:stretch>
            <a:fillRect/>
          </a:stretch>
        </p:blipFill>
        <p:spPr>
          <a:xfrm>
            <a:off x="5128800" y="0"/>
            <a:ext cx="4015200" cy="19208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311700" y="360550"/>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businesses?</a:t>
            </a:r>
          </a:p>
        </p:txBody>
      </p:sp>
      <p:sp>
        <p:nvSpPr>
          <p:cNvPr id="291" name="Shape 291"/>
          <p:cNvSpPr txBox="1">
            <a:spLocks noGrp="1"/>
          </p:cNvSpPr>
          <p:nvPr>
            <p:ph type="body" idx="1"/>
          </p:nvPr>
        </p:nvSpPr>
        <p:spPr>
          <a:xfrm>
            <a:off x="311700" y="933250"/>
            <a:ext cx="8520600" cy="36840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00"/>
              </a:buClr>
              <a:buSzPts val="1800"/>
              <a:buAutoNum type="arabicPeriod" startAt="3"/>
            </a:pPr>
            <a:r>
              <a:rPr lang="en">
                <a:solidFill>
                  <a:srgbClr val="FFFF00"/>
                </a:solidFill>
              </a:rPr>
              <a:t>Corporation</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FF"/>
                </a:solidFill>
              </a:rPr>
              <a:t>Many individuals own stock in a company and it is treated as its own entity</a:t>
            </a:r>
          </a:p>
          <a:p>
            <a:pPr marL="0" marR="0" lvl="0" indent="0" algn="l" rtl="0">
              <a:lnSpc>
                <a:spcPct val="115000"/>
              </a:lnSpc>
              <a:spcBef>
                <a:spcPts val="0"/>
              </a:spcBef>
              <a:spcAft>
                <a:spcPts val="1600"/>
              </a:spcAft>
              <a:buNone/>
            </a:pPr>
            <a:endParaRPr sz="1600">
              <a:solidFill>
                <a:srgbClr val="FFFFFF"/>
              </a:solidFill>
            </a:endParaRPr>
          </a:p>
          <a:p>
            <a:pPr marL="0" marR="0" lvl="0" indent="0" algn="l" rtl="0">
              <a:lnSpc>
                <a:spcPct val="115000"/>
              </a:lnSpc>
              <a:spcBef>
                <a:spcPts val="0"/>
              </a:spcBef>
              <a:spcAft>
                <a:spcPts val="1600"/>
              </a:spcAft>
              <a:buNone/>
            </a:pPr>
            <a:endParaRPr sz="1600">
              <a:solidFill>
                <a:srgbClr val="00FFFF"/>
              </a:solidFill>
            </a:endParaRPr>
          </a:p>
        </p:txBody>
      </p:sp>
      <p:sp>
        <p:nvSpPr>
          <p:cNvPr id="292" name="Shape 292"/>
          <p:cNvSpPr txBox="1"/>
          <p:nvPr/>
        </p:nvSpPr>
        <p:spPr>
          <a:xfrm>
            <a:off x="311700" y="2025600"/>
            <a:ext cx="4326900" cy="2301300"/>
          </a:xfrm>
          <a:prstGeom prst="rect">
            <a:avLst/>
          </a:prstGeom>
          <a:noFill/>
          <a:ln>
            <a:noFill/>
          </a:ln>
        </p:spPr>
        <p:txBody>
          <a:bodyPr wrap="square" lIns="91425" tIns="91425" rIns="91425" bIns="91425" anchor="t" anchorCtr="0">
            <a:noAutofit/>
          </a:bodyPr>
          <a:lstStyle/>
          <a:p>
            <a:pPr marL="0" lvl="0" indent="0" rtl="0">
              <a:lnSpc>
                <a:spcPct val="115000"/>
              </a:lnSpc>
              <a:spcBef>
                <a:spcPts val="0"/>
              </a:spcBef>
              <a:spcAft>
                <a:spcPts val="1600"/>
              </a:spcAft>
              <a:buNone/>
            </a:pPr>
            <a:r>
              <a:rPr lang="en" sz="1800">
                <a:solidFill>
                  <a:schemeClr val="dk1"/>
                </a:solidFill>
              </a:rPr>
              <a:t>Advantages: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Easy to raise money</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Professionals run business (board)</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Ownership can be easily transferred</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Limited Liability</a:t>
            </a:r>
          </a:p>
          <a:p>
            <a:pPr marL="914400" lvl="1" indent="-342900" rtl="0">
              <a:lnSpc>
                <a:spcPct val="115000"/>
              </a:lnSpc>
              <a:spcBef>
                <a:spcPts val="0"/>
              </a:spcBef>
              <a:spcAft>
                <a:spcPts val="1600"/>
              </a:spcAft>
              <a:buClr>
                <a:schemeClr val="dk1"/>
              </a:buClr>
              <a:buSzPts val="1800"/>
              <a:buChar char="○"/>
            </a:pPr>
            <a:r>
              <a:rPr lang="en" sz="1800">
                <a:solidFill>
                  <a:schemeClr val="dk1"/>
                </a:solidFill>
              </a:rPr>
              <a:t>Corp. responsible for debts</a:t>
            </a:r>
          </a:p>
          <a:p>
            <a:pPr marL="0" lvl="0" indent="0" rtl="0">
              <a:spcBef>
                <a:spcPts val="0"/>
              </a:spcBef>
              <a:buNone/>
            </a:pPr>
            <a:endParaRPr/>
          </a:p>
        </p:txBody>
      </p:sp>
      <p:sp>
        <p:nvSpPr>
          <p:cNvPr id="293" name="Shape 293"/>
          <p:cNvSpPr txBox="1"/>
          <p:nvPr/>
        </p:nvSpPr>
        <p:spPr>
          <a:xfrm>
            <a:off x="4638600" y="2025600"/>
            <a:ext cx="4015200" cy="2990700"/>
          </a:xfrm>
          <a:prstGeom prst="rect">
            <a:avLst/>
          </a:prstGeom>
          <a:noFill/>
          <a:ln>
            <a:noFill/>
          </a:ln>
        </p:spPr>
        <p:txBody>
          <a:bodyPr wrap="square" lIns="91425" tIns="91425" rIns="91425" bIns="91425" anchor="t" anchorCtr="0">
            <a:noAutofit/>
          </a:bodyPr>
          <a:lstStyle/>
          <a:p>
            <a:pPr marL="0" lvl="0" indent="-69850" rtl="0">
              <a:lnSpc>
                <a:spcPct val="115000"/>
              </a:lnSpc>
              <a:spcBef>
                <a:spcPts val="0"/>
              </a:spcBef>
              <a:spcAft>
                <a:spcPts val="1600"/>
              </a:spcAft>
              <a:buClr>
                <a:srgbClr val="000000"/>
              </a:buClr>
              <a:buSzPts val="1100"/>
              <a:buNone/>
            </a:pPr>
            <a:r>
              <a:rPr lang="en" sz="1800">
                <a:solidFill>
                  <a:schemeClr val="dk1"/>
                </a:solidFill>
              </a:rPr>
              <a:t>Disadvantages:</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Expensive</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Complex</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Owners have little say</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More gov’t regulation</a:t>
            </a:r>
          </a:p>
          <a:p>
            <a:pPr marL="457200" lvl="0" indent="-342900" rtl="0">
              <a:lnSpc>
                <a:spcPct val="115000"/>
              </a:lnSpc>
              <a:spcBef>
                <a:spcPts val="0"/>
              </a:spcBef>
              <a:spcAft>
                <a:spcPts val="1600"/>
              </a:spcAft>
              <a:buClr>
                <a:schemeClr val="dk1"/>
              </a:buClr>
              <a:buSzPts val="1800"/>
              <a:buChar char="●"/>
            </a:pPr>
            <a:r>
              <a:rPr lang="en" sz="1800">
                <a:solidFill>
                  <a:schemeClr val="dk1"/>
                </a:solidFill>
              </a:rPr>
              <a:t>Double Taxed</a:t>
            </a:r>
          </a:p>
          <a:p>
            <a:pPr marL="914400" lvl="1" indent="-342900" rtl="0">
              <a:lnSpc>
                <a:spcPct val="115000"/>
              </a:lnSpc>
              <a:spcBef>
                <a:spcPts val="0"/>
              </a:spcBef>
              <a:spcAft>
                <a:spcPts val="1600"/>
              </a:spcAft>
              <a:buClr>
                <a:schemeClr val="dk1"/>
              </a:buClr>
              <a:buSzPts val="1800"/>
              <a:buChar char="○"/>
            </a:pPr>
            <a:r>
              <a:rPr lang="en" sz="1800">
                <a:solidFill>
                  <a:schemeClr val="dk1"/>
                </a:solidFill>
              </a:rPr>
              <a:t>Corp. pays income taxes</a:t>
            </a:r>
          </a:p>
          <a:p>
            <a:pPr marL="914400" lvl="1" indent="-342900" rtl="0">
              <a:lnSpc>
                <a:spcPct val="115000"/>
              </a:lnSpc>
              <a:spcBef>
                <a:spcPts val="0"/>
              </a:spcBef>
              <a:spcAft>
                <a:spcPts val="1600"/>
              </a:spcAft>
              <a:buClr>
                <a:schemeClr val="dk1"/>
              </a:buClr>
              <a:buSzPts val="1800"/>
              <a:buChar char="○"/>
            </a:pPr>
            <a:r>
              <a:rPr lang="en" sz="1800">
                <a:solidFill>
                  <a:schemeClr val="dk1"/>
                </a:solidFill>
              </a:rPr>
              <a:t>Owners pay income taxes</a:t>
            </a:r>
          </a:p>
          <a:p>
            <a:pPr marL="0" lvl="0" indent="0" rtl="0">
              <a:spcBef>
                <a:spcPts val="0"/>
              </a:spcBef>
              <a:buNone/>
            </a:pPr>
            <a:endParaRPr/>
          </a:p>
        </p:txBody>
      </p:sp>
      <p:pic>
        <p:nvPicPr>
          <p:cNvPr id="294" name="Shape 294"/>
          <p:cNvPicPr preferRelativeResize="0"/>
          <p:nvPr/>
        </p:nvPicPr>
        <p:blipFill>
          <a:blip r:embed="rId3">
            <a:alphaModFix/>
          </a:blip>
          <a:stretch>
            <a:fillRect/>
          </a:stretch>
        </p:blipFill>
        <p:spPr>
          <a:xfrm>
            <a:off x="7459925" y="7713"/>
            <a:ext cx="1684075" cy="12783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How can a business become a corporation?</a:t>
            </a:r>
          </a:p>
        </p:txBody>
      </p:sp>
      <p:sp>
        <p:nvSpPr>
          <p:cNvPr id="300" name="Shape 300"/>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FF"/>
              </a:buClr>
              <a:buSzPts val="1800"/>
              <a:buAutoNum type="arabicPeriod"/>
            </a:pPr>
            <a:r>
              <a:rPr lang="en">
                <a:solidFill>
                  <a:srgbClr val="FFFFFF"/>
                </a:solidFill>
              </a:rPr>
              <a:t>Get permission via gov’t via charter</a:t>
            </a:r>
          </a:p>
          <a:p>
            <a:pPr marL="457200" marR="0" lvl="0" indent="-342900" algn="l" rtl="0">
              <a:lnSpc>
                <a:spcPct val="115000"/>
              </a:lnSpc>
              <a:spcBef>
                <a:spcPts val="0"/>
              </a:spcBef>
              <a:spcAft>
                <a:spcPts val="0"/>
              </a:spcAft>
              <a:buClr>
                <a:srgbClr val="FFFFFF"/>
              </a:buClr>
              <a:buSzPts val="1800"/>
              <a:buAutoNum type="arabicPeriod"/>
            </a:pPr>
            <a:r>
              <a:rPr lang="en">
                <a:solidFill>
                  <a:srgbClr val="FFFFFF"/>
                </a:solidFill>
              </a:rPr>
              <a:t>Stockholders invest money to gain ownership</a:t>
            </a:r>
          </a:p>
          <a:p>
            <a:pPr marL="457200" marR="0" lvl="0" indent="-342900" algn="l" rtl="0">
              <a:lnSpc>
                <a:spcPct val="115000"/>
              </a:lnSpc>
              <a:spcBef>
                <a:spcPts val="0"/>
              </a:spcBef>
              <a:spcAft>
                <a:spcPts val="1600"/>
              </a:spcAft>
              <a:buClr>
                <a:srgbClr val="FFFFFF"/>
              </a:buClr>
              <a:buSzPts val="1800"/>
              <a:buAutoNum type="arabicPeriod"/>
            </a:pPr>
            <a:r>
              <a:rPr lang="en">
                <a:solidFill>
                  <a:srgbClr val="FFFFFF"/>
                </a:solidFill>
              </a:rPr>
              <a:t>Stockholders elect board of directors to run corporation</a:t>
            </a:r>
          </a:p>
          <a:p>
            <a:pPr marL="0" marR="0" lvl="0" indent="0" algn="l" rtl="0">
              <a:lnSpc>
                <a:spcPct val="115000"/>
              </a:lnSpc>
              <a:spcBef>
                <a:spcPts val="0"/>
              </a:spcBef>
              <a:spcAft>
                <a:spcPts val="1600"/>
              </a:spcAft>
              <a:buNone/>
            </a:pPr>
            <a:endParaRPr>
              <a:solidFill>
                <a:srgbClr val="FFFFFF"/>
              </a:solidFill>
            </a:endParaRPr>
          </a:p>
          <a:p>
            <a:pPr marL="0" marR="0" lvl="0" indent="0" algn="l" rtl="0">
              <a:lnSpc>
                <a:spcPct val="115000"/>
              </a:lnSpc>
              <a:spcBef>
                <a:spcPts val="0"/>
              </a:spcBef>
              <a:spcAft>
                <a:spcPts val="1600"/>
              </a:spcAft>
              <a:buNone/>
            </a:pPr>
            <a:r>
              <a:rPr lang="en">
                <a:solidFill>
                  <a:srgbClr val="00FFFF"/>
                </a:solidFill>
              </a:rPr>
              <a:t>Why would a company want to become a corporation?</a:t>
            </a: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311700" y="122600"/>
            <a:ext cx="8520600" cy="572700"/>
          </a:xfrm>
          <a:prstGeom prst="rect">
            <a:avLst/>
          </a:prstGeom>
        </p:spPr>
        <p:txBody>
          <a:bodyPr wrap="square" lIns="91425" tIns="91425" rIns="91425" bIns="91425" anchor="t" anchorCtr="0">
            <a:noAutofit/>
          </a:bodyPr>
          <a:lstStyle/>
          <a:p>
            <a:pPr marL="0" lvl="0" indent="0">
              <a:spcBef>
                <a:spcPts val="0"/>
              </a:spcBef>
              <a:buNone/>
            </a:pPr>
            <a:r>
              <a:rPr lang="en"/>
              <a:t>Essential Question: </a:t>
            </a:r>
            <a:r>
              <a:rPr lang="en" sz="1800"/>
              <a:t>How can you increase productivity?  </a:t>
            </a:r>
          </a:p>
          <a:p>
            <a:pPr marL="0" lvl="0" indent="0" rtl="0">
              <a:spcBef>
                <a:spcPts val="0"/>
              </a:spcBef>
              <a:buNone/>
            </a:pPr>
            <a:endParaRPr/>
          </a:p>
          <a:p>
            <a:pPr marL="0" lvl="0" indent="0" rtl="0">
              <a:spcBef>
                <a:spcPts val="0"/>
              </a:spcBef>
              <a:buNone/>
            </a:pPr>
            <a:r>
              <a:rPr lang="en" sz="1800">
                <a:solidFill>
                  <a:srgbClr val="FFFFFF"/>
                </a:solidFill>
              </a:rPr>
              <a:t> </a:t>
            </a:r>
          </a:p>
          <a:p>
            <a:pPr marL="0" lvl="0" indent="0" rtl="0">
              <a:spcBef>
                <a:spcPts val="0"/>
              </a:spcBef>
              <a:buNone/>
            </a:pPr>
            <a:endParaRPr/>
          </a:p>
        </p:txBody>
      </p:sp>
      <p:sp>
        <p:nvSpPr>
          <p:cNvPr id="306" name="Shape 306"/>
          <p:cNvSpPr txBox="1">
            <a:spLocks noGrp="1"/>
          </p:cNvSpPr>
          <p:nvPr>
            <p:ph type="body" idx="1"/>
          </p:nvPr>
        </p:nvSpPr>
        <p:spPr>
          <a:xfrm>
            <a:off x="311700" y="863550"/>
            <a:ext cx="8520600" cy="34164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Exit Ticket: </a:t>
            </a:r>
            <a:r>
              <a:rPr lang="en" sz="2400" u="sng">
                <a:solidFill>
                  <a:schemeClr val="hlink"/>
                </a:solidFill>
                <a:hlinkClick r:id="rId3"/>
              </a:rPr>
              <a:t>Unit 9.2 Exit Ticket Turn in Box</a:t>
            </a:r>
          </a:p>
          <a:p>
            <a:pPr marL="457200" lvl="0" indent="-342900" rtl="0">
              <a:spcBef>
                <a:spcPts val="0"/>
              </a:spcBef>
              <a:spcAft>
                <a:spcPts val="0"/>
              </a:spcAft>
              <a:buClr>
                <a:srgbClr val="FFFFFF"/>
              </a:buClr>
              <a:buSzPts val="1800"/>
              <a:buAutoNum type="arabicPeriod"/>
            </a:pPr>
            <a:r>
              <a:rPr lang="en">
                <a:solidFill>
                  <a:srgbClr val="FFFFFF"/>
                </a:solidFill>
              </a:rPr>
              <a:t>In partnerships, begin a concept of an idea of your own business. By the end of the period at least have in mind a good or a service that you would like to offer. Your business MUST be entirely school appropriate. If it's something you can't talk about in class - your business can't have anything to do with it. (guns, drugs, tobacco, alcohol etc.) KEEP IT G-RATED!</a:t>
            </a:r>
          </a:p>
          <a:p>
            <a:pPr marL="0" lvl="0" indent="457200" rtl="0">
              <a:spcBef>
                <a:spcPts val="0"/>
              </a:spcBef>
              <a:spcAft>
                <a:spcPts val="0"/>
              </a:spcAft>
              <a:buNone/>
            </a:pPr>
            <a:r>
              <a:rPr lang="en" u="sng">
                <a:solidFill>
                  <a:schemeClr val="hlink"/>
                </a:solidFill>
                <a:hlinkClick r:id="rId4"/>
              </a:rPr>
              <a:t>Small Business Plan Worksheet</a:t>
            </a:r>
          </a:p>
          <a:p>
            <a:pPr marL="0" lvl="0" indent="0" rtl="0">
              <a:spcBef>
                <a:spcPts val="0"/>
              </a:spcBef>
              <a:spcAft>
                <a:spcPts val="0"/>
              </a:spcAft>
              <a:buNone/>
            </a:pPr>
            <a:endParaRPr sz="2400">
              <a:solidFill>
                <a:srgbClr val="FFFFFF"/>
              </a:solidFill>
            </a:endParaRPr>
          </a:p>
          <a:p>
            <a:pPr marL="0" lvl="0" indent="0" rtl="0">
              <a:spcBef>
                <a:spcPts val="0"/>
              </a:spcBef>
              <a:buNone/>
            </a:pPr>
            <a:endParaRPr sz="22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10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Shape 31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lnSpc>
                <a:spcPct val="115000"/>
              </a:lnSpc>
              <a:spcBef>
                <a:spcPts val="0"/>
              </a:spcBef>
              <a:buNone/>
            </a:pPr>
            <a:r>
              <a:rPr lang="en" sz="2400" b="1">
                <a:solidFill>
                  <a:srgbClr val="FFFFFF"/>
                </a:solidFill>
              </a:rPr>
              <a:t>Monday</a:t>
            </a:r>
            <a:r>
              <a:rPr lang="en" sz="2400">
                <a:solidFill>
                  <a:srgbClr val="FFFFFF"/>
                </a:solidFill>
              </a:rPr>
              <a:t>: </a:t>
            </a:r>
          </a:p>
        </p:txBody>
      </p:sp>
      <p:sp>
        <p:nvSpPr>
          <p:cNvPr id="312" name="Shape 312"/>
          <p:cNvSpPr txBox="1">
            <a:spLocks noGrp="1"/>
          </p:cNvSpPr>
          <p:nvPr>
            <p:ph type="body" idx="1"/>
          </p:nvPr>
        </p:nvSpPr>
        <p:spPr>
          <a:xfrm>
            <a:off x="311700" y="654025"/>
            <a:ext cx="8520600" cy="3416400"/>
          </a:xfrm>
          <a:prstGeom prst="rect">
            <a:avLst/>
          </a:prstGeom>
        </p:spPr>
        <p:txBody>
          <a:bodyPr wrap="square" lIns="91425" tIns="91425" rIns="91425" bIns="91425" anchor="t" anchorCtr="0">
            <a:noAutofit/>
          </a:bodyPr>
          <a:lstStyle/>
          <a:p>
            <a:pPr marL="0" lvl="0" indent="0" rtl="0">
              <a:spcBef>
                <a:spcPts val="0"/>
              </a:spcBef>
              <a:spcAft>
                <a:spcPts val="0"/>
              </a:spcAft>
              <a:buNone/>
            </a:pPr>
            <a:endParaRPr sz="2400">
              <a:solidFill>
                <a:srgbClr val="FFFFFF"/>
              </a:solidFill>
            </a:endParaRPr>
          </a:p>
          <a:p>
            <a:pPr marL="457200" lvl="0" indent="-381000" rtl="0">
              <a:spcBef>
                <a:spcPts val="0"/>
              </a:spcBef>
              <a:spcAft>
                <a:spcPts val="0"/>
              </a:spcAft>
              <a:buClr>
                <a:srgbClr val="FFFFFF"/>
              </a:buClr>
              <a:buSzPts val="2400"/>
              <a:buChar char="●"/>
            </a:pPr>
            <a:r>
              <a:rPr lang="en" sz="2400">
                <a:solidFill>
                  <a:srgbClr val="FFFFFF"/>
                </a:solidFill>
              </a:rPr>
              <a:t>Create a list of your top 5 most used businesses. </a:t>
            </a:r>
          </a:p>
          <a:p>
            <a:pPr marL="914400" lvl="1" indent="-381000" rtl="0">
              <a:spcBef>
                <a:spcPts val="0"/>
              </a:spcBef>
              <a:spcAft>
                <a:spcPts val="0"/>
              </a:spcAft>
              <a:buClr>
                <a:srgbClr val="FFFFFF"/>
              </a:buClr>
              <a:buSzPts val="2400"/>
              <a:buChar char="○"/>
            </a:pPr>
            <a:r>
              <a:rPr lang="en" sz="2400">
                <a:solidFill>
                  <a:srgbClr val="FFFFFF"/>
                </a:solidFill>
              </a:rPr>
              <a:t>For each business, tell me why you use them. </a:t>
            </a:r>
          </a:p>
          <a:p>
            <a:pPr marL="914400" lvl="1" indent="-381000" rtl="0">
              <a:spcBef>
                <a:spcPts val="0"/>
              </a:spcBef>
              <a:spcAft>
                <a:spcPts val="0"/>
              </a:spcAft>
              <a:buClr>
                <a:srgbClr val="FFFFFF"/>
              </a:buClr>
              <a:buSzPts val="2400"/>
              <a:buChar char="○"/>
            </a:pPr>
            <a:r>
              <a:rPr lang="en" sz="2400">
                <a:solidFill>
                  <a:srgbClr val="FFFFFF"/>
                </a:solidFill>
              </a:rPr>
              <a:t>Tell me one alternative for that business that you choose to use less often than them. </a:t>
            </a:r>
          </a:p>
          <a:p>
            <a:pPr marL="914400" lvl="1" indent="-381000" rtl="0">
              <a:spcBef>
                <a:spcPts val="0"/>
              </a:spcBef>
              <a:spcAft>
                <a:spcPts val="0"/>
              </a:spcAft>
              <a:buClr>
                <a:srgbClr val="FFFFFF"/>
              </a:buClr>
              <a:buSzPts val="2400"/>
              <a:buChar char="○"/>
            </a:pPr>
            <a:r>
              <a:rPr lang="en" sz="2400">
                <a:solidFill>
                  <a:srgbClr val="FFFFFF"/>
                </a:solidFill>
              </a:rPr>
              <a:t>Finally, why do you choose to use those businesses more than others? </a:t>
            </a:r>
          </a:p>
          <a:p>
            <a:pPr marL="1371600" lvl="2" indent="-381000" rtl="0">
              <a:spcBef>
                <a:spcPts val="0"/>
              </a:spcBef>
              <a:spcAft>
                <a:spcPts val="0"/>
              </a:spcAft>
              <a:buClr>
                <a:srgbClr val="FFFFFF"/>
              </a:buClr>
              <a:buSzPts val="2400"/>
              <a:buChar char="■"/>
            </a:pPr>
            <a:r>
              <a:rPr lang="en" sz="2400">
                <a:solidFill>
                  <a:srgbClr val="FFFFFF"/>
                </a:solidFill>
              </a:rPr>
              <a:t>What makes them more successful?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title"/>
          </p:nvPr>
        </p:nvSpPr>
        <p:spPr>
          <a:xfrm>
            <a:off x="311700" y="0"/>
            <a:ext cx="8520600" cy="572700"/>
          </a:xfrm>
          <a:prstGeom prst="rect">
            <a:avLst/>
          </a:prstGeom>
        </p:spPr>
        <p:txBody>
          <a:bodyPr wrap="square" lIns="91425" tIns="91425" rIns="91425" bIns="91425" anchor="t" anchorCtr="0">
            <a:noAutofit/>
          </a:bodyPr>
          <a:lstStyle/>
          <a:p>
            <a:pPr marL="0" lvl="0" indent="0">
              <a:spcBef>
                <a:spcPts val="0"/>
              </a:spcBef>
              <a:buNone/>
            </a:pPr>
            <a:r>
              <a:rPr lang="en"/>
              <a:t>Unit 9.3 Essential Question:</a:t>
            </a:r>
            <a:r>
              <a:rPr lang="en" sz="1800">
                <a:solidFill>
                  <a:srgbClr val="FFFFFF"/>
                </a:solidFill>
              </a:rPr>
              <a:t> ​Why is competition a good thing?</a:t>
            </a:r>
          </a:p>
          <a:p>
            <a:pPr marL="0" lvl="0" indent="0" rtl="0">
              <a:spcBef>
                <a:spcPts val="0"/>
              </a:spcBef>
              <a:buNone/>
            </a:pPr>
            <a:endParaRPr sz="1800">
              <a:solidFill>
                <a:srgbClr val="FFFFFF"/>
              </a:solidFill>
            </a:endParaRPr>
          </a:p>
        </p:txBody>
      </p:sp>
      <p:sp>
        <p:nvSpPr>
          <p:cNvPr id="318" name="Shape 318"/>
          <p:cNvSpPr txBox="1">
            <a:spLocks noGrp="1"/>
          </p:cNvSpPr>
          <p:nvPr>
            <p:ph type="body" idx="1"/>
          </p:nvPr>
        </p:nvSpPr>
        <p:spPr>
          <a:xfrm>
            <a:off x="311700" y="950000"/>
            <a:ext cx="85206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Consumer sovereignty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Pure competition</a:t>
            </a:r>
          </a:p>
          <a:p>
            <a:pPr marL="457200" lvl="0" indent="-381000" rtl="0">
              <a:lnSpc>
                <a:spcPct val="100000"/>
              </a:lnSpc>
              <a:spcBef>
                <a:spcPts val="0"/>
              </a:spcBef>
              <a:spcAft>
                <a:spcPts val="0"/>
              </a:spcAft>
              <a:buClr>
                <a:srgbClr val="FFFF00"/>
              </a:buClr>
              <a:buSzPts val="2400"/>
              <a:buChar char="●"/>
            </a:pPr>
            <a:r>
              <a:rPr lang="en" sz="2400">
                <a:solidFill>
                  <a:srgbClr val="FFFF00"/>
                </a:solidFill>
              </a:rPr>
              <a:t>Free enterprise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Profit motives / incentives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Non-Profits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Monopolistic Competition</a:t>
            </a:r>
          </a:p>
          <a:p>
            <a:pPr marL="457200" lvl="0" indent="-381000" rtl="0">
              <a:lnSpc>
                <a:spcPct val="100000"/>
              </a:lnSpc>
              <a:spcBef>
                <a:spcPts val="0"/>
              </a:spcBef>
              <a:spcAft>
                <a:spcPts val="0"/>
              </a:spcAft>
              <a:buClr>
                <a:srgbClr val="FFFF00"/>
              </a:buClr>
              <a:buSzPts val="2400"/>
              <a:buChar char="●"/>
            </a:pPr>
            <a:r>
              <a:rPr lang="en" sz="2400">
                <a:solidFill>
                  <a:srgbClr val="FFFF00"/>
                </a:solidFill>
              </a:rPr>
              <a:t>Oligopoly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Monopoly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Merger</a:t>
            </a:r>
          </a:p>
          <a:p>
            <a:pPr marL="457200" lvl="0" indent="-381000" rtl="0">
              <a:lnSpc>
                <a:spcPct val="100000"/>
              </a:lnSpc>
              <a:spcBef>
                <a:spcPts val="0"/>
              </a:spcBef>
              <a:spcAft>
                <a:spcPts val="0"/>
              </a:spcAft>
              <a:buClr>
                <a:srgbClr val="FFFF00"/>
              </a:buClr>
              <a:buSzPts val="2400"/>
              <a:buChar char="●"/>
            </a:pPr>
            <a:r>
              <a:rPr lang="en" sz="2400">
                <a:solidFill>
                  <a:srgbClr val="FFFF00"/>
                </a:solidFill>
              </a:rPr>
              <a:t>Conglomerate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Key terms to know:</a:t>
            </a:r>
          </a:p>
        </p:txBody>
      </p:sp>
      <p:sp>
        <p:nvSpPr>
          <p:cNvPr id="324" name="Shape 324"/>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marR="0" lvl="0" indent="0" algn="l" rtl="0">
              <a:lnSpc>
                <a:spcPct val="115000"/>
              </a:lnSpc>
              <a:spcBef>
                <a:spcPts val="0"/>
              </a:spcBef>
              <a:spcAft>
                <a:spcPts val="1600"/>
              </a:spcAft>
              <a:buNone/>
            </a:pPr>
            <a:r>
              <a:rPr lang="en">
                <a:solidFill>
                  <a:srgbClr val="FFFF00"/>
                </a:solidFill>
              </a:rPr>
              <a:t>Consumer Sovereignty</a:t>
            </a:r>
            <a:r>
              <a:rPr lang="en">
                <a:solidFill>
                  <a:srgbClr val="FFFFFF"/>
                </a:solidFill>
              </a:rPr>
              <a:t>: consumer decides what is produced (customer is always right)</a:t>
            </a:r>
          </a:p>
          <a:p>
            <a:pPr marL="0" marR="0" lvl="0" indent="0" algn="l" rtl="0">
              <a:lnSpc>
                <a:spcPct val="115000"/>
              </a:lnSpc>
              <a:spcBef>
                <a:spcPts val="0"/>
              </a:spcBef>
              <a:spcAft>
                <a:spcPts val="1600"/>
              </a:spcAft>
              <a:buNone/>
            </a:pPr>
            <a:r>
              <a:rPr lang="en">
                <a:solidFill>
                  <a:srgbClr val="FFFF00"/>
                </a:solidFill>
              </a:rPr>
              <a:t>Pure Competition</a:t>
            </a:r>
            <a:r>
              <a:rPr lang="en">
                <a:solidFill>
                  <a:srgbClr val="FFFFFF"/>
                </a:solidFill>
              </a:rPr>
              <a:t>: no one person / group controls the market on a product and there are no barriers to enter the market</a:t>
            </a:r>
          </a:p>
          <a:p>
            <a:pPr marL="0" marR="0" lvl="0" indent="0" algn="l" rtl="0">
              <a:lnSpc>
                <a:spcPct val="115000"/>
              </a:lnSpc>
              <a:spcBef>
                <a:spcPts val="0"/>
              </a:spcBef>
              <a:spcAft>
                <a:spcPts val="1600"/>
              </a:spcAft>
              <a:buNone/>
            </a:pPr>
            <a:r>
              <a:rPr lang="en">
                <a:solidFill>
                  <a:srgbClr val="FFFF00"/>
                </a:solidFill>
              </a:rPr>
              <a:t>Free enterprise</a:t>
            </a:r>
            <a:r>
              <a:rPr lang="en">
                <a:solidFill>
                  <a:srgbClr val="FFFFFF"/>
                </a:solidFill>
              </a:rPr>
              <a:t>: individuals answer all 4 economic questions and allow for free trade; capitalism</a:t>
            </a:r>
          </a:p>
          <a:p>
            <a:pPr marL="0" marR="0" lvl="0" indent="0" algn="l" rtl="0">
              <a:lnSpc>
                <a:spcPct val="115000"/>
              </a:lnSpc>
              <a:spcBef>
                <a:spcPts val="0"/>
              </a:spcBef>
              <a:spcAft>
                <a:spcPts val="1600"/>
              </a:spcAft>
              <a:buNone/>
            </a:pPr>
            <a:r>
              <a:rPr lang="en">
                <a:solidFill>
                  <a:srgbClr val="FFFF00"/>
                </a:solidFill>
              </a:rPr>
              <a:t>Profit motive / incentives</a:t>
            </a:r>
            <a:r>
              <a:rPr lang="en">
                <a:solidFill>
                  <a:srgbClr val="FFFFFF"/>
                </a:solidFill>
              </a:rPr>
              <a:t>: individuals willing to give up a factor of production for a personal gain</a:t>
            </a:r>
          </a:p>
          <a:p>
            <a:pPr marL="0" marR="0" lvl="0" indent="0" algn="l" rtl="0">
              <a:lnSpc>
                <a:spcPct val="115000"/>
              </a:lnSpc>
              <a:spcBef>
                <a:spcPts val="0"/>
              </a:spcBef>
              <a:spcAft>
                <a:spcPts val="1600"/>
              </a:spcAft>
              <a:buNone/>
            </a:pPr>
            <a:endParaRPr>
              <a:solidFill>
                <a:srgbClr val="00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Shape 329"/>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competition?</a:t>
            </a:r>
          </a:p>
        </p:txBody>
      </p:sp>
      <p:sp>
        <p:nvSpPr>
          <p:cNvPr id="330" name="Shape 330"/>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00"/>
              </a:buClr>
              <a:buSzPts val="1800"/>
              <a:buAutoNum type="arabicPeriod"/>
            </a:pPr>
            <a:r>
              <a:rPr lang="en">
                <a:solidFill>
                  <a:srgbClr val="FFFF00"/>
                </a:solidFill>
              </a:rPr>
              <a:t>Non-profits: </a:t>
            </a:r>
          </a:p>
          <a:p>
            <a:pPr marL="914400" marR="0" lvl="1" indent="-342900" algn="l" rtl="0">
              <a:lnSpc>
                <a:spcPct val="115000"/>
              </a:lnSpc>
              <a:spcBef>
                <a:spcPts val="0"/>
              </a:spcBef>
              <a:spcAft>
                <a:spcPts val="0"/>
              </a:spcAft>
              <a:buClr>
                <a:srgbClr val="FFFFFF"/>
              </a:buClr>
              <a:buSzPts val="1800"/>
              <a:buAutoNum type="alphaLcPeriod"/>
            </a:pPr>
            <a:r>
              <a:rPr lang="en" sz="1800">
                <a:solidFill>
                  <a:srgbClr val="FFFFFF"/>
                </a:solidFill>
              </a:rPr>
              <a:t>Organizations not interested in making a profit</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FF"/>
                </a:solidFill>
              </a:rPr>
              <a:t>Want to benefit society rather than make money</a:t>
            </a:r>
          </a:p>
          <a:p>
            <a:pPr marL="0" marR="0" lvl="0" indent="0" algn="l" rtl="0">
              <a:lnSpc>
                <a:spcPct val="115000"/>
              </a:lnSpc>
              <a:spcBef>
                <a:spcPts val="0"/>
              </a:spcBef>
              <a:spcAft>
                <a:spcPts val="1600"/>
              </a:spcAft>
              <a:buNone/>
            </a:pPr>
            <a:r>
              <a:rPr lang="en">
                <a:solidFill>
                  <a:srgbClr val="00FFFF"/>
                </a:solidFill>
              </a:rPr>
              <a:t>What are some examples of non-profits?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Shape 335"/>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competition?</a:t>
            </a:r>
          </a:p>
        </p:txBody>
      </p:sp>
      <p:sp>
        <p:nvSpPr>
          <p:cNvPr id="336" name="Shape 336"/>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FF"/>
              </a:buClr>
              <a:buSzPts val="1800"/>
              <a:buAutoNum type="arabicPeriod" startAt="2"/>
            </a:pPr>
            <a:r>
              <a:rPr lang="en">
                <a:solidFill>
                  <a:srgbClr val="FFFF00"/>
                </a:solidFill>
              </a:rPr>
              <a:t>Monopolistic</a:t>
            </a:r>
            <a:r>
              <a:rPr lang="en">
                <a:solidFill>
                  <a:srgbClr val="FFFFFF"/>
                </a:solidFill>
              </a:rPr>
              <a:t>: (aka pure / market)</a:t>
            </a:r>
          </a:p>
          <a:p>
            <a:pPr marL="914400" marR="0" lvl="1" indent="-342900" algn="l" rtl="0">
              <a:lnSpc>
                <a:spcPct val="115000"/>
              </a:lnSpc>
              <a:spcBef>
                <a:spcPts val="0"/>
              </a:spcBef>
              <a:spcAft>
                <a:spcPts val="0"/>
              </a:spcAft>
              <a:buClr>
                <a:srgbClr val="FFFFFF"/>
              </a:buClr>
              <a:buSzPts val="1800"/>
              <a:buAutoNum type="alphaLcPeriod"/>
            </a:pPr>
            <a:r>
              <a:rPr lang="en" sz="1800">
                <a:solidFill>
                  <a:srgbClr val="FFFFFF"/>
                </a:solidFill>
              </a:rPr>
              <a:t>Many companies compete with similar products and no one has total control</a:t>
            </a:r>
          </a:p>
          <a:p>
            <a:pPr marL="1371600" marR="0" lvl="2" indent="-342900" algn="l" rtl="0">
              <a:lnSpc>
                <a:spcPct val="115000"/>
              </a:lnSpc>
              <a:spcBef>
                <a:spcPts val="0"/>
              </a:spcBef>
              <a:spcAft>
                <a:spcPts val="0"/>
              </a:spcAft>
              <a:buClr>
                <a:srgbClr val="FFFFFF"/>
              </a:buClr>
              <a:buSzPts val="1800"/>
              <a:buAutoNum type="romanLcPeriod"/>
            </a:pPr>
            <a:r>
              <a:rPr lang="en" sz="1800">
                <a:solidFill>
                  <a:srgbClr val="FFFFFF"/>
                </a:solidFill>
              </a:rPr>
              <a:t>Little price difference between products</a:t>
            </a:r>
          </a:p>
          <a:p>
            <a:pPr marL="1371600" marR="0" lvl="2" indent="-342900" algn="l" rtl="0">
              <a:lnSpc>
                <a:spcPct val="115000"/>
              </a:lnSpc>
              <a:spcBef>
                <a:spcPts val="0"/>
              </a:spcBef>
              <a:spcAft>
                <a:spcPts val="0"/>
              </a:spcAft>
              <a:buClr>
                <a:srgbClr val="FFFFFF"/>
              </a:buClr>
              <a:buSzPts val="1800"/>
              <a:buAutoNum type="romanLcPeriod"/>
            </a:pPr>
            <a:r>
              <a:rPr lang="en" sz="1800">
                <a:solidFill>
                  <a:srgbClr val="FFFFFF"/>
                </a:solidFill>
              </a:rPr>
              <a:t>Few barriers to entry and exit</a:t>
            </a:r>
          </a:p>
          <a:p>
            <a:pPr marL="1371600" marR="0" lvl="2" indent="-342900" algn="l" rtl="0">
              <a:lnSpc>
                <a:spcPct val="115000"/>
              </a:lnSpc>
              <a:spcBef>
                <a:spcPts val="0"/>
              </a:spcBef>
              <a:spcAft>
                <a:spcPts val="1600"/>
              </a:spcAft>
              <a:buClr>
                <a:srgbClr val="FFFFFF"/>
              </a:buClr>
              <a:buSzPts val="1800"/>
              <a:buAutoNum type="romanLcPeriod"/>
            </a:pPr>
            <a:r>
              <a:rPr lang="en" sz="1800">
                <a:solidFill>
                  <a:srgbClr val="FFFFFF"/>
                </a:solidFill>
              </a:rPr>
              <a:t>Producers have a degree of control over price</a:t>
            </a:r>
          </a:p>
          <a:p>
            <a:pPr marL="0" marR="0" lvl="0" indent="0" algn="l" rtl="0">
              <a:lnSpc>
                <a:spcPct val="115000"/>
              </a:lnSpc>
              <a:spcBef>
                <a:spcPts val="0"/>
              </a:spcBef>
              <a:spcAft>
                <a:spcPts val="1600"/>
              </a:spcAft>
              <a:buNone/>
            </a:pPr>
            <a:r>
              <a:rPr lang="en">
                <a:solidFill>
                  <a:srgbClr val="00FFFF"/>
                </a:solidFill>
              </a:rPr>
              <a:t>What are some examples of monopolistic industries?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competition?</a:t>
            </a:r>
          </a:p>
        </p:txBody>
      </p:sp>
      <p:sp>
        <p:nvSpPr>
          <p:cNvPr id="342" name="Shape 342"/>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FF"/>
              </a:buClr>
              <a:buSzPts val="1800"/>
              <a:buAutoNum type="arabicPeriod" startAt="3"/>
            </a:pPr>
            <a:r>
              <a:rPr lang="en">
                <a:solidFill>
                  <a:srgbClr val="FFFF00"/>
                </a:solidFill>
              </a:rPr>
              <a:t>Oligopoly</a:t>
            </a:r>
            <a:r>
              <a:rPr lang="en">
                <a:solidFill>
                  <a:srgbClr val="FFFFFF"/>
                </a:solidFill>
              </a:rPr>
              <a:t>:</a:t>
            </a:r>
          </a:p>
          <a:p>
            <a:pPr marL="914400" marR="0" lvl="1" indent="-342900" algn="l" rtl="0">
              <a:lnSpc>
                <a:spcPct val="115000"/>
              </a:lnSpc>
              <a:spcBef>
                <a:spcPts val="0"/>
              </a:spcBef>
              <a:spcAft>
                <a:spcPts val="0"/>
              </a:spcAft>
              <a:buClr>
                <a:srgbClr val="FFFFFF"/>
              </a:buClr>
              <a:buSzPts val="1800"/>
              <a:buAutoNum type="alphaLcPeriod"/>
            </a:pPr>
            <a:r>
              <a:rPr lang="en" sz="1800">
                <a:solidFill>
                  <a:srgbClr val="FFFFFF"/>
                </a:solidFill>
              </a:rPr>
              <a:t>Few companies compete with very similar products</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FF"/>
                </a:solidFill>
              </a:rPr>
              <a:t>One company can greatly impact the market</a:t>
            </a:r>
          </a:p>
          <a:p>
            <a:pPr marL="0" marR="0" lvl="0" indent="0" algn="l" rtl="0">
              <a:lnSpc>
                <a:spcPct val="115000"/>
              </a:lnSpc>
              <a:spcBef>
                <a:spcPts val="0"/>
              </a:spcBef>
              <a:spcAft>
                <a:spcPts val="1600"/>
              </a:spcAft>
              <a:buNone/>
            </a:pPr>
            <a:r>
              <a:rPr lang="en">
                <a:solidFill>
                  <a:srgbClr val="00FFFF"/>
                </a:solidFill>
              </a:rPr>
              <a:t>What are some examples of oligopolies?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What are the types of competition?</a:t>
            </a:r>
          </a:p>
        </p:txBody>
      </p:sp>
      <p:sp>
        <p:nvSpPr>
          <p:cNvPr id="348" name="Shape 348"/>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457200" marR="0" lvl="0" indent="-342900" algn="l" rtl="0">
              <a:lnSpc>
                <a:spcPct val="115000"/>
              </a:lnSpc>
              <a:spcBef>
                <a:spcPts val="0"/>
              </a:spcBef>
              <a:spcAft>
                <a:spcPts val="0"/>
              </a:spcAft>
              <a:buClr>
                <a:srgbClr val="FFFF00"/>
              </a:buClr>
              <a:buSzPts val="1800"/>
              <a:buAutoNum type="arabicPeriod" startAt="4"/>
            </a:pPr>
            <a:r>
              <a:rPr lang="en">
                <a:solidFill>
                  <a:srgbClr val="FFFF00"/>
                </a:solidFill>
              </a:rPr>
              <a:t>Monopoly</a:t>
            </a:r>
          </a:p>
          <a:p>
            <a:pPr marL="914400" marR="0" lvl="1" indent="-342900" algn="l" rtl="0">
              <a:lnSpc>
                <a:spcPct val="115000"/>
              </a:lnSpc>
              <a:spcBef>
                <a:spcPts val="0"/>
              </a:spcBef>
              <a:spcAft>
                <a:spcPts val="0"/>
              </a:spcAft>
              <a:buClr>
                <a:srgbClr val="FFFFFF"/>
              </a:buClr>
              <a:buSzPts val="1800"/>
              <a:buAutoNum type="alphaLcPeriod"/>
            </a:pPr>
            <a:r>
              <a:rPr lang="en" sz="1800">
                <a:solidFill>
                  <a:srgbClr val="FFFFFF"/>
                </a:solidFill>
              </a:rPr>
              <a:t>One company controls everything in that market</a:t>
            </a:r>
          </a:p>
          <a:p>
            <a:pPr marL="914400" marR="0" lvl="1" indent="-342900" algn="l" rtl="0">
              <a:lnSpc>
                <a:spcPct val="115000"/>
              </a:lnSpc>
              <a:spcBef>
                <a:spcPts val="0"/>
              </a:spcBef>
              <a:spcAft>
                <a:spcPts val="1600"/>
              </a:spcAft>
              <a:buClr>
                <a:srgbClr val="FFFFFF"/>
              </a:buClr>
              <a:buSzPts val="1800"/>
              <a:buAutoNum type="alphaLcPeriod"/>
            </a:pPr>
            <a:r>
              <a:rPr lang="en" sz="1800">
                <a:solidFill>
                  <a:srgbClr val="FFFFFF"/>
                </a:solidFill>
              </a:rPr>
              <a:t>Illegal in USA, unless government operated</a:t>
            </a:r>
          </a:p>
          <a:p>
            <a:pPr marL="0" marR="0" lvl="0" indent="0" algn="l" rtl="0">
              <a:lnSpc>
                <a:spcPct val="115000"/>
              </a:lnSpc>
              <a:spcBef>
                <a:spcPts val="0"/>
              </a:spcBef>
              <a:spcAft>
                <a:spcPts val="1600"/>
              </a:spcAft>
              <a:buNone/>
            </a:pPr>
            <a:r>
              <a:rPr lang="en">
                <a:solidFill>
                  <a:srgbClr val="00FFFF"/>
                </a:solidFill>
              </a:rPr>
              <a:t>What monopolies still exist?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Shape 353"/>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How do corporations become monopolies?</a:t>
            </a:r>
          </a:p>
        </p:txBody>
      </p:sp>
      <p:sp>
        <p:nvSpPr>
          <p:cNvPr id="354" name="Shape 354"/>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marR="0" lvl="0" indent="0" algn="l" rtl="0">
              <a:lnSpc>
                <a:spcPct val="115000"/>
              </a:lnSpc>
              <a:spcBef>
                <a:spcPts val="0"/>
              </a:spcBef>
              <a:spcAft>
                <a:spcPts val="1600"/>
              </a:spcAft>
              <a:buNone/>
            </a:pPr>
            <a:r>
              <a:rPr lang="en">
                <a:solidFill>
                  <a:srgbClr val="FFFF00"/>
                </a:solidFill>
              </a:rPr>
              <a:t>Merger</a:t>
            </a:r>
            <a:r>
              <a:rPr lang="en">
                <a:solidFill>
                  <a:srgbClr val="FFFFFF"/>
                </a:solidFill>
              </a:rPr>
              <a:t>: buying up all similar companies</a:t>
            </a:r>
          </a:p>
          <a:p>
            <a:pPr marL="0" marR="0" lvl="0" indent="0" algn="l" rtl="0">
              <a:lnSpc>
                <a:spcPct val="115000"/>
              </a:lnSpc>
              <a:spcBef>
                <a:spcPts val="0"/>
              </a:spcBef>
              <a:spcAft>
                <a:spcPts val="1600"/>
              </a:spcAft>
              <a:buNone/>
            </a:pPr>
            <a:r>
              <a:rPr lang="en">
                <a:solidFill>
                  <a:srgbClr val="FFFF00"/>
                </a:solidFill>
              </a:rPr>
              <a:t>Conglomerate</a:t>
            </a:r>
            <a:r>
              <a:rPr lang="en">
                <a:solidFill>
                  <a:srgbClr val="FFFFFF"/>
                </a:solidFill>
              </a:rPr>
              <a:t>: corporation buys up other companies that provide its capital goods - corporations are usually large, multinational and multi-industry</a:t>
            </a:r>
          </a:p>
          <a:p>
            <a:pPr marL="0" marR="0" lvl="0" indent="0" algn="l" rtl="0">
              <a:lnSpc>
                <a:spcPct val="115000"/>
              </a:lnSpc>
              <a:spcBef>
                <a:spcPts val="0"/>
              </a:spcBef>
              <a:spcAft>
                <a:spcPts val="1600"/>
              </a:spcAft>
              <a:buNone/>
            </a:pPr>
            <a:r>
              <a:rPr lang="en">
                <a:solidFill>
                  <a:srgbClr val="00FFFF"/>
                </a:solidFill>
              </a:rPr>
              <a:t>Why would you want to become a monopoly?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xfrm>
            <a:off x="311700" y="122600"/>
            <a:ext cx="8520600" cy="572700"/>
          </a:xfrm>
          <a:prstGeom prst="rect">
            <a:avLst/>
          </a:prstGeom>
        </p:spPr>
        <p:txBody>
          <a:bodyPr wrap="square" lIns="91425" tIns="91425" rIns="91425" bIns="91425" anchor="t" anchorCtr="0">
            <a:noAutofit/>
          </a:bodyPr>
          <a:lstStyle/>
          <a:p>
            <a:pPr marL="0" lvl="0" indent="0">
              <a:spcBef>
                <a:spcPts val="0"/>
              </a:spcBef>
              <a:buNone/>
            </a:pPr>
            <a:r>
              <a:rPr lang="en"/>
              <a:t>Essential Question: </a:t>
            </a:r>
            <a:r>
              <a:rPr lang="en" sz="1800"/>
              <a:t>Why is competition a good thing?</a:t>
            </a:r>
          </a:p>
          <a:p>
            <a:pPr marL="0" lvl="0" indent="0" rtl="0">
              <a:spcBef>
                <a:spcPts val="0"/>
              </a:spcBef>
              <a:buNone/>
            </a:pPr>
            <a:endParaRPr sz="1800"/>
          </a:p>
          <a:p>
            <a:pPr marL="0" lvl="0" indent="0" rtl="0">
              <a:spcBef>
                <a:spcPts val="0"/>
              </a:spcBef>
              <a:buNone/>
            </a:pPr>
            <a:endParaRPr/>
          </a:p>
          <a:p>
            <a:pPr marL="0" lvl="0" indent="0" rtl="0">
              <a:spcBef>
                <a:spcPts val="0"/>
              </a:spcBef>
              <a:buNone/>
            </a:pPr>
            <a:r>
              <a:rPr lang="en" sz="1800">
                <a:solidFill>
                  <a:srgbClr val="FFFFFF"/>
                </a:solidFill>
              </a:rPr>
              <a:t> </a:t>
            </a:r>
          </a:p>
          <a:p>
            <a:pPr marL="0" lvl="0" indent="0" rtl="0">
              <a:spcBef>
                <a:spcPts val="0"/>
              </a:spcBef>
              <a:buNone/>
            </a:pPr>
            <a:endParaRPr/>
          </a:p>
        </p:txBody>
      </p:sp>
      <p:sp>
        <p:nvSpPr>
          <p:cNvPr id="360" name="Shape 360"/>
          <p:cNvSpPr txBox="1">
            <a:spLocks noGrp="1"/>
          </p:cNvSpPr>
          <p:nvPr>
            <p:ph type="body" idx="1"/>
          </p:nvPr>
        </p:nvSpPr>
        <p:spPr>
          <a:xfrm>
            <a:off x="311700" y="863550"/>
            <a:ext cx="8520600" cy="34164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Exit Ticket: </a:t>
            </a:r>
            <a:r>
              <a:rPr lang="en" sz="2400" u="sng">
                <a:solidFill>
                  <a:schemeClr val="hlink"/>
                </a:solidFill>
                <a:hlinkClick r:id="rId3"/>
              </a:rPr>
              <a:t>Unit 9.2 Exit Ticket Turn in Box</a:t>
            </a:r>
          </a:p>
          <a:p>
            <a:pPr marL="457200" lvl="0" indent="-342900" rtl="0">
              <a:spcBef>
                <a:spcPts val="0"/>
              </a:spcBef>
              <a:spcAft>
                <a:spcPts val="0"/>
              </a:spcAft>
              <a:buClr>
                <a:srgbClr val="FFFFFF"/>
              </a:buClr>
              <a:buSzPts val="1800"/>
              <a:buAutoNum type="arabicPeriod"/>
            </a:pPr>
            <a:r>
              <a:rPr lang="en">
                <a:solidFill>
                  <a:srgbClr val="FFFFFF"/>
                </a:solidFill>
              </a:rPr>
              <a:t>In partnerships, create your own business. Your business MUST be entirely school appropriate. If it's something you can't talk about in class - your business can't have anything to do with it. (guns, drugs, tobacco, alcohol etc.) KEEP IT G-RATED!</a:t>
            </a:r>
          </a:p>
          <a:p>
            <a:pPr marL="0" lvl="0" indent="457200" rtl="0">
              <a:spcBef>
                <a:spcPts val="0"/>
              </a:spcBef>
              <a:spcAft>
                <a:spcPts val="0"/>
              </a:spcAft>
              <a:buNone/>
            </a:pPr>
            <a:r>
              <a:rPr lang="en" u="sng">
                <a:solidFill>
                  <a:schemeClr val="hlink"/>
                </a:solidFill>
                <a:hlinkClick r:id="rId4"/>
              </a:rPr>
              <a:t>Small Business Plan Worksheet</a:t>
            </a:r>
          </a:p>
          <a:p>
            <a:pPr marL="0" lvl="0" indent="0" rtl="0">
              <a:spcBef>
                <a:spcPts val="0"/>
              </a:spcBef>
              <a:spcAft>
                <a:spcPts val="0"/>
              </a:spcAft>
              <a:buNone/>
            </a:pPr>
            <a:endParaRPr sz="2400">
              <a:solidFill>
                <a:srgbClr val="FFFFFF"/>
              </a:solidFill>
            </a:endParaRPr>
          </a:p>
          <a:p>
            <a:pPr marL="0" lvl="0" indent="0" rtl="0">
              <a:spcBef>
                <a:spcPts val="0"/>
              </a:spcBef>
              <a:buNone/>
            </a:pPr>
            <a:endParaRPr sz="22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10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311700" y="0"/>
            <a:ext cx="8520600" cy="5143500"/>
          </a:xfrm>
          <a:prstGeom prst="rect">
            <a:avLst/>
          </a:prstGeom>
        </p:spPr>
        <p:txBody>
          <a:bodyPr wrap="square" lIns="91425" tIns="91425" rIns="91425" bIns="91425" anchor="t" anchorCtr="0">
            <a:noAutofit/>
          </a:bodyPr>
          <a:lstStyle/>
          <a:p>
            <a:pPr marL="0" lvl="0" indent="0" algn="ctr" rtl="0">
              <a:lnSpc>
                <a:spcPct val="100000"/>
              </a:lnSpc>
              <a:spcBef>
                <a:spcPts val="1000"/>
              </a:spcBef>
              <a:spcAft>
                <a:spcPts val="0"/>
              </a:spcAft>
              <a:buNone/>
            </a:pPr>
            <a:r>
              <a:rPr lang="en" sz="1600" b="1">
                <a:solidFill>
                  <a:srgbClr val="FFFFFF"/>
                </a:solidFill>
              </a:rPr>
              <a:t>Remediation Schedule</a:t>
            </a:r>
          </a:p>
          <a:p>
            <a:pPr marL="0" lvl="0" indent="0" algn="just" rtl="0">
              <a:lnSpc>
                <a:spcPct val="100000"/>
              </a:lnSpc>
              <a:spcBef>
                <a:spcPts val="1000"/>
              </a:spcBef>
              <a:spcAft>
                <a:spcPts val="0"/>
              </a:spcAft>
              <a:buNone/>
            </a:pPr>
            <a:r>
              <a:rPr lang="en" sz="1600" b="1">
                <a:solidFill>
                  <a:srgbClr val="FFFFFF"/>
                </a:solidFill>
              </a:rPr>
              <a:t>7:45…...……………………………….…………………………………..Enter the Bldg.</a:t>
            </a:r>
          </a:p>
          <a:p>
            <a:pPr marL="0" lvl="0" indent="0" algn="just" rtl="0">
              <a:lnSpc>
                <a:spcPct val="100000"/>
              </a:lnSpc>
              <a:spcBef>
                <a:spcPts val="0"/>
              </a:spcBef>
              <a:spcAft>
                <a:spcPts val="0"/>
              </a:spcAft>
              <a:buNone/>
            </a:pPr>
            <a:r>
              <a:rPr lang="en" sz="1600" b="1">
                <a:solidFill>
                  <a:srgbClr val="FFFFFF"/>
                </a:solidFill>
              </a:rPr>
              <a:t>8:15…………………………….………………………….Start of Instructional Day Bell</a:t>
            </a:r>
          </a:p>
          <a:p>
            <a:pPr marL="0" lvl="0" indent="0" algn="just" rtl="0">
              <a:lnSpc>
                <a:spcPct val="100000"/>
              </a:lnSpc>
              <a:spcBef>
                <a:spcPts val="0"/>
              </a:spcBef>
              <a:spcAft>
                <a:spcPts val="0"/>
              </a:spcAft>
              <a:buNone/>
            </a:pPr>
            <a:r>
              <a:rPr lang="en" sz="1600" b="1">
                <a:solidFill>
                  <a:srgbClr val="FFFFFF"/>
                </a:solidFill>
              </a:rPr>
              <a:t>8:20………………………….……………………………………....................Tardy Bell</a:t>
            </a:r>
          </a:p>
          <a:p>
            <a:pPr marL="0" lvl="0" indent="0" algn="just" rtl="0">
              <a:lnSpc>
                <a:spcPct val="100000"/>
              </a:lnSpc>
              <a:spcBef>
                <a:spcPts val="0"/>
              </a:spcBef>
              <a:spcAft>
                <a:spcPts val="0"/>
              </a:spcAft>
              <a:buNone/>
            </a:pPr>
            <a:r>
              <a:rPr lang="en" sz="1600" b="1">
                <a:solidFill>
                  <a:srgbClr val="FFFFFF"/>
                </a:solidFill>
              </a:rPr>
              <a:t>8:25-9:50……….……..………………………………………………................1</a:t>
            </a:r>
            <a:r>
              <a:rPr lang="en" sz="1600" b="1" baseline="30000">
                <a:solidFill>
                  <a:srgbClr val="FFFFFF"/>
                </a:solidFill>
              </a:rPr>
              <a:t>st</a:t>
            </a:r>
            <a:r>
              <a:rPr lang="en" sz="1600" b="1">
                <a:solidFill>
                  <a:srgbClr val="FFFFFF"/>
                </a:solidFill>
              </a:rPr>
              <a:t> Period</a:t>
            </a:r>
          </a:p>
          <a:p>
            <a:pPr marL="0" lvl="0" indent="0" algn="just" rtl="0">
              <a:lnSpc>
                <a:spcPct val="100000"/>
              </a:lnSpc>
              <a:spcBef>
                <a:spcPts val="0"/>
              </a:spcBef>
              <a:spcAft>
                <a:spcPts val="0"/>
              </a:spcAft>
              <a:buNone/>
            </a:pPr>
            <a:r>
              <a:rPr lang="en" sz="1600" b="1">
                <a:solidFill>
                  <a:srgbClr val="FFFFFF"/>
                </a:solidFill>
              </a:rPr>
              <a:t>9:50-9:55……………………...………………Change Class/ Report Remediation Area</a:t>
            </a:r>
          </a:p>
          <a:p>
            <a:pPr marL="0" lvl="0" indent="0" algn="just" rtl="0">
              <a:lnSpc>
                <a:spcPct val="100000"/>
              </a:lnSpc>
              <a:spcBef>
                <a:spcPts val="0"/>
              </a:spcBef>
              <a:spcAft>
                <a:spcPts val="0"/>
              </a:spcAft>
              <a:buNone/>
            </a:pPr>
            <a:r>
              <a:rPr lang="en" sz="1600" b="1">
                <a:solidFill>
                  <a:srgbClr val="FFFFFF"/>
                </a:solidFill>
              </a:rPr>
              <a:t>9:55-10:35…………………………..…………………………………………Remediation</a:t>
            </a:r>
          </a:p>
          <a:p>
            <a:pPr marL="0" lvl="0" indent="0" algn="just" rtl="0">
              <a:lnSpc>
                <a:spcPct val="100000"/>
              </a:lnSpc>
              <a:spcBef>
                <a:spcPts val="0"/>
              </a:spcBef>
              <a:spcAft>
                <a:spcPts val="0"/>
              </a:spcAft>
              <a:buNone/>
            </a:pPr>
            <a:r>
              <a:rPr lang="en" sz="1600" b="1">
                <a:solidFill>
                  <a:srgbClr val="FFFFFF"/>
                </a:solidFill>
              </a:rPr>
              <a:t>10:35-10:40……………………………...…………………………………….Change Class</a:t>
            </a:r>
          </a:p>
          <a:p>
            <a:pPr marL="0" lvl="0" indent="0" algn="just" rtl="0">
              <a:lnSpc>
                <a:spcPct val="100000"/>
              </a:lnSpc>
              <a:spcBef>
                <a:spcPts val="0"/>
              </a:spcBef>
              <a:spcAft>
                <a:spcPts val="0"/>
              </a:spcAft>
              <a:buNone/>
            </a:pPr>
            <a:r>
              <a:rPr lang="en" sz="1600" b="1">
                <a:solidFill>
                  <a:srgbClr val="FFFFFF"/>
                </a:solidFill>
              </a:rPr>
              <a:t>10:40-12:05………………………………….……………………………………2</a:t>
            </a:r>
            <a:r>
              <a:rPr lang="en" sz="1600" b="1" baseline="30000">
                <a:solidFill>
                  <a:srgbClr val="FFFFFF"/>
                </a:solidFill>
              </a:rPr>
              <a:t>nd</a:t>
            </a:r>
            <a:r>
              <a:rPr lang="en" sz="1600" b="1">
                <a:solidFill>
                  <a:srgbClr val="FFFFFF"/>
                </a:solidFill>
              </a:rPr>
              <a:t> Period</a:t>
            </a:r>
          </a:p>
          <a:p>
            <a:pPr marL="0" lvl="0" indent="0" algn="just" rtl="0">
              <a:lnSpc>
                <a:spcPct val="100000"/>
              </a:lnSpc>
              <a:spcBef>
                <a:spcPts val="0"/>
              </a:spcBef>
              <a:spcAft>
                <a:spcPts val="0"/>
              </a:spcAft>
              <a:buNone/>
            </a:pPr>
            <a:r>
              <a:rPr lang="en" sz="1600" b="1">
                <a:solidFill>
                  <a:srgbClr val="FFFFFF"/>
                </a:solidFill>
              </a:rPr>
              <a:t>12:05-12:10…………………………………...……………………………….Change Class</a:t>
            </a:r>
          </a:p>
          <a:p>
            <a:pPr marL="0" lvl="0" indent="0" algn="just" rtl="0">
              <a:lnSpc>
                <a:spcPct val="100000"/>
              </a:lnSpc>
              <a:spcBef>
                <a:spcPts val="0"/>
              </a:spcBef>
              <a:spcAft>
                <a:spcPts val="0"/>
              </a:spcAft>
              <a:buNone/>
            </a:pPr>
            <a:r>
              <a:rPr lang="en" sz="1600" b="1">
                <a:solidFill>
                  <a:srgbClr val="FFFFFF"/>
                </a:solidFill>
              </a:rPr>
              <a:t>12:10-2:00…………………………………....…………………………………….3</a:t>
            </a:r>
            <a:r>
              <a:rPr lang="en" sz="1600" b="1" baseline="30000">
                <a:solidFill>
                  <a:srgbClr val="FFFFFF"/>
                </a:solidFill>
              </a:rPr>
              <a:t>rd</a:t>
            </a:r>
            <a:r>
              <a:rPr lang="en" sz="1600" b="1">
                <a:solidFill>
                  <a:srgbClr val="FFFFFF"/>
                </a:solidFill>
              </a:rPr>
              <a:t> Period</a:t>
            </a:r>
          </a:p>
          <a:p>
            <a:pPr marL="0" lvl="0" indent="0" algn="just" rtl="0">
              <a:lnSpc>
                <a:spcPct val="100000"/>
              </a:lnSpc>
              <a:spcBef>
                <a:spcPts val="0"/>
              </a:spcBef>
              <a:spcAft>
                <a:spcPts val="0"/>
              </a:spcAft>
              <a:buNone/>
            </a:pPr>
            <a:r>
              <a:rPr lang="en" sz="1600" b="1">
                <a:solidFill>
                  <a:srgbClr val="FFFFFF"/>
                </a:solidFill>
              </a:rPr>
              <a:t>      A Lunch……………………………………………………………12:10-12:35</a:t>
            </a:r>
          </a:p>
          <a:p>
            <a:pPr marL="0" lvl="0" indent="0" algn="just" rtl="0">
              <a:lnSpc>
                <a:spcPct val="100000"/>
              </a:lnSpc>
              <a:spcBef>
                <a:spcPts val="0"/>
              </a:spcBef>
              <a:spcAft>
                <a:spcPts val="0"/>
              </a:spcAft>
              <a:buNone/>
            </a:pPr>
            <a:r>
              <a:rPr lang="en" sz="1600" b="1">
                <a:solidFill>
                  <a:srgbClr val="FFFFFF"/>
                </a:solidFill>
              </a:rPr>
              <a:t>      B Lunch…………………………………………………………….12:35-1:00</a:t>
            </a:r>
          </a:p>
          <a:p>
            <a:pPr marL="0" lvl="0" indent="0" algn="just" rtl="0">
              <a:lnSpc>
                <a:spcPct val="100000"/>
              </a:lnSpc>
              <a:spcBef>
                <a:spcPts val="0"/>
              </a:spcBef>
              <a:spcAft>
                <a:spcPts val="0"/>
              </a:spcAft>
              <a:buNone/>
            </a:pPr>
            <a:r>
              <a:rPr lang="en" sz="1600" b="1">
                <a:solidFill>
                  <a:srgbClr val="FFFFFF"/>
                </a:solidFill>
              </a:rPr>
              <a:t>      C Lunch…………………………………………………………..….1:00-1:35</a:t>
            </a:r>
          </a:p>
          <a:p>
            <a:pPr marL="0" lvl="0" indent="0" algn="just" rtl="0">
              <a:lnSpc>
                <a:spcPct val="100000"/>
              </a:lnSpc>
              <a:spcBef>
                <a:spcPts val="0"/>
              </a:spcBef>
              <a:spcAft>
                <a:spcPts val="0"/>
              </a:spcAft>
              <a:buNone/>
            </a:pPr>
            <a:r>
              <a:rPr lang="en" sz="1600" b="1">
                <a:solidFill>
                  <a:srgbClr val="FFFFFF"/>
                </a:solidFill>
              </a:rPr>
              <a:t>      D Lunch……………………………………………………………...1:35-2:00</a:t>
            </a:r>
          </a:p>
          <a:p>
            <a:pPr marL="0" lvl="0" indent="0" algn="just" rtl="0">
              <a:lnSpc>
                <a:spcPct val="100000"/>
              </a:lnSpc>
              <a:spcBef>
                <a:spcPts val="0"/>
              </a:spcBef>
              <a:spcAft>
                <a:spcPts val="0"/>
              </a:spcAft>
              <a:buNone/>
            </a:pPr>
            <a:r>
              <a:rPr lang="en" sz="1600" b="1">
                <a:solidFill>
                  <a:srgbClr val="FFFFFF"/>
                </a:solidFill>
              </a:rPr>
              <a:t>2:00-2:05……………………………………………………..…………………Change Class</a:t>
            </a:r>
          </a:p>
          <a:p>
            <a:pPr marL="0" lvl="0" indent="0" algn="just" rtl="0">
              <a:lnSpc>
                <a:spcPct val="100000"/>
              </a:lnSpc>
              <a:spcBef>
                <a:spcPts val="0"/>
              </a:spcBef>
              <a:spcAft>
                <a:spcPts val="0"/>
              </a:spcAft>
              <a:buNone/>
            </a:pPr>
            <a:r>
              <a:rPr lang="en" sz="1600" b="1">
                <a:solidFill>
                  <a:srgbClr val="FFFFFF"/>
                </a:solidFill>
              </a:rPr>
              <a:t>2:05-3:30 …………………………………………………...………………………4</a:t>
            </a:r>
            <a:r>
              <a:rPr lang="en" sz="1600" b="1" baseline="30000">
                <a:solidFill>
                  <a:srgbClr val="FFFFFF"/>
                </a:solidFill>
              </a:rPr>
              <a:t>th</a:t>
            </a:r>
            <a:r>
              <a:rPr lang="en" sz="1600" b="1">
                <a:solidFill>
                  <a:srgbClr val="FFFFFF"/>
                </a:solidFill>
              </a:rPr>
              <a:t> Period</a:t>
            </a:r>
          </a:p>
          <a:p>
            <a:pPr marL="0" lvl="0" indent="0" rtl="0">
              <a:lnSpc>
                <a:spcPct val="115000"/>
              </a:lnSpc>
              <a:spcBef>
                <a:spcPts val="0"/>
              </a:spcBef>
              <a:spcAft>
                <a:spcPts val="1000"/>
              </a:spcAft>
              <a:buNone/>
            </a:pPr>
            <a:r>
              <a:rPr lang="en" sz="1400">
                <a:solidFill>
                  <a:srgbClr val="FFFFFF"/>
                </a:solidFill>
                <a:latin typeface="Times New Roman"/>
                <a:ea typeface="Times New Roman"/>
                <a:cs typeface="Times New Roman"/>
                <a:sym typeface="Times New Roman"/>
              </a:rPr>
              <a:t/>
            </a:r>
            <a:br>
              <a:rPr lang="en" sz="1400">
                <a:solidFill>
                  <a:srgbClr val="FFFFFF"/>
                </a:solidFill>
                <a:latin typeface="Times New Roman"/>
                <a:ea typeface="Times New Roman"/>
                <a:cs typeface="Times New Roman"/>
                <a:sym typeface="Times New Roman"/>
              </a:rPr>
            </a:br>
            <a:endParaRPr lang="en" sz="1400">
              <a:solidFill>
                <a:srgbClr val="FFFFFF"/>
              </a:solidFill>
              <a:latin typeface="Times New Roman"/>
              <a:ea typeface="Times New Roman"/>
              <a:cs typeface="Times New Roman"/>
              <a:sym typeface="Times New Roman"/>
            </a:endParaRPr>
          </a:p>
          <a:p>
            <a:pPr marL="0" lvl="0" indent="0" rtl="0">
              <a:spcBef>
                <a:spcPts val="0"/>
              </a:spcBef>
              <a:buNone/>
            </a:pPr>
            <a:endParaRPr sz="1400">
              <a:solidFill>
                <a:srgbClr val="FFFF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Shape 370"/>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371" name="Shape 371"/>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spcAft>
                <a:spcPts val="0"/>
              </a:spcAft>
              <a:buNone/>
            </a:pPr>
            <a:r>
              <a:rPr lang="en" sz="2400" b="1">
                <a:solidFill>
                  <a:srgbClr val="FFFFFF"/>
                </a:solidFill>
              </a:rPr>
              <a:t>Tuesday</a:t>
            </a:r>
            <a:r>
              <a:rPr lang="en" sz="2400">
                <a:solidFill>
                  <a:srgbClr val="FFFFFF"/>
                </a:solidFill>
              </a:rPr>
              <a:t>: Which of these is an example of capital?</a:t>
            </a:r>
          </a:p>
          <a:p>
            <a:pPr marL="457200" lvl="0" indent="-381000" rtl="0">
              <a:spcBef>
                <a:spcPts val="0"/>
              </a:spcBef>
              <a:spcAft>
                <a:spcPts val="0"/>
              </a:spcAft>
              <a:buClr>
                <a:srgbClr val="FFFFFF"/>
              </a:buClr>
              <a:buSzPts val="2400"/>
              <a:buAutoNum type="alphaLcPeriod"/>
            </a:pPr>
            <a:r>
              <a:rPr lang="en" sz="2400">
                <a:solidFill>
                  <a:srgbClr val="FFFFFF"/>
                </a:solidFill>
              </a:rPr>
              <a:t>6 acres of land</a:t>
            </a:r>
          </a:p>
          <a:p>
            <a:pPr marL="457200" lvl="0" indent="-381000" rtl="0">
              <a:spcBef>
                <a:spcPts val="0"/>
              </a:spcBef>
              <a:spcAft>
                <a:spcPts val="0"/>
              </a:spcAft>
              <a:buClr>
                <a:srgbClr val="FFFFFF"/>
              </a:buClr>
              <a:buSzPts val="2400"/>
              <a:buAutoNum type="alphaLcPeriod"/>
            </a:pPr>
            <a:r>
              <a:rPr lang="en" sz="2400">
                <a:solidFill>
                  <a:srgbClr val="FFFFFF"/>
                </a:solidFill>
              </a:rPr>
              <a:t>24 employees</a:t>
            </a:r>
          </a:p>
          <a:p>
            <a:pPr marL="457200" lvl="0" indent="-381000" rtl="0">
              <a:spcBef>
                <a:spcPts val="0"/>
              </a:spcBef>
              <a:spcAft>
                <a:spcPts val="0"/>
              </a:spcAft>
              <a:buClr>
                <a:srgbClr val="FFFFFF"/>
              </a:buClr>
              <a:buSzPts val="2400"/>
              <a:buAutoNum type="alphaLcPeriod"/>
            </a:pPr>
            <a:r>
              <a:rPr lang="en" sz="2400">
                <a:solidFill>
                  <a:srgbClr val="FFFFFF"/>
                </a:solidFill>
              </a:rPr>
              <a:t>5 computers</a:t>
            </a:r>
          </a:p>
          <a:p>
            <a:pPr marL="457200" lvl="0" indent="-381000" rtl="0">
              <a:spcBef>
                <a:spcPts val="0"/>
              </a:spcBef>
              <a:spcAft>
                <a:spcPts val="0"/>
              </a:spcAft>
              <a:buClr>
                <a:srgbClr val="FFFFFF"/>
              </a:buClr>
              <a:buSzPts val="2400"/>
              <a:buAutoNum type="alphaLcPeriod"/>
            </a:pPr>
            <a:r>
              <a:rPr lang="en" sz="2400">
                <a:solidFill>
                  <a:srgbClr val="FFFFFF"/>
                </a:solidFill>
              </a:rPr>
              <a:t>Washington D.C.</a:t>
            </a:r>
          </a:p>
          <a:p>
            <a:pPr marL="0" lvl="0" indent="0">
              <a:spcBef>
                <a:spcPts val="0"/>
              </a:spcBef>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title"/>
          </p:nvPr>
        </p:nvSpPr>
        <p:spPr>
          <a:xfrm>
            <a:off x="311700" y="0"/>
            <a:ext cx="8520600" cy="572700"/>
          </a:xfrm>
          <a:prstGeom prst="rect">
            <a:avLst/>
          </a:prstGeom>
        </p:spPr>
        <p:txBody>
          <a:bodyPr wrap="square" lIns="91425" tIns="91425" rIns="91425" bIns="91425" anchor="t" anchorCtr="0">
            <a:noAutofit/>
          </a:bodyPr>
          <a:lstStyle/>
          <a:p>
            <a:pPr marL="0" lvl="0" indent="0">
              <a:spcBef>
                <a:spcPts val="0"/>
              </a:spcBef>
              <a:buNone/>
            </a:pPr>
            <a:r>
              <a:rPr lang="en"/>
              <a:t>Unit 9.4 Essential Question: </a:t>
            </a:r>
            <a:r>
              <a:rPr lang="en" sz="1800">
                <a:solidFill>
                  <a:srgbClr val="FFFFFF"/>
                </a:solidFill>
              </a:rPr>
              <a:t>Why are supply and demand important for business owners?</a:t>
            </a:r>
          </a:p>
          <a:p>
            <a:pPr marL="0" lvl="0" indent="0" rtl="0">
              <a:spcBef>
                <a:spcPts val="0"/>
              </a:spcBef>
              <a:buNone/>
            </a:pPr>
            <a:endParaRPr sz="1800">
              <a:solidFill>
                <a:srgbClr val="FFFFFF"/>
              </a:solidFill>
            </a:endParaRPr>
          </a:p>
        </p:txBody>
      </p:sp>
      <p:sp>
        <p:nvSpPr>
          <p:cNvPr id="377" name="Shape 377"/>
          <p:cNvSpPr txBox="1">
            <a:spLocks noGrp="1"/>
          </p:cNvSpPr>
          <p:nvPr>
            <p:ph type="body" idx="1"/>
          </p:nvPr>
        </p:nvSpPr>
        <p:spPr>
          <a:xfrm>
            <a:off x="311700" y="950000"/>
            <a:ext cx="41106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Demand</a:t>
            </a:r>
          </a:p>
          <a:p>
            <a:pPr marL="457200" lvl="0" indent="-381000" rtl="0">
              <a:lnSpc>
                <a:spcPct val="100000"/>
              </a:lnSpc>
              <a:spcBef>
                <a:spcPts val="0"/>
              </a:spcBef>
              <a:spcAft>
                <a:spcPts val="0"/>
              </a:spcAft>
              <a:buClr>
                <a:srgbClr val="FFFF00"/>
              </a:buClr>
              <a:buSzPts val="2400"/>
              <a:buChar char="●"/>
            </a:pPr>
            <a:r>
              <a:rPr lang="en" sz="2400">
                <a:solidFill>
                  <a:srgbClr val="FFFF00"/>
                </a:solidFill>
              </a:rPr>
              <a:t>Demand Curve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Law of Demand</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Substitution</a:t>
            </a:r>
          </a:p>
          <a:p>
            <a:pPr marL="457200" lvl="0" indent="-381000" rtl="0">
              <a:lnSpc>
                <a:spcPct val="100000"/>
              </a:lnSpc>
              <a:spcBef>
                <a:spcPts val="0"/>
              </a:spcBef>
              <a:spcAft>
                <a:spcPts val="0"/>
              </a:spcAft>
              <a:buClr>
                <a:srgbClr val="FFFF00"/>
              </a:buClr>
              <a:buSzPts val="2400"/>
              <a:buChar char="●"/>
            </a:pPr>
            <a:r>
              <a:rPr lang="en" sz="2400">
                <a:solidFill>
                  <a:srgbClr val="FFFF00"/>
                </a:solidFill>
              </a:rPr>
              <a:t>Taste / Preference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Income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Complement</a:t>
            </a:r>
          </a:p>
          <a:p>
            <a:pPr marL="0" lvl="0" indent="0" rtl="0">
              <a:lnSpc>
                <a:spcPct val="100000"/>
              </a:lnSpc>
              <a:spcBef>
                <a:spcPts val="0"/>
              </a:spcBef>
              <a:spcAft>
                <a:spcPts val="0"/>
              </a:spcAft>
              <a:buNone/>
            </a:pPr>
            <a:endParaRPr sz="2400">
              <a:solidFill>
                <a:srgbClr val="FFFF00"/>
              </a:solidFill>
            </a:endParaRPr>
          </a:p>
        </p:txBody>
      </p:sp>
      <p:sp>
        <p:nvSpPr>
          <p:cNvPr id="378" name="Shape 378"/>
          <p:cNvSpPr txBox="1">
            <a:spLocks noGrp="1"/>
          </p:cNvSpPr>
          <p:nvPr>
            <p:ph type="body" idx="1"/>
          </p:nvPr>
        </p:nvSpPr>
        <p:spPr>
          <a:xfrm>
            <a:off x="4600125" y="1070575"/>
            <a:ext cx="41106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Elasticity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Elastic</a:t>
            </a:r>
          </a:p>
          <a:p>
            <a:pPr marL="457200" lvl="0" indent="-381000" rtl="0">
              <a:lnSpc>
                <a:spcPct val="100000"/>
              </a:lnSpc>
              <a:spcBef>
                <a:spcPts val="0"/>
              </a:spcBef>
              <a:spcAft>
                <a:spcPts val="0"/>
              </a:spcAft>
              <a:buClr>
                <a:srgbClr val="FFFF00"/>
              </a:buClr>
              <a:buSzPts val="2400"/>
              <a:buChar char="●"/>
            </a:pPr>
            <a:r>
              <a:rPr lang="en" sz="2400">
                <a:solidFill>
                  <a:srgbClr val="FFFF00"/>
                </a:solidFill>
              </a:rPr>
              <a:t>Inelastic</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Supply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Supply Curve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Law of supply</a:t>
            </a:r>
          </a:p>
          <a:p>
            <a:pPr marL="457200" lvl="0" indent="-381000" rtl="0">
              <a:lnSpc>
                <a:spcPct val="100000"/>
              </a:lnSpc>
              <a:spcBef>
                <a:spcPts val="0"/>
              </a:spcBef>
              <a:spcAft>
                <a:spcPts val="0"/>
              </a:spcAft>
              <a:buClr>
                <a:srgbClr val="FFFF00"/>
              </a:buClr>
              <a:buSzPts val="2400"/>
              <a:buChar char="●"/>
            </a:pPr>
            <a:r>
              <a:rPr lang="en" sz="2400">
                <a:solidFill>
                  <a:srgbClr val="FFFF00"/>
                </a:solidFill>
              </a:rPr>
              <a:t>Production costs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Shape 383"/>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a:t>Prezi - Slides 90-117</a:t>
            </a:r>
          </a:p>
        </p:txBody>
      </p:sp>
      <p:sp>
        <p:nvSpPr>
          <p:cNvPr id="384" name="Shape 384"/>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a:spcBef>
                <a:spcPts val="0"/>
              </a:spcBef>
              <a:buNone/>
            </a:pPr>
            <a:r>
              <a:rPr lang="en" u="sng">
                <a:solidFill>
                  <a:schemeClr val="hlink"/>
                </a:solidFill>
                <a:hlinkClick r:id="rId3"/>
              </a:rPr>
              <a:t>https://prezi.com/p4vlbru-eis4/unit-9-economics/?auth_key=567a5ba94810ffced9a3fd0000bcfc29db095116</a:t>
            </a:r>
          </a:p>
          <a:p>
            <a:pPr marL="0" lvl="0" indent="0">
              <a:spcBef>
                <a:spcPts val="0"/>
              </a:spcBef>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311700" y="122600"/>
            <a:ext cx="8520600" cy="572700"/>
          </a:xfrm>
          <a:prstGeom prst="rect">
            <a:avLst/>
          </a:prstGeom>
        </p:spPr>
        <p:txBody>
          <a:bodyPr wrap="square" lIns="91425" tIns="91425" rIns="91425" bIns="91425" anchor="t" anchorCtr="0">
            <a:noAutofit/>
          </a:bodyPr>
          <a:lstStyle/>
          <a:p>
            <a:pPr marL="0" lvl="0" indent="0">
              <a:spcBef>
                <a:spcPts val="0"/>
              </a:spcBef>
              <a:buNone/>
            </a:pPr>
            <a:r>
              <a:rPr lang="en"/>
              <a:t>Essential Question: </a:t>
            </a:r>
            <a:r>
              <a:rPr lang="en" sz="2400">
                <a:solidFill>
                  <a:srgbClr val="FFFFFF"/>
                </a:solidFill>
              </a:rPr>
              <a:t>Why are supply and demand important for business owners?</a:t>
            </a:r>
          </a:p>
          <a:p>
            <a:pPr marL="0" lvl="0" indent="0" rtl="0">
              <a:spcBef>
                <a:spcPts val="0"/>
              </a:spcBef>
              <a:buNone/>
            </a:pPr>
            <a:endParaRPr sz="1800"/>
          </a:p>
          <a:p>
            <a:pPr marL="0" lvl="0" indent="0" rtl="0">
              <a:spcBef>
                <a:spcPts val="0"/>
              </a:spcBef>
              <a:buNone/>
            </a:pPr>
            <a:endParaRPr sz="1800"/>
          </a:p>
          <a:p>
            <a:pPr marL="0" lvl="0" indent="0" rtl="0">
              <a:spcBef>
                <a:spcPts val="0"/>
              </a:spcBef>
              <a:buNone/>
            </a:pPr>
            <a:endParaRPr/>
          </a:p>
          <a:p>
            <a:pPr marL="0" lvl="0" indent="0" rtl="0">
              <a:spcBef>
                <a:spcPts val="0"/>
              </a:spcBef>
              <a:buNone/>
            </a:pPr>
            <a:r>
              <a:rPr lang="en" sz="1800">
                <a:solidFill>
                  <a:srgbClr val="FFFFFF"/>
                </a:solidFill>
              </a:rPr>
              <a:t> </a:t>
            </a:r>
          </a:p>
          <a:p>
            <a:pPr marL="0" lvl="0" indent="0" rtl="0">
              <a:spcBef>
                <a:spcPts val="0"/>
              </a:spcBef>
              <a:buNone/>
            </a:pPr>
            <a:endParaRPr/>
          </a:p>
        </p:txBody>
      </p:sp>
      <p:sp>
        <p:nvSpPr>
          <p:cNvPr id="390" name="Shape 390"/>
          <p:cNvSpPr txBox="1">
            <a:spLocks noGrp="1"/>
          </p:cNvSpPr>
          <p:nvPr>
            <p:ph type="body" idx="1"/>
          </p:nvPr>
        </p:nvSpPr>
        <p:spPr>
          <a:xfrm>
            <a:off x="311700" y="1245350"/>
            <a:ext cx="8520600" cy="34164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Exit Ticket: </a:t>
            </a:r>
            <a:r>
              <a:rPr lang="en" sz="2400" u="sng">
                <a:solidFill>
                  <a:schemeClr val="hlink"/>
                </a:solidFill>
                <a:hlinkClick r:id="rId3"/>
              </a:rPr>
              <a:t>Unit 9.4 Exit Ticket Turn in Box</a:t>
            </a:r>
          </a:p>
          <a:p>
            <a:pPr marL="457200" lvl="0" indent="-342900" rtl="0">
              <a:spcBef>
                <a:spcPts val="0"/>
              </a:spcBef>
              <a:spcAft>
                <a:spcPts val="0"/>
              </a:spcAft>
              <a:buClr>
                <a:srgbClr val="FFFFFF"/>
              </a:buClr>
              <a:buSzPts val="1800"/>
              <a:buAutoNum type="arabicPeriod"/>
            </a:pPr>
            <a:r>
              <a:rPr lang="en">
                <a:solidFill>
                  <a:srgbClr val="FFFFFF"/>
                </a:solidFill>
              </a:rPr>
              <a:t>​Create your own examples of STIC and PET using the fake business that you created.</a:t>
            </a:r>
          </a:p>
          <a:p>
            <a:pPr marL="0" lvl="0" indent="0" rtl="0">
              <a:spcBef>
                <a:spcPts val="0"/>
              </a:spcBef>
              <a:spcAft>
                <a:spcPts val="0"/>
              </a:spcAft>
              <a:buNone/>
            </a:pPr>
            <a:endParaRPr sz="2400">
              <a:solidFill>
                <a:srgbClr val="FFFFFF"/>
              </a:solidFill>
            </a:endParaRPr>
          </a:p>
          <a:p>
            <a:pPr marL="0" lvl="0" indent="0" rtl="0">
              <a:spcBef>
                <a:spcPts val="0"/>
              </a:spcBef>
              <a:buNone/>
            </a:pPr>
            <a:endParaRPr sz="22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0"/>
                                        </p:tgtEl>
                                        <p:attrNameLst>
                                          <p:attrName>style.visibility</p:attrName>
                                        </p:attrNameLst>
                                      </p:cBhvr>
                                      <p:to>
                                        <p:strVal val="visible"/>
                                      </p:to>
                                    </p:set>
                                    <p:animEffect transition="in" filter="fade">
                                      <p:cBhvr>
                                        <p:cTn id="7" dur="10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396" name="Shape 396"/>
          <p:cNvSpPr txBox="1">
            <a:spLocks noGrp="1"/>
          </p:cNvSpPr>
          <p:nvPr>
            <p:ph type="body" idx="1"/>
          </p:nvPr>
        </p:nvSpPr>
        <p:spPr>
          <a:xfrm>
            <a:off x="311700" y="1727100"/>
            <a:ext cx="8520600" cy="3416400"/>
          </a:xfrm>
          <a:prstGeom prst="rect">
            <a:avLst/>
          </a:prstGeom>
        </p:spPr>
        <p:txBody>
          <a:bodyPr wrap="square" lIns="91425" tIns="91425" rIns="91425" bIns="91425" anchor="t" anchorCtr="0">
            <a:noAutofit/>
          </a:bodyPr>
          <a:lstStyle/>
          <a:p>
            <a:pPr marL="0" lvl="0" indent="0" rtl="0">
              <a:spcBef>
                <a:spcPts val="0"/>
              </a:spcBef>
              <a:spcAft>
                <a:spcPts val="0"/>
              </a:spcAft>
              <a:buNone/>
            </a:pPr>
            <a:endParaRPr sz="2200" b="1">
              <a:solidFill>
                <a:srgbClr val="FFFFFF"/>
              </a:solidFill>
            </a:endParaRPr>
          </a:p>
          <a:p>
            <a:pPr marL="0" lvl="0" indent="0" rtl="0">
              <a:spcBef>
                <a:spcPts val="0"/>
              </a:spcBef>
              <a:spcAft>
                <a:spcPts val="0"/>
              </a:spcAft>
              <a:buNone/>
            </a:pPr>
            <a:endParaRPr sz="2200" b="1">
              <a:solidFill>
                <a:srgbClr val="FFFFFF"/>
              </a:solidFill>
            </a:endParaRPr>
          </a:p>
          <a:p>
            <a:pPr marL="0" lvl="0" indent="0" rtl="0">
              <a:spcBef>
                <a:spcPts val="0"/>
              </a:spcBef>
              <a:spcAft>
                <a:spcPts val="0"/>
              </a:spcAft>
              <a:buNone/>
            </a:pPr>
            <a:r>
              <a:rPr lang="en" sz="2200" b="1">
                <a:solidFill>
                  <a:srgbClr val="FFFFFF"/>
                </a:solidFill>
              </a:rPr>
              <a:t>Wednesday</a:t>
            </a:r>
            <a:r>
              <a:rPr lang="en" sz="2200">
                <a:solidFill>
                  <a:srgbClr val="FFFFFF"/>
                </a:solidFill>
              </a:rPr>
              <a:t>: What has happened to the demand of businesses in this area?</a:t>
            </a:r>
          </a:p>
          <a:p>
            <a:pPr marL="457200" lvl="0" indent="-368300" rtl="0">
              <a:spcBef>
                <a:spcPts val="0"/>
              </a:spcBef>
              <a:spcAft>
                <a:spcPts val="0"/>
              </a:spcAft>
              <a:buClr>
                <a:srgbClr val="FFFFFF"/>
              </a:buClr>
              <a:buSzPts val="2200"/>
              <a:buAutoNum type="alphaLcPeriod"/>
            </a:pPr>
            <a:r>
              <a:rPr lang="en" sz="2200">
                <a:solidFill>
                  <a:srgbClr val="FFFFFF"/>
                </a:solidFill>
              </a:rPr>
              <a:t>It goes up</a:t>
            </a:r>
          </a:p>
          <a:p>
            <a:pPr marL="457200" lvl="0" indent="-368300" rtl="0">
              <a:spcBef>
                <a:spcPts val="0"/>
              </a:spcBef>
              <a:spcAft>
                <a:spcPts val="0"/>
              </a:spcAft>
              <a:buClr>
                <a:srgbClr val="FFFFFF"/>
              </a:buClr>
              <a:buSzPts val="2200"/>
              <a:buAutoNum type="alphaLcPeriod"/>
            </a:pPr>
            <a:r>
              <a:rPr lang="en" sz="2200">
                <a:solidFill>
                  <a:srgbClr val="FFFFFF"/>
                </a:solidFill>
              </a:rPr>
              <a:t>It goes down</a:t>
            </a:r>
          </a:p>
          <a:p>
            <a:pPr marL="457200" lvl="0" indent="-368300" rtl="0">
              <a:spcBef>
                <a:spcPts val="0"/>
              </a:spcBef>
              <a:spcAft>
                <a:spcPts val="0"/>
              </a:spcAft>
              <a:buClr>
                <a:srgbClr val="FFFFFF"/>
              </a:buClr>
              <a:buSzPts val="2200"/>
              <a:buAutoNum type="alphaLcPeriod"/>
            </a:pPr>
            <a:r>
              <a:rPr lang="en" sz="2200">
                <a:solidFill>
                  <a:srgbClr val="FFFFFF"/>
                </a:solidFill>
              </a:rPr>
              <a:t>It stays the same</a:t>
            </a:r>
          </a:p>
          <a:p>
            <a:pPr marL="457200" lvl="0" indent="-368300" rtl="0">
              <a:spcBef>
                <a:spcPts val="0"/>
              </a:spcBef>
              <a:spcAft>
                <a:spcPts val="0"/>
              </a:spcAft>
              <a:buClr>
                <a:srgbClr val="FFFFFF"/>
              </a:buClr>
              <a:buSzPts val="2200"/>
              <a:buAutoNum type="alphaLcPeriod"/>
            </a:pPr>
            <a:r>
              <a:rPr lang="en" sz="2200">
                <a:solidFill>
                  <a:srgbClr val="FFFFFF"/>
                </a:solidFill>
              </a:rPr>
              <a:t>It becomes demand</a:t>
            </a:r>
          </a:p>
          <a:p>
            <a:pPr marL="0" lvl="0" indent="0">
              <a:spcBef>
                <a:spcPts val="0"/>
              </a:spcBef>
              <a:buNone/>
            </a:pPr>
            <a:endParaRPr/>
          </a:p>
        </p:txBody>
      </p:sp>
      <p:pic>
        <p:nvPicPr>
          <p:cNvPr id="397" name="Shape 397"/>
          <p:cNvPicPr preferRelativeResize="0"/>
          <p:nvPr/>
        </p:nvPicPr>
        <p:blipFill>
          <a:blip r:embed="rId3">
            <a:alphaModFix/>
          </a:blip>
          <a:stretch>
            <a:fillRect/>
          </a:stretch>
        </p:blipFill>
        <p:spPr>
          <a:xfrm>
            <a:off x="2899517" y="0"/>
            <a:ext cx="3344975" cy="25510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title"/>
          </p:nvPr>
        </p:nvSpPr>
        <p:spPr>
          <a:xfrm>
            <a:off x="311700" y="0"/>
            <a:ext cx="8520600" cy="572700"/>
          </a:xfrm>
          <a:prstGeom prst="rect">
            <a:avLst/>
          </a:prstGeom>
        </p:spPr>
        <p:txBody>
          <a:bodyPr wrap="square" lIns="91425" tIns="91425" rIns="91425" bIns="91425" anchor="t" anchorCtr="0">
            <a:noAutofit/>
          </a:bodyPr>
          <a:lstStyle/>
          <a:p>
            <a:pPr marL="0" lvl="0" indent="0">
              <a:spcBef>
                <a:spcPts val="0"/>
              </a:spcBef>
              <a:buNone/>
            </a:pPr>
            <a:r>
              <a:rPr lang="en"/>
              <a:t>Unit 9.5 Essential Question: </a:t>
            </a:r>
            <a:r>
              <a:rPr lang="en" sz="2400">
                <a:solidFill>
                  <a:srgbClr val="FFFFFF"/>
                </a:solidFill>
              </a:rPr>
              <a:t>Explain the relationship between supply and demand.</a:t>
            </a:r>
          </a:p>
          <a:p>
            <a:pPr marL="0" lvl="0" indent="0" rtl="0">
              <a:spcBef>
                <a:spcPts val="0"/>
              </a:spcBef>
              <a:buNone/>
            </a:pPr>
            <a:endParaRPr sz="2400">
              <a:solidFill>
                <a:srgbClr val="FFFFFF"/>
              </a:solidFill>
            </a:endParaRPr>
          </a:p>
        </p:txBody>
      </p:sp>
      <p:sp>
        <p:nvSpPr>
          <p:cNvPr id="403" name="Shape 403"/>
          <p:cNvSpPr txBox="1">
            <a:spLocks noGrp="1"/>
          </p:cNvSpPr>
          <p:nvPr>
            <p:ph type="body" idx="1"/>
          </p:nvPr>
        </p:nvSpPr>
        <p:spPr>
          <a:xfrm>
            <a:off x="311700" y="950000"/>
            <a:ext cx="8520600" cy="3978300"/>
          </a:xfrm>
          <a:prstGeom prst="rect">
            <a:avLst/>
          </a:prstGeom>
        </p:spPr>
        <p:txBody>
          <a:bodyPr wrap="square" lIns="91425" tIns="91425" rIns="91425" bIns="91425" anchor="t" anchorCtr="0">
            <a:noAutofit/>
          </a:bodyPr>
          <a:lstStyle/>
          <a:p>
            <a:pPr marL="457200" lvl="0" indent="-381000" rtl="0">
              <a:lnSpc>
                <a:spcPct val="100000"/>
              </a:lnSpc>
              <a:spcBef>
                <a:spcPts val="0"/>
              </a:spcBef>
              <a:spcAft>
                <a:spcPts val="0"/>
              </a:spcAft>
              <a:buClr>
                <a:srgbClr val="FFFF00"/>
              </a:buClr>
              <a:buSzPts val="2400"/>
              <a:buChar char="●"/>
            </a:pPr>
            <a:r>
              <a:rPr lang="en" sz="2400">
                <a:solidFill>
                  <a:srgbClr val="FFFF00"/>
                </a:solidFill>
              </a:rPr>
              <a:t>Equilibrium</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Surplus</a:t>
            </a:r>
          </a:p>
          <a:p>
            <a:pPr marL="457200" lvl="0" indent="-381000" rtl="0">
              <a:lnSpc>
                <a:spcPct val="100000"/>
              </a:lnSpc>
              <a:spcBef>
                <a:spcPts val="0"/>
              </a:spcBef>
              <a:spcAft>
                <a:spcPts val="0"/>
              </a:spcAft>
              <a:buClr>
                <a:srgbClr val="FFFF00"/>
              </a:buClr>
              <a:buSzPts val="2400"/>
              <a:buChar char="●"/>
            </a:pPr>
            <a:r>
              <a:rPr lang="en" sz="2400">
                <a:solidFill>
                  <a:srgbClr val="FFFF00"/>
                </a:solidFill>
              </a:rPr>
              <a:t>Shortage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Price floor</a:t>
            </a:r>
          </a:p>
          <a:p>
            <a:pPr marL="457200" lvl="0" indent="-381000" rtl="0">
              <a:lnSpc>
                <a:spcPct val="100000"/>
              </a:lnSpc>
              <a:spcBef>
                <a:spcPts val="0"/>
              </a:spcBef>
              <a:spcAft>
                <a:spcPts val="0"/>
              </a:spcAft>
              <a:buClr>
                <a:srgbClr val="FFFF00"/>
              </a:buClr>
              <a:buSzPts val="2400"/>
              <a:buChar char="●"/>
            </a:pPr>
            <a:r>
              <a:rPr lang="en" sz="2400">
                <a:solidFill>
                  <a:srgbClr val="FFFF00"/>
                </a:solidFill>
              </a:rPr>
              <a:t>Price ceiling</a:t>
            </a:r>
          </a:p>
          <a:p>
            <a:pPr marL="457200" lvl="0" indent="-381000" rtl="0">
              <a:lnSpc>
                <a:spcPct val="100000"/>
              </a:lnSpc>
              <a:spcBef>
                <a:spcPts val="0"/>
              </a:spcBef>
              <a:spcAft>
                <a:spcPts val="0"/>
              </a:spcAft>
              <a:buClr>
                <a:srgbClr val="FFFF00"/>
              </a:buClr>
              <a:buSzPts val="2400"/>
              <a:buChar char="●"/>
            </a:pPr>
            <a:r>
              <a:rPr lang="en" sz="2400">
                <a:solidFill>
                  <a:srgbClr val="FFFF00"/>
                </a:solidFill>
              </a:rPr>
              <a:t>Employment</a:t>
            </a:r>
          </a:p>
          <a:p>
            <a:pPr marL="457200" lvl="0" indent="-381000" rtl="0">
              <a:lnSpc>
                <a:spcPct val="100000"/>
              </a:lnSpc>
              <a:spcBef>
                <a:spcPts val="0"/>
              </a:spcBef>
              <a:spcAft>
                <a:spcPts val="0"/>
              </a:spcAft>
              <a:buClr>
                <a:srgbClr val="FFFF00"/>
              </a:buClr>
              <a:buSzPts val="2400"/>
              <a:buChar char="●"/>
            </a:pPr>
            <a:r>
              <a:rPr lang="en" sz="2400">
                <a:solidFill>
                  <a:srgbClr val="FFFF00"/>
                </a:solidFill>
              </a:rPr>
              <a:t>Unemployment rate</a:t>
            </a:r>
          </a:p>
          <a:p>
            <a:pPr marL="457200" lvl="0" indent="-381000" rtl="0">
              <a:lnSpc>
                <a:spcPct val="100000"/>
              </a:lnSpc>
              <a:spcBef>
                <a:spcPts val="0"/>
              </a:spcBef>
              <a:spcAft>
                <a:spcPts val="0"/>
              </a:spcAft>
              <a:buClr>
                <a:srgbClr val="FFFF00"/>
              </a:buClr>
              <a:buSzPts val="2400"/>
              <a:buChar char="●"/>
            </a:pPr>
            <a:r>
              <a:rPr lang="en" sz="2400">
                <a:solidFill>
                  <a:srgbClr val="FFFF00"/>
                </a:solidFill>
              </a:rPr>
              <a:t>Rural</a:t>
            </a:r>
          </a:p>
          <a:p>
            <a:pPr marL="457200" lvl="0" indent="-381000" rtl="0">
              <a:lnSpc>
                <a:spcPct val="100000"/>
              </a:lnSpc>
              <a:spcBef>
                <a:spcPts val="0"/>
              </a:spcBef>
              <a:spcAft>
                <a:spcPts val="0"/>
              </a:spcAft>
              <a:buClr>
                <a:srgbClr val="FFFF00"/>
              </a:buClr>
              <a:buSzPts val="2400"/>
              <a:buChar char="●"/>
            </a:pPr>
            <a:r>
              <a:rPr lang="en" sz="2400">
                <a:solidFill>
                  <a:srgbClr val="FFFF00"/>
                </a:solidFill>
              </a:rPr>
              <a:t>Urban</a:t>
            </a:r>
          </a:p>
          <a:p>
            <a:pPr marL="0" lvl="0" indent="0" rtl="0">
              <a:lnSpc>
                <a:spcPct val="100000"/>
              </a:lnSpc>
              <a:spcBef>
                <a:spcPts val="0"/>
              </a:spcBef>
              <a:spcAft>
                <a:spcPts val="0"/>
              </a:spcAft>
              <a:buNone/>
            </a:pPr>
            <a:endParaRPr sz="2400">
              <a:solidFill>
                <a:srgbClr val="FFFF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Shape 40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Prezi - Slides 119-135</a:t>
            </a:r>
          </a:p>
        </p:txBody>
      </p:sp>
      <p:sp>
        <p:nvSpPr>
          <p:cNvPr id="409" name="Shape 409"/>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rtl="0">
              <a:spcBef>
                <a:spcPts val="0"/>
              </a:spcBef>
              <a:buNone/>
            </a:pPr>
            <a:r>
              <a:rPr lang="en" u="sng">
                <a:solidFill>
                  <a:schemeClr val="hlink"/>
                </a:solidFill>
                <a:hlinkClick r:id="rId3"/>
              </a:rPr>
              <a:t>https://prezi.com/p4vlbru-eis4/unit-9-economics/?auth_key=567a5ba94810ffced9a3fd0000bcfc29db095116</a:t>
            </a:r>
          </a:p>
          <a:p>
            <a:pPr marL="0" lvl="0" indent="0" rtl="0">
              <a:spcBef>
                <a:spcPts val="0"/>
              </a:spcBef>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a:t>What does it mean to be employed?</a:t>
            </a:r>
          </a:p>
        </p:txBody>
      </p:sp>
      <p:sp>
        <p:nvSpPr>
          <p:cNvPr id="415" name="Shape 415"/>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a:spcBef>
                <a:spcPts val="0"/>
              </a:spcBef>
              <a:buNone/>
            </a:pPr>
            <a:r>
              <a:rPr lang="en">
                <a:solidFill>
                  <a:srgbClr val="FFFFFF"/>
                </a:solidFill>
              </a:rPr>
              <a:t>Part time employment - works less than 35 hrs per week</a:t>
            </a:r>
          </a:p>
          <a:p>
            <a:pPr marL="0" lvl="0" indent="0">
              <a:spcBef>
                <a:spcPts val="0"/>
              </a:spcBef>
              <a:buNone/>
            </a:pPr>
            <a:r>
              <a:rPr lang="en">
                <a:solidFill>
                  <a:srgbClr val="FFFFFF"/>
                </a:solidFill>
              </a:rPr>
              <a:t>Full time employment - works 35+ hours a week, usually receiving benefits</a:t>
            </a:r>
          </a:p>
          <a:p>
            <a:pPr marL="0" lvl="0" indent="0">
              <a:spcBef>
                <a:spcPts val="0"/>
              </a:spcBef>
              <a:buNone/>
            </a:pPr>
            <a:r>
              <a:rPr lang="en">
                <a:solidFill>
                  <a:srgbClr val="FFFF00"/>
                </a:solidFill>
              </a:rPr>
              <a:t>Unemployment rate</a:t>
            </a:r>
            <a:r>
              <a:rPr lang="en">
                <a:solidFill>
                  <a:srgbClr val="FFFFFF"/>
                </a:solidFill>
              </a:rPr>
              <a:t> - % of ppl without a job that are actively looking for one</a:t>
            </a:r>
          </a:p>
          <a:p>
            <a:pPr marL="0" lvl="0" indent="0">
              <a:spcBef>
                <a:spcPts val="0"/>
              </a:spcBef>
              <a:buNone/>
            </a:pPr>
            <a:r>
              <a:rPr lang="en">
                <a:solidFill>
                  <a:srgbClr val="00FFFF"/>
                </a:solidFill>
              </a:rPr>
              <a:t>Which states have the highest employment rates? Highest unemployment rates?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Shape 420"/>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421" name="Shape 421"/>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a:spcBef>
                <a:spcPts val="0"/>
              </a:spcBef>
              <a:buNone/>
            </a:pPr>
            <a:endParaRPr/>
          </a:p>
        </p:txBody>
      </p:sp>
      <p:pic>
        <p:nvPicPr>
          <p:cNvPr id="422" name="Shape 422"/>
          <p:cNvPicPr preferRelativeResize="0"/>
          <p:nvPr/>
        </p:nvPicPr>
        <p:blipFill>
          <a:blip r:embed="rId3">
            <a:alphaModFix/>
          </a:blip>
          <a:stretch>
            <a:fillRect/>
          </a:stretch>
        </p:blipFill>
        <p:spPr>
          <a:xfrm>
            <a:off x="1390454" y="0"/>
            <a:ext cx="6363093" cy="51435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rtl="0">
              <a:spcBef>
                <a:spcPts val="0"/>
              </a:spcBef>
              <a:buNone/>
            </a:pPr>
            <a:r>
              <a:rPr lang="en"/>
              <a:t>How does where you live impact our economy?</a:t>
            </a:r>
          </a:p>
        </p:txBody>
      </p:sp>
      <p:sp>
        <p:nvSpPr>
          <p:cNvPr id="428" name="Shape 428"/>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marL="0" lvl="0" indent="0">
              <a:spcBef>
                <a:spcPts val="0"/>
              </a:spcBef>
              <a:buNone/>
            </a:pPr>
            <a:r>
              <a:rPr lang="en">
                <a:solidFill>
                  <a:srgbClr val="FFFF00"/>
                </a:solidFill>
              </a:rPr>
              <a:t>Urban</a:t>
            </a:r>
            <a:r>
              <a:rPr lang="en">
                <a:solidFill>
                  <a:srgbClr val="FFFFFF"/>
                </a:solidFill>
              </a:rPr>
              <a:t>: major cities with large populations</a:t>
            </a:r>
          </a:p>
          <a:p>
            <a:pPr marL="0" lvl="0" indent="0">
              <a:spcBef>
                <a:spcPts val="0"/>
              </a:spcBef>
              <a:buNone/>
            </a:pPr>
            <a:r>
              <a:rPr lang="en">
                <a:solidFill>
                  <a:srgbClr val="FFFF00"/>
                </a:solidFill>
              </a:rPr>
              <a:t>Rural</a:t>
            </a:r>
            <a:r>
              <a:rPr lang="en">
                <a:solidFill>
                  <a:srgbClr val="FFFFFF"/>
                </a:solidFill>
              </a:rPr>
              <a:t>: low populated areas outside cities</a:t>
            </a:r>
          </a:p>
          <a:p>
            <a:pPr marL="0" lvl="0" indent="0">
              <a:spcBef>
                <a:spcPts val="0"/>
              </a:spcBef>
              <a:buNone/>
            </a:pPr>
            <a:endParaRPr>
              <a:solidFill>
                <a:srgbClr val="FFFFFF"/>
              </a:solidFill>
            </a:endParaRPr>
          </a:p>
          <a:p>
            <a:pPr marL="0" lvl="0" indent="0" rtl="0">
              <a:spcBef>
                <a:spcPts val="0"/>
              </a:spcBef>
              <a:buNone/>
            </a:pPr>
            <a:endParaRPr>
              <a:solidFill>
                <a:srgbClr val="FFFFFF"/>
              </a:solidFill>
            </a:endParaRPr>
          </a:p>
          <a:p>
            <a:pPr marL="0" lvl="0" indent="0" rtl="0">
              <a:spcBef>
                <a:spcPts val="0"/>
              </a:spcBef>
              <a:buNone/>
            </a:pPr>
            <a:endParaRPr>
              <a:solidFill>
                <a:srgbClr val="00FFFF"/>
              </a:solidFill>
            </a:endParaRPr>
          </a:p>
        </p:txBody>
      </p:sp>
      <p:pic>
        <p:nvPicPr>
          <p:cNvPr id="429" name="Shape 429"/>
          <p:cNvPicPr preferRelativeResize="0"/>
          <p:nvPr/>
        </p:nvPicPr>
        <p:blipFill>
          <a:blip r:embed="rId3">
            <a:alphaModFix/>
          </a:blip>
          <a:stretch>
            <a:fillRect/>
          </a:stretch>
        </p:blipFill>
        <p:spPr>
          <a:xfrm>
            <a:off x="4379925" y="2180725"/>
            <a:ext cx="4764076" cy="29627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title"/>
          </p:nvPr>
        </p:nvSpPr>
        <p:spPr>
          <a:xfrm>
            <a:off x="311700" y="122600"/>
            <a:ext cx="8520600" cy="572700"/>
          </a:xfrm>
          <a:prstGeom prst="rect">
            <a:avLst/>
          </a:prstGeom>
        </p:spPr>
        <p:txBody>
          <a:bodyPr wrap="square" lIns="91425" tIns="91425" rIns="91425" bIns="91425" anchor="t" anchorCtr="0">
            <a:noAutofit/>
          </a:bodyPr>
          <a:lstStyle/>
          <a:p>
            <a:pPr marL="0" lvl="0" indent="0">
              <a:spcBef>
                <a:spcPts val="0"/>
              </a:spcBef>
              <a:buNone/>
            </a:pPr>
            <a:r>
              <a:rPr lang="en"/>
              <a:t>Essential Question: </a:t>
            </a:r>
            <a:r>
              <a:rPr lang="en" sz="2400"/>
              <a:t>Explain the relationship between supply and demand.</a:t>
            </a:r>
          </a:p>
          <a:p>
            <a:pPr marL="0" lvl="0" indent="0" rtl="0">
              <a:spcBef>
                <a:spcPts val="0"/>
              </a:spcBef>
              <a:buNone/>
            </a:pPr>
            <a:endParaRPr/>
          </a:p>
          <a:p>
            <a:pPr marL="0" lvl="0" indent="0" rtl="0">
              <a:spcBef>
                <a:spcPts val="0"/>
              </a:spcBef>
              <a:buNone/>
            </a:pPr>
            <a:endParaRPr sz="1800"/>
          </a:p>
          <a:p>
            <a:pPr marL="0" lvl="0" indent="0" rtl="0">
              <a:spcBef>
                <a:spcPts val="0"/>
              </a:spcBef>
              <a:buNone/>
            </a:pPr>
            <a:endParaRPr/>
          </a:p>
          <a:p>
            <a:pPr marL="0" lvl="0" indent="0" rtl="0">
              <a:spcBef>
                <a:spcPts val="0"/>
              </a:spcBef>
              <a:buNone/>
            </a:pPr>
            <a:r>
              <a:rPr lang="en" sz="1800">
                <a:solidFill>
                  <a:srgbClr val="FFFFFF"/>
                </a:solidFill>
              </a:rPr>
              <a:t> </a:t>
            </a:r>
          </a:p>
          <a:p>
            <a:pPr marL="0" lvl="0" indent="0" rtl="0">
              <a:spcBef>
                <a:spcPts val="0"/>
              </a:spcBef>
              <a:buNone/>
            </a:pPr>
            <a:endParaRPr/>
          </a:p>
        </p:txBody>
      </p:sp>
      <p:sp>
        <p:nvSpPr>
          <p:cNvPr id="435" name="Shape 435"/>
          <p:cNvSpPr txBox="1">
            <a:spLocks noGrp="1"/>
          </p:cNvSpPr>
          <p:nvPr>
            <p:ph type="body" idx="1"/>
          </p:nvPr>
        </p:nvSpPr>
        <p:spPr>
          <a:xfrm>
            <a:off x="311700" y="1245350"/>
            <a:ext cx="8520600" cy="3416400"/>
          </a:xfrm>
          <a:prstGeom prst="rect">
            <a:avLst/>
          </a:prstGeom>
        </p:spPr>
        <p:txBody>
          <a:bodyPr wrap="square" lIns="91425" tIns="91425" rIns="91425" bIns="91425" anchor="t" anchorCtr="0">
            <a:noAutofit/>
          </a:bodyPr>
          <a:lstStyle/>
          <a:p>
            <a:pPr marL="0" lvl="0" indent="0" rtl="0">
              <a:spcBef>
                <a:spcPts val="0"/>
              </a:spcBef>
              <a:buNone/>
            </a:pPr>
            <a:r>
              <a:rPr lang="en" sz="2400">
                <a:solidFill>
                  <a:srgbClr val="FFFFFF"/>
                </a:solidFill>
              </a:rPr>
              <a:t>Exit Ticket: </a:t>
            </a:r>
            <a:r>
              <a:rPr lang="en" sz="2400" u="sng">
                <a:solidFill>
                  <a:schemeClr val="hlink"/>
                </a:solidFill>
                <a:hlinkClick r:id="rId3"/>
              </a:rPr>
              <a:t>Unit 9 Review Turn in Box</a:t>
            </a:r>
          </a:p>
          <a:p>
            <a:pPr marL="457200" lvl="0" indent="-342900" rtl="0">
              <a:spcBef>
                <a:spcPts val="0"/>
              </a:spcBef>
              <a:spcAft>
                <a:spcPts val="0"/>
              </a:spcAft>
              <a:buClr>
                <a:srgbClr val="FFFFFF"/>
              </a:buClr>
              <a:buSzPts val="1800"/>
              <a:buAutoNum type="arabicPeriod"/>
            </a:pPr>
            <a:r>
              <a:rPr lang="en" u="sng">
                <a:solidFill>
                  <a:schemeClr val="hlink"/>
                </a:solidFill>
                <a:hlinkClick r:id="rId4"/>
              </a:rPr>
              <a:t>​Complete the Unit 9 Review</a:t>
            </a:r>
          </a:p>
          <a:p>
            <a:pPr marL="0" lvl="0" indent="0" rtl="0">
              <a:spcBef>
                <a:spcPts val="0"/>
              </a:spcBef>
              <a:spcAft>
                <a:spcPts val="0"/>
              </a:spcAft>
              <a:buNone/>
            </a:pPr>
            <a:endParaRPr sz="2400">
              <a:solidFill>
                <a:srgbClr val="FFFFFF"/>
              </a:solidFill>
            </a:endParaRPr>
          </a:p>
          <a:p>
            <a:pPr marL="0" lvl="0" indent="0" rtl="0">
              <a:spcBef>
                <a:spcPts val="0"/>
              </a:spcBef>
              <a:buNone/>
            </a:pPr>
            <a:endParaRPr sz="22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5"/>
                                        </p:tgtEl>
                                        <p:attrNameLst>
                                          <p:attrName>style.visibility</p:attrName>
                                        </p:attrNameLst>
                                      </p:cBhvr>
                                      <p:to>
                                        <p:strVal val="visible"/>
                                      </p:to>
                                    </p:set>
                                    <p:animEffect transition="in" filter="fade">
                                      <p:cBhvr>
                                        <p:cTn id="7" dur="1000"/>
                                        <p:tgtEl>
                                          <p:spTgt spid="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Shape 440"/>
          <p:cNvSpPr txBox="1">
            <a:spLocks noGrp="1"/>
          </p:cNvSpPr>
          <p:nvPr>
            <p:ph type="body" idx="1"/>
          </p:nvPr>
        </p:nvSpPr>
        <p:spPr>
          <a:xfrm>
            <a:off x="311700" y="0"/>
            <a:ext cx="8520600" cy="5143500"/>
          </a:xfrm>
          <a:prstGeom prst="rect">
            <a:avLst/>
          </a:prstGeom>
        </p:spPr>
        <p:txBody>
          <a:bodyPr wrap="square" lIns="91425" tIns="91425" rIns="91425" bIns="91425" anchor="t" anchorCtr="0">
            <a:noAutofit/>
          </a:bodyPr>
          <a:lstStyle/>
          <a:p>
            <a:pPr marL="165100" marR="165100" lvl="0" indent="0" rtl="0">
              <a:lnSpc>
                <a:spcPct val="100000"/>
              </a:lnSpc>
              <a:spcBef>
                <a:spcPts val="0"/>
              </a:spcBef>
              <a:spcAft>
                <a:spcPts val="0"/>
              </a:spcAft>
              <a:buNone/>
            </a:pPr>
            <a:r>
              <a:rPr lang="en" sz="2000">
                <a:solidFill>
                  <a:srgbClr val="FFFFFF"/>
                </a:solidFill>
                <a:latin typeface="Times New Roman"/>
                <a:ea typeface="Times New Roman"/>
                <a:cs typeface="Times New Roman"/>
                <a:sym typeface="Times New Roman"/>
              </a:rPr>
              <a:t>Jenny owns an event planning business. For the upcoming year, she has 2 options. She can either take on 6 average clients, or one major Hollywood star. Planning for the average clients will require her usual amount of work, the planning process will be routine, and she will make enough money to fulfill her budget. If she decides to take on the Hollywood star’s event, she will not have enough time to have any other clients and may not make enough to cover her expenses. However, planning the Hollywood star’s event could be the “big break” she’s been looking to get to make her business famous.</a:t>
            </a:r>
          </a:p>
          <a:p>
            <a:pPr marL="0" lvl="0" indent="0" rtl="0">
              <a:spcBef>
                <a:spcPts val="0"/>
              </a:spcBef>
              <a:spcAft>
                <a:spcPts val="0"/>
              </a:spcAft>
              <a:buNone/>
            </a:pPr>
            <a:endParaRPr sz="2000">
              <a:solidFill>
                <a:srgbClr val="FFFFFF"/>
              </a:solidFill>
              <a:latin typeface="Times New Roman"/>
              <a:ea typeface="Times New Roman"/>
              <a:cs typeface="Times New Roman"/>
              <a:sym typeface="Times New Roman"/>
            </a:endParaRPr>
          </a:p>
          <a:p>
            <a:pPr marL="165100" marR="165100" lvl="0" indent="0" rtl="0">
              <a:lnSpc>
                <a:spcPct val="100000"/>
              </a:lnSpc>
              <a:spcBef>
                <a:spcPts val="0"/>
              </a:spcBef>
              <a:spcAft>
                <a:spcPts val="0"/>
              </a:spcAft>
              <a:buNone/>
            </a:pPr>
            <a:r>
              <a:rPr lang="en" sz="2000" b="1">
                <a:solidFill>
                  <a:srgbClr val="FFFFFF"/>
                </a:solidFill>
                <a:latin typeface="Times New Roman"/>
                <a:ea typeface="Times New Roman"/>
                <a:cs typeface="Times New Roman"/>
                <a:sym typeface="Times New Roman"/>
              </a:rPr>
              <a:t>Thursday</a:t>
            </a:r>
            <a:r>
              <a:rPr lang="en" sz="2000">
                <a:solidFill>
                  <a:srgbClr val="FFFFFF"/>
                </a:solidFill>
                <a:latin typeface="Times New Roman"/>
                <a:ea typeface="Times New Roman"/>
                <a:cs typeface="Times New Roman"/>
                <a:sym typeface="Times New Roman"/>
              </a:rPr>
              <a:t>: According to the passage above, what is Jenny’s trade-off?  </a:t>
            </a:r>
          </a:p>
          <a:p>
            <a:pPr marL="266700" marR="241300" lvl="0" indent="0" rtl="0">
              <a:lnSpc>
                <a:spcPct val="100000"/>
              </a:lnSpc>
              <a:spcBef>
                <a:spcPts val="0"/>
              </a:spcBef>
              <a:spcAft>
                <a:spcPts val="0"/>
              </a:spcAft>
              <a:buNone/>
            </a:pPr>
            <a:r>
              <a:rPr lang="en" sz="2000">
                <a:solidFill>
                  <a:srgbClr val="FFFFFF"/>
                </a:solidFill>
                <a:latin typeface="Times New Roman"/>
                <a:ea typeface="Times New Roman"/>
                <a:cs typeface="Times New Roman"/>
                <a:sym typeface="Times New Roman"/>
              </a:rPr>
              <a:t>a. She chooses to plan the Hollywood star’s event over the average clients’ events</a:t>
            </a:r>
          </a:p>
          <a:p>
            <a:pPr marL="266700" marR="241300" lvl="0" indent="0" rtl="0">
              <a:lnSpc>
                <a:spcPct val="100000"/>
              </a:lnSpc>
              <a:spcBef>
                <a:spcPts val="0"/>
              </a:spcBef>
              <a:spcAft>
                <a:spcPts val="0"/>
              </a:spcAft>
              <a:buNone/>
            </a:pPr>
            <a:r>
              <a:rPr lang="en" sz="2000">
                <a:solidFill>
                  <a:srgbClr val="FFFFFF"/>
                </a:solidFill>
                <a:latin typeface="Times New Roman"/>
                <a:ea typeface="Times New Roman"/>
                <a:cs typeface="Times New Roman"/>
                <a:sym typeface="Times New Roman"/>
              </a:rPr>
              <a:t>b. She loses out on guaranteed income to balance her budget</a:t>
            </a:r>
          </a:p>
          <a:p>
            <a:pPr marL="266700" marR="241300" lvl="0" indent="0" rtl="0">
              <a:lnSpc>
                <a:spcPct val="100000"/>
              </a:lnSpc>
              <a:spcBef>
                <a:spcPts val="0"/>
              </a:spcBef>
              <a:spcAft>
                <a:spcPts val="0"/>
              </a:spcAft>
              <a:buNone/>
            </a:pPr>
            <a:r>
              <a:rPr lang="en" sz="2000">
                <a:solidFill>
                  <a:srgbClr val="FFFFFF"/>
                </a:solidFill>
                <a:latin typeface="Times New Roman"/>
                <a:ea typeface="Times New Roman"/>
                <a:cs typeface="Times New Roman"/>
                <a:sym typeface="Times New Roman"/>
              </a:rPr>
              <a:t>c. She misses out on the sense of security and structure she’s use to</a:t>
            </a:r>
          </a:p>
          <a:p>
            <a:pPr marL="266700" marR="241300" lvl="0" indent="0" rtl="0">
              <a:lnSpc>
                <a:spcPct val="100000"/>
              </a:lnSpc>
              <a:spcBef>
                <a:spcPts val="0"/>
              </a:spcBef>
              <a:spcAft>
                <a:spcPts val="0"/>
              </a:spcAft>
              <a:buNone/>
            </a:pPr>
            <a:r>
              <a:rPr lang="en" sz="2000">
                <a:solidFill>
                  <a:srgbClr val="FFFFFF"/>
                </a:solidFill>
                <a:latin typeface="Times New Roman"/>
                <a:ea typeface="Times New Roman"/>
                <a:cs typeface="Times New Roman"/>
                <a:sym typeface="Times New Roman"/>
              </a:rPr>
              <a:t>d. All of the above</a:t>
            </a:r>
          </a:p>
          <a:p>
            <a:pPr marL="0" lvl="0" indent="0">
              <a:spcBef>
                <a:spcPts val="0"/>
              </a:spcBef>
              <a:buNone/>
            </a:pPr>
            <a:endParaRPr>
              <a:solidFill>
                <a:srgbClr val="FFFFFF"/>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2040</Words>
  <Application>Microsoft Office PowerPoint</Application>
  <PresentationFormat>On-screen Show (16:9)</PresentationFormat>
  <Paragraphs>342</Paragraphs>
  <Slides>53</Slides>
  <Notes>53</Notes>
  <HiddenSlides>0</HiddenSlides>
  <MMClips>0</MMClips>
  <ScaleCrop>false</ScaleCrop>
  <HeadingPairs>
    <vt:vector size="4" baseType="variant">
      <vt:variant>
        <vt:lpstr>Theme</vt:lpstr>
      </vt:variant>
      <vt:variant>
        <vt:i4>2</vt:i4>
      </vt:variant>
      <vt:variant>
        <vt:lpstr>Slide Titles</vt:lpstr>
      </vt:variant>
      <vt:variant>
        <vt:i4>53</vt:i4>
      </vt:variant>
    </vt:vector>
  </HeadingPairs>
  <TitlesOfParts>
    <vt:vector size="55" baseType="lpstr">
      <vt:lpstr>Simple Light</vt:lpstr>
      <vt:lpstr>Simple Dark</vt:lpstr>
      <vt:lpstr>PowerPoint Presentation</vt:lpstr>
      <vt:lpstr>Intro to Economics</vt:lpstr>
      <vt:lpstr>Unit 9.1 Essential Question: How does where you live affect your economic freedoms?  </vt:lpstr>
      <vt:lpstr>What is economics?</vt:lpstr>
      <vt:lpstr>What is the key to economics?</vt:lpstr>
      <vt:lpstr>What are goods and services?</vt:lpstr>
      <vt:lpstr>Good or service?</vt:lpstr>
      <vt:lpstr>Good or service?</vt:lpstr>
      <vt:lpstr>Good or service?</vt:lpstr>
      <vt:lpstr>Good or service?</vt:lpstr>
      <vt:lpstr>Good or service?</vt:lpstr>
      <vt:lpstr>How do you choose what you want?</vt:lpstr>
      <vt:lpstr>What are the 4 major economic questions?</vt:lpstr>
      <vt:lpstr>What are the 4 major types of economies?</vt:lpstr>
      <vt:lpstr>What are the 4 major types of economies?</vt:lpstr>
      <vt:lpstr>What are the 4 major types of economies?</vt:lpstr>
      <vt:lpstr>What are the 4 major types of economies?</vt:lpstr>
      <vt:lpstr>What are the 4 factors of production?</vt:lpstr>
      <vt:lpstr>Essential Question: How does where you live affect your economic freedoms?   </vt:lpstr>
      <vt:lpstr>Friday’s Bellringer: Sporcle Quiz on World Maps! </vt:lpstr>
      <vt:lpstr>Unit 9.2 Essential Question:  How can you increase productivity?  </vt:lpstr>
      <vt:lpstr>What is productivity?</vt:lpstr>
      <vt:lpstr>How can we increase productivity?</vt:lpstr>
      <vt:lpstr>How can we increase productivity?</vt:lpstr>
      <vt:lpstr>How can we increase productivity?</vt:lpstr>
      <vt:lpstr>How can we increase productivity?</vt:lpstr>
      <vt:lpstr>What are the types of businesses?</vt:lpstr>
      <vt:lpstr>What are the types of businesses?</vt:lpstr>
      <vt:lpstr>What are the types of businesses?</vt:lpstr>
      <vt:lpstr>How can a business become a corporation?</vt:lpstr>
      <vt:lpstr>Essential Question: How can you increase productivity?      </vt:lpstr>
      <vt:lpstr>Monday: </vt:lpstr>
      <vt:lpstr>Unit 9.3 Essential Question: ​Why is competition a good thing? </vt:lpstr>
      <vt:lpstr>Key terms to know:</vt:lpstr>
      <vt:lpstr>What are the types of competition?</vt:lpstr>
      <vt:lpstr>What are the types of competition?</vt:lpstr>
      <vt:lpstr>What are the types of competition?</vt:lpstr>
      <vt:lpstr>What are the types of competition?</vt:lpstr>
      <vt:lpstr>How do corporations become monopolies?</vt:lpstr>
      <vt:lpstr>Essential Question: Why is competition a good thing?     </vt:lpstr>
      <vt:lpstr>PowerPoint Presentation</vt:lpstr>
      <vt:lpstr>PowerPoint Presentation</vt:lpstr>
      <vt:lpstr>Unit 9.4 Essential Question: Why are supply and demand important for business owners? </vt:lpstr>
      <vt:lpstr>Prezi - Slides 90-117</vt:lpstr>
      <vt:lpstr>Essential Question: Why are supply and demand important for business owners?      </vt:lpstr>
      <vt:lpstr>PowerPoint Presentation</vt:lpstr>
      <vt:lpstr>Unit 9.5 Essential Question: Explain the relationship between supply and demand. </vt:lpstr>
      <vt:lpstr>Prezi - Slides 119-135</vt:lpstr>
      <vt:lpstr>What does it mean to be employed?</vt:lpstr>
      <vt:lpstr>PowerPoint Presentation</vt:lpstr>
      <vt:lpstr>How does where you live impact our economy?</vt:lpstr>
      <vt:lpstr>Essential Question: Explain the relationship between supply and demand.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Lipe</dc:creator>
  <cp:lastModifiedBy>Todd Lipe</cp:lastModifiedBy>
  <cp:revision>1</cp:revision>
  <dcterms:modified xsi:type="dcterms:W3CDTF">2017-12-14T12:46:01Z</dcterms:modified>
</cp:coreProperties>
</file>