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59" autoAdjust="0"/>
    <p:restoredTop sz="94660"/>
  </p:normalViewPr>
  <p:slideViewPr>
    <p:cSldViewPr snapToGrid="0">
      <p:cViewPr varScale="1">
        <p:scale>
          <a:sx n="61" d="100"/>
          <a:sy n="61" d="100"/>
        </p:scale>
        <p:origin x="108" y="3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smtClean="0"/>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CFB37A5-FB7A-4E8E-B339-6BCE595CF8F7}" type="datetimeFigureOut">
              <a:rPr lang="en-US" smtClean="0"/>
              <a:t>1/26/2015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69804016-3CDD-4630-BF08-3A12E5869FB2}" type="slidenum">
              <a:rPr lang="en-US" smtClean="0"/>
              <a:t>‹#›</a:t>
            </a:fld>
            <a:endParaRPr lang="en-US"/>
          </a:p>
        </p:txBody>
      </p:sp>
    </p:spTree>
    <p:extLst>
      <p:ext uri="{BB962C8B-B14F-4D97-AF65-F5344CB8AC3E}">
        <p14:creationId xmlns:p14="http://schemas.microsoft.com/office/powerpoint/2010/main" val="380879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CFB37A5-FB7A-4E8E-B339-6BCE595CF8F7}" type="datetimeFigureOut">
              <a:rPr lang="en-US" smtClean="0"/>
              <a:t>1/26/2015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04016-3CDD-4630-BF08-3A12E5869FB2}" type="slidenum">
              <a:rPr lang="en-US" smtClean="0"/>
              <a:t>‹#›</a:t>
            </a:fld>
            <a:endParaRPr lang="en-US"/>
          </a:p>
        </p:txBody>
      </p:sp>
    </p:spTree>
    <p:extLst>
      <p:ext uri="{BB962C8B-B14F-4D97-AF65-F5344CB8AC3E}">
        <p14:creationId xmlns:p14="http://schemas.microsoft.com/office/powerpoint/2010/main" val="27224889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smtClean="0"/>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BCFB37A5-FB7A-4E8E-B339-6BCE595CF8F7}" type="datetimeFigureOut">
              <a:rPr lang="en-US" smtClean="0"/>
              <a:t>1/26/2015</a:t>
            </a:fld>
            <a:endParaRPr lang="en-US"/>
          </a:p>
        </p:txBody>
      </p:sp>
      <p:sp>
        <p:nvSpPr>
          <p:cNvPr id="5" name="Footer Placeholder 4"/>
          <p:cNvSpPr>
            <a:spLocks noGrp="1"/>
          </p:cNvSpPr>
          <p:nvPr>
            <p:ph type="ftr" sz="quarter" idx="11"/>
          </p:nvPr>
        </p:nvSpPr>
        <p:spPr>
          <a:xfrm>
            <a:off x="2182708" y="6272784"/>
            <a:ext cx="6327648" cy="365125"/>
          </a:xfrm>
        </p:spPr>
        <p:txBody>
          <a:bodyPr/>
          <a:lstStyle/>
          <a:p>
            <a:endParaRPr lang="en-US"/>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69804016-3CDD-4630-BF08-3A12E5869FB2}" type="slidenum">
              <a:rPr lang="en-US" smtClean="0"/>
              <a:t>‹#›</a:t>
            </a:fld>
            <a:endParaRPr lang="en-US"/>
          </a:p>
        </p:txBody>
      </p:sp>
    </p:spTree>
    <p:extLst>
      <p:ext uri="{BB962C8B-B14F-4D97-AF65-F5344CB8AC3E}">
        <p14:creationId xmlns:p14="http://schemas.microsoft.com/office/powerpoint/2010/main" val="2603605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CFB37A5-FB7A-4E8E-B339-6BCE595CF8F7}" type="datetimeFigureOut">
              <a:rPr lang="en-US" smtClean="0"/>
              <a:t>1/26/2015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804016-3CDD-4630-BF08-3A12E5869FB2}" type="slidenum">
              <a:rPr lang="en-US" smtClean="0"/>
              <a:t>‹#›</a:t>
            </a:fld>
            <a:endParaRPr lang="en-US"/>
          </a:p>
        </p:txBody>
      </p:sp>
    </p:spTree>
    <p:extLst>
      <p:ext uri="{BB962C8B-B14F-4D97-AF65-F5344CB8AC3E}">
        <p14:creationId xmlns:p14="http://schemas.microsoft.com/office/powerpoint/2010/main" val="2785533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CFB37A5-FB7A-4E8E-B339-6BCE595CF8F7}" type="datetimeFigureOut">
              <a:rPr lang="en-US" smtClean="0"/>
              <a:t>1/26/2015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804016-3CDD-4630-BF08-3A12E5869FB2}" type="slidenum">
              <a:rPr lang="en-US" smtClean="0"/>
              <a:t>‹#›</a:t>
            </a:fld>
            <a:endParaRPr lang="en-US"/>
          </a:p>
        </p:txBody>
      </p:sp>
    </p:spTree>
    <p:extLst>
      <p:ext uri="{BB962C8B-B14F-4D97-AF65-F5344CB8AC3E}">
        <p14:creationId xmlns:p14="http://schemas.microsoft.com/office/powerpoint/2010/main" val="4704152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CFB37A5-FB7A-4E8E-B339-6BCE595CF8F7}" type="datetimeFigureOut">
              <a:rPr lang="en-US" smtClean="0"/>
              <a:t>1/26/2015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804016-3CDD-4630-BF08-3A12E5869FB2}" type="slidenum">
              <a:rPr lang="en-US" smtClean="0"/>
              <a:t>‹#›</a:t>
            </a:fld>
            <a:endParaRPr lang="en-US"/>
          </a:p>
        </p:txBody>
      </p:sp>
    </p:spTree>
    <p:extLst>
      <p:ext uri="{BB962C8B-B14F-4D97-AF65-F5344CB8AC3E}">
        <p14:creationId xmlns:p14="http://schemas.microsoft.com/office/powerpoint/2010/main" val="33977832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FB37A5-FB7A-4E8E-B339-6BCE595CF8F7}" type="datetimeFigureOut">
              <a:rPr lang="en-US" smtClean="0"/>
              <a:t>1/26/2015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804016-3CDD-4630-BF08-3A12E5869FB2}" type="slidenum">
              <a:rPr lang="en-US" smtClean="0"/>
              <a:t>‹#›</a:t>
            </a:fld>
            <a:endParaRPr lang="en-US"/>
          </a:p>
        </p:txBody>
      </p:sp>
    </p:spTree>
    <p:extLst>
      <p:ext uri="{BB962C8B-B14F-4D97-AF65-F5344CB8AC3E}">
        <p14:creationId xmlns:p14="http://schemas.microsoft.com/office/powerpoint/2010/main" val="26069472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CFB37A5-FB7A-4E8E-B339-6BCE595CF8F7}" type="datetimeFigureOut">
              <a:rPr lang="en-US" smtClean="0"/>
              <a:t>1/26/2015</a:t>
            </a:fld>
            <a:endParaRPr lang="en-US"/>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69804016-3CDD-4630-BF08-3A12E5869FB2}" type="slidenum">
              <a:rPr lang="en-US" smtClean="0"/>
              <a:t>‹#›</a:t>
            </a:fld>
            <a:endParaRPr lang="en-US"/>
          </a:p>
        </p:txBody>
      </p:sp>
    </p:spTree>
    <p:extLst>
      <p:ext uri="{BB962C8B-B14F-4D97-AF65-F5344CB8AC3E}">
        <p14:creationId xmlns:p14="http://schemas.microsoft.com/office/powerpoint/2010/main" val="1408332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CFB37A5-FB7A-4E8E-B339-6BCE595CF8F7}" type="datetimeFigureOut">
              <a:rPr lang="en-US" smtClean="0"/>
              <a:t>1/26/2015</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69804016-3CDD-4630-BF08-3A12E5869FB2}" type="slidenum">
              <a:rPr lang="en-US" smtClean="0"/>
              <a:t>‹#›</a:t>
            </a:fld>
            <a:endParaRPr lang="en-US"/>
          </a:p>
        </p:txBody>
      </p:sp>
    </p:spTree>
    <p:extLst>
      <p:ext uri="{BB962C8B-B14F-4D97-AF65-F5344CB8AC3E}">
        <p14:creationId xmlns:p14="http://schemas.microsoft.com/office/powerpoint/2010/main" val="36847061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CFB37A5-FB7A-4E8E-B339-6BCE595CF8F7}" type="datetimeFigureOut">
              <a:rPr lang="en-US" smtClean="0"/>
              <a:t>1/26/2015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04016-3CDD-4630-BF08-3A12E5869FB2}" type="slidenum">
              <a:rPr lang="en-US" smtClean="0"/>
              <a:t>‹#›</a:t>
            </a:fld>
            <a:endParaRPr lang="en-US"/>
          </a:p>
        </p:txBody>
      </p:sp>
    </p:spTree>
    <p:extLst>
      <p:ext uri="{BB962C8B-B14F-4D97-AF65-F5344CB8AC3E}">
        <p14:creationId xmlns:p14="http://schemas.microsoft.com/office/powerpoint/2010/main" val="4595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CFB37A5-FB7A-4E8E-B339-6BCE595CF8F7}" type="datetimeFigureOut">
              <a:rPr lang="en-US" smtClean="0"/>
              <a:t>1/26/2015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04016-3CDD-4630-BF08-3A12E5869FB2}" type="slidenum">
              <a:rPr lang="en-US" smtClean="0"/>
              <a:t>‹#›</a:t>
            </a:fld>
            <a:endParaRPr lang="en-US"/>
          </a:p>
        </p:txBody>
      </p:sp>
    </p:spTree>
    <p:extLst>
      <p:ext uri="{BB962C8B-B14F-4D97-AF65-F5344CB8AC3E}">
        <p14:creationId xmlns:p14="http://schemas.microsoft.com/office/powerpoint/2010/main" val="3768050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BCFB37A5-FB7A-4E8E-B339-6BCE595CF8F7}" type="datetimeFigureOut">
              <a:rPr lang="en-US" smtClean="0"/>
              <a:t>1/26/2015</a:t>
            </a:fld>
            <a:endParaRPr lang="en-US"/>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69804016-3CDD-4630-BF08-3A12E5869FB2}" type="slidenum">
              <a:rPr lang="en-US" smtClean="0"/>
              <a:t>‹#›</a:t>
            </a:fld>
            <a:endParaRPr lang="en-US"/>
          </a:p>
        </p:txBody>
      </p:sp>
    </p:spTree>
    <p:extLst>
      <p:ext uri="{BB962C8B-B14F-4D97-AF65-F5344CB8AC3E}">
        <p14:creationId xmlns:p14="http://schemas.microsoft.com/office/powerpoint/2010/main" val="21978614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ideo" Target="https://www.youtube.com/embed/upIMfHFgWtQ?list=PL0E618370ECECF767"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ideo" Target="https://www.youtube.com/embed/dIzzs7mp46o"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6744" y="1056290"/>
            <a:ext cx="10246010" cy="3758583"/>
          </a:xfrm>
        </p:spPr>
        <p:txBody>
          <a:bodyPr/>
          <a:lstStyle/>
          <a:p>
            <a:pPr algn="ctr"/>
            <a:r>
              <a:rPr lang="en-US" sz="6600" dirty="0" smtClean="0"/>
              <a:t>The study of production, distribution and consumption of goods and services.</a:t>
            </a:r>
            <a:endParaRPr lang="en-US" sz="6600" dirty="0"/>
          </a:p>
        </p:txBody>
      </p:sp>
      <p:sp>
        <p:nvSpPr>
          <p:cNvPr id="3" name="Subtitle 2"/>
          <p:cNvSpPr>
            <a:spLocks noGrp="1"/>
          </p:cNvSpPr>
          <p:nvPr>
            <p:ph type="subTitle" idx="1"/>
          </p:nvPr>
        </p:nvSpPr>
        <p:spPr>
          <a:xfrm>
            <a:off x="3860344" y="368912"/>
            <a:ext cx="7891272" cy="1069848"/>
          </a:xfrm>
        </p:spPr>
        <p:txBody>
          <a:bodyPr>
            <a:normAutofit/>
          </a:bodyPr>
          <a:lstStyle/>
          <a:p>
            <a:r>
              <a:rPr lang="en-US" sz="4800" b="1" u="sng" dirty="0" smtClean="0">
                <a:solidFill>
                  <a:srgbClr val="FF0000"/>
                </a:solidFill>
              </a:rPr>
              <a:t>Economics</a:t>
            </a:r>
            <a:endParaRPr lang="en-US" sz="4800" b="1" u="sng" dirty="0">
              <a:solidFill>
                <a:srgbClr val="FF0000"/>
              </a:solidFill>
            </a:endParaRPr>
          </a:p>
        </p:txBody>
      </p:sp>
    </p:spTree>
    <p:extLst>
      <p:ext uri="{BB962C8B-B14F-4D97-AF65-F5344CB8AC3E}">
        <p14:creationId xmlns:p14="http://schemas.microsoft.com/office/powerpoint/2010/main" val="1191795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177520"/>
            <a:ext cx="10058400" cy="1609344"/>
          </a:xfrm>
        </p:spPr>
        <p:txBody>
          <a:bodyPr/>
          <a:lstStyle/>
          <a:p>
            <a:pPr algn="ctr"/>
            <a:r>
              <a:rPr lang="en-US" dirty="0" smtClean="0"/>
              <a:t>Learning Targets for Economics</a:t>
            </a:r>
            <a:endParaRPr lang="en-US" dirty="0"/>
          </a:p>
        </p:txBody>
      </p:sp>
      <p:sp>
        <p:nvSpPr>
          <p:cNvPr id="3" name="Content Placeholder 2"/>
          <p:cNvSpPr>
            <a:spLocks noGrp="1"/>
          </p:cNvSpPr>
          <p:nvPr>
            <p:ph idx="1"/>
          </p:nvPr>
        </p:nvSpPr>
        <p:spPr>
          <a:xfrm>
            <a:off x="1069848" y="1135117"/>
            <a:ext cx="10058400" cy="5037083"/>
          </a:xfrm>
        </p:spPr>
        <p:txBody>
          <a:bodyPr>
            <a:noAutofit/>
          </a:bodyPr>
          <a:lstStyle/>
          <a:p>
            <a:r>
              <a:rPr lang="en-US" sz="2400" dirty="0" smtClean="0">
                <a:solidFill>
                  <a:srgbClr val="FF0000"/>
                </a:solidFill>
              </a:rPr>
              <a:t>LT1</a:t>
            </a:r>
            <a:r>
              <a:rPr lang="en-US" sz="2400" dirty="0" smtClean="0"/>
              <a:t>: I can explain the process of how goods are distributed in the US</a:t>
            </a:r>
          </a:p>
          <a:p>
            <a:r>
              <a:rPr lang="en-US" sz="2400" dirty="0" smtClean="0">
                <a:solidFill>
                  <a:srgbClr val="FF0000"/>
                </a:solidFill>
              </a:rPr>
              <a:t>LT2</a:t>
            </a:r>
            <a:r>
              <a:rPr lang="en-US" sz="2400" dirty="0" smtClean="0"/>
              <a:t>: I can explain how productivity is increased.</a:t>
            </a:r>
          </a:p>
          <a:p>
            <a:r>
              <a:rPr lang="en-US" sz="2400" dirty="0" smtClean="0">
                <a:solidFill>
                  <a:srgbClr val="FF0000"/>
                </a:solidFill>
              </a:rPr>
              <a:t>LT3</a:t>
            </a:r>
            <a:r>
              <a:rPr lang="en-US" sz="2400" dirty="0" smtClean="0"/>
              <a:t>: I can analyze how nations of the world are depend on each other.</a:t>
            </a:r>
          </a:p>
          <a:p>
            <a:r>
              <a:rPr lang="en-US" sz="2400" dirty="0" smtClean="0">
                <a:solidFill>
                  <a:srgbClr val="FF0000"/>
                </a:solidFill>
              </a:rPr>
              <a:t>LT4</a:t>
            </a:r>
            <a:r>
              <a:rPr lang="en-US" sz="2400" dirty="0" smtClean="0"/>
              <a:t>: I can explain the characteristics of the different economic systems.</a:t>
            </a:r>
          </a:p>
          <a:p>
            <a:r>
              <a:rPr lang="en-US" sz="2400" dirty="0" smtClean="0">
                <a:solidFill>
                  <a:srgbClr val="FF0000"/>
                </a:solidFill>
              </a:rPr>
              <a:t>LT5</a:t>
            </a:r>
            <a:r>
              <a:rPr lang="en-US" sz="2400" dirty="0" smtClean="0"/>
              <a:t>: I can explain how supply and demand affects the price of goods and services.</a:t>
            </a:r>
          </a:p>
          <a:p>
            <a:r>
              <a:rPr lang="en-US" sz="2400" dirty="0" smtClean="0">
                <a:solidFill>
                  <a:srgbClr val="FF0000"/>
                </a:solidFill>
              </a:rPr>
              <a:t>LT6</a:t>
            </a:r>
            <a:r>
              <a:rPr lang="en-US" sz="2400" dirty="0" smtClean="0"/>
              <a:t>: I can explain production process using the production equation.</a:t>
            </a:r>
          </a:p>
          <a:p>
            <a:r>
              <a:rPr lang="en-US" sz="2400" dirty="0" smtClean="0">
                <a:solidFill>
                  <a:srgbClr val="FF0000"/>
                </a:solidFill>
              </a:rPr>
              <a:t>LT7</a:t>
            </a:r>
            <a:r>
              <a:rPr lang="en-US" sz="2400" dirty="0" smtClean="0"/>
              <a:t>: I can describe productive resources.</a:t>
            </a:r>
          </a:p>
          <a:p>
            <a:r>
              <a:rPr lang="en-US" sz="2400" dirty="0" smtClean="0">
                <a:solidFill>
                  <a:srgbClr val="FF0000"/>
                </a:solidFill>
              </a:rPr>
              <a:t>LT8</a:t>
            </a:r>
            <a:r>
              <a:rPr lang="en-US" sz="2400" dirty="0" smtClean="0"/>
              <a:t>: I can explain how scarcity leads people to make decisions based on wants and needs.</a:t>
            </a:r>
            <a:endParaRPr lang="en-US" sz="2400" dirty="0"/>
          </a:p>
        </p:txBody>
      </p:sp>
    </p:spTree>
    <p:extLst>
      <p:ext uri="{BB962C8B-B14F-4D97-AF65-F5344CB8AC3E}">
        <p14:creationId xmlns:p14="http://schemas.microsoft.com/office/powerpoint/2010/main" val="6902096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Supply and Demand</a:t>
            </a:r>
            <a:endParaRPr lang="en-US" dirty="0"/>
          </a:p>
        </p:txBody>
      </p:sp>
      <p:sp>
        <p:nvSpPr>
          <p:cNvPr id="3" name="Content Placeholder 2"/>
          <p:cNvSpPr>
            <a:spLocks noGrp="1"/>
          </p:cNvSpPr>
          <p:nvPr>
            <p:ph idx="1"/>
          </p:nvPr>
        </p:nvSpPr>
        <p:spPr/>
        <p:txBody>
          <a:bodyPr>
            <a:normAutofit/>
          </a:bodyPr>
          <a:lstStyle/>
          <a:p>
            <a:r>
              <a:rPr lang="en-US" sz="4400" dirty="0" smtClean="0">
                <a:solidFill>
                  <a:srgbClr val="FF0000"/>
                </a:solidFill>
              </a:rPr>
              <a:t>Supply: </a:t>
            </a:r>
            <a:r>
              <a:rPr lang="en-US" sz="4400" dirty="0" smtClean="0"/>
              <a:t>The total amount of a good or services that is available to consumers.</a:t>
            </a:r>
          </a:p>
          <a:p>
            <a:r>
              <a:rPr lang="en-US" sz="4400" dirty="0" smtClean="0">
                <a:solidFill>
                  <a:srgbClr val="FF0000"/>
                </a:solidFill>
              </a:rPr>
              <a:t>Demand: </a:t>
            </a:r>
            <a:r>
              <a:rPr lang="en-US" sz="4400" dirty="0" smtClean="0"/>
              <a:t>A consumers desire and willingness to pay a price for a specific good or service. </a:t>
            </a:r>
            <a:endParaRPr lang="en-US" sz="4400" dirty="0"/>
          </a:p>
        </p:txBody>
      </p:sp>
    </p:spTree>
    <p:extLst>
      <p:ext uri="{BB962C8B-B14F-4D97-AF65-F5344CB8AC3E}">
        <p14:creationId xmlns:p14="http://schemas.microsoft.com/office/powerpoint/2010/main" val="416036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Hula Hoops</a:t>
            </a:r>
            <a:endParaRPr lang="en-US" dirty="0"/>
          </a:p>
        </p:txBody>
      </p:sp>
      <p:pic>
        <p:nvPicPr>
          <p:cNvPr id="4" name="upIMfHFgWtQ"/>
          <p:cNvPicPr>
            <a:picLocks noGrp="1" noRot="1" noChangeAspect="1"/>
          </p:cNvPicPr>
          <p:nvPr>
            <p:ph idx="1"/>
            <a:videoFile r:link="rId1"/>
          </p:nvPr>
        </p:nvPicPr>
        <p:blipFill>
          <a:blip r:embed="rId3"/>
          <a:stretch>
            <a:fillRect/>
          </a:stretch>
        </p:blipFill>
        <p:spPr>
          <a:xfrm>
            <a:off x="2433370" y="1718441"/>
            <a:ext cx="7331355" cy="4123887"/>
          </a:xfrm>
          <a:prstGeom prst="rect">
            <a:avLst/>
          </a:prstGeom>
        </p:spPr>
      </p:pic>
    </p:spTree>
    <p:extLst>
      <p:ext uri="{BB962C8B-B14F-4D97-AF65-F5344CB8AC3E}">
        <p14:creationId xmlns:p14="http://schemas.microsoft.com/office/powerpoint/2010/main" val="25505002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8000" b="1" u="sng" dirty="0" smtClean="0"/>
              <a:t>Hula Hoop Video</a:t>
            </a:r>
            <a:endParaRPr lang="en-US" sz="8000" b="1" u="sng" dirty="0"/>
          </a:p>
        </p:txBody>
      </p:sp>
      <p:sp>
        <p:nvSpPr>
          <p:cNvPr id="3" name="Content Placeholder 2"/>
          <p:cNvSpPr>
            <a:spLocks noGrp="1"/>
          </p:cNvSpPr>
          <p:nvPr>
            <p:ph idx="1"/>
          </p:nvPr>
        </p:nvSpPr>
        <p:spPr/>
        <p:txBody>
          <a:bodyPr>
            <a:normAutofit/>
          </a:bodyPr>
          <a:lstStyle/>
          <a:p>
            <a:r>
              <a:rPr lang="en-US" sz="5400" dirty="0" smtClean="0"/>
              <a:t>In your notes, explain what happened in the hula hoop video to the cost of hula hoops. Be sure to include why you think this happened.</a:t>
            </a:r>
            <a:endParaRPr lang="en-US" sz="5400" dirty="0"/>
          </a:p>
        </p:txBody>
      </p:sp>
    </p:spTree>
    <p:extLst>
      <p:ext uri="{BB962C8B-B14F-4D97-AF65-F5344CB8AC3E}">
        <p14:creationId xmlns:p14="http://schemas.microsoft.com/office/powerpoint/2010/main" val="15378769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Hula hoop scenario</a:t>
            </a:r>
            <a:endParaRPr lang="en-US" b="1" u="sng" dirty="0"/>
          </a:p>
        </p:txBody>
      </p:sp>
      <p:sp>
        <p:nvSpPr>
          <p:cNvPr id="3" name="Content Placeholder 2"/>
          <p:cNvSpPr>
            <a:spLocks noGrp="1"/>
          </p:cNvSpPr>
          <p:nvPr>
            <p:ph idx="1"/>
          </p:nvPr>
        </p:nvSpPr>
        <p:spPr>
          <a:xfrm>
            <a:off x="1069848" y="2121408"/>
            <a:ext cx="10058400" cy="4405516"/>
          </a:xfrm>
        </p:spPr>
        <p:txBody>
          <a:bodyPr>
            <a:noAutofit/>
          </a:bodyPr>
          <a:lstStyle/>
          <a:p>
            <a:r>
              <a:rPr lang="en-US" sz="3200" dirty="0" smtClean="0"/>
              <a:t>At first </a:t>
            </a:r>
            <a:r>
              <a:rPr lang="en-US" sz="3200" dirty="0" smtClean="0"/>
              <a:t>the store owner</a:t>
            </a:r>
            <a:r>
              <a:rPr lang="en-US" sz="3200" dirty="0" smtClean="0"/>
              <a:t> </a:t>
            </a:r>
            <a:r>
              <a:rPr lang="en-US" sz="3200" dirty="0" smtClean="0"/>
              <a:t>had _____ hula hoops. </a:t>
            </a:r>
          </a:p>
          <a:p>
            <a:pPr lvl="1"/>
            <a:r>
              <a:rPr lang="en-US" sz="3200" dirty="0"/>
              <a:t>Anytime you have more supply (hula hoops) that what the consumer wants, this is called a </a:t>
            </a:r>
            <a:r>
              <a:rPr lang="en-US" sz="3200" dirty="0">
                <a:solidFill>
                  <a:srgbClr val="FF0000"/>
                </a:solidFill>
              </a:rPr>
              <a:t>surplus</a:t>
            </a:r>
            <a:r>
              <a:rPr lang="en-US" sz="3200" dirty="0"/>
              <a:t>.</a:t>
            </a:r>
            <a:br>
              <a:rPr lang="en-US" sz="3200" dirty="0"/>
            </a:br>
            <a:endParaRPr lang="en-US" sz="3200" dirty="0"/>
          </a:p>
          <a:p>
            <a:pPr marL="274320" lvl="1" indent="0">
              <a:buNone/>
            </a:pPr>
            <a:endParaRPr lang="en-US" sz="3200" dirty="0" smtClean="0"/>
          </a:p>
          <a:p>
            <a:r>
              <a:rPr lang="en-US" sz="3200" dirty="0" smtClean="0"/>
              <a:t>In the end of the video, he had ______ hula hoops.</a:t>
            </a:r>
            <a:endParaRPr lang="en-US" sz="3200" dirty="0"/>
          </a:p>
          <a:p>
            <a:pPr lvl="1"/>
            <a:r>
              <a:rPr lang="en-US" sz="3200" dirty="0" smtClean="0"/>
              <a:t>Anytime you do not have enough supply (hula hoops) to fill what the consumer wants, this is called a </a:t>
            </a:r>
            <a:r>
              <a:rPr lang="en-US" sz="3200" dirty="0" smtClean="0">
                <a:solidFill>
                  <a:srgbClr val="FF0000"/>
                </a:solidFill>
              </a:rPr>
              <a:t>shortage or scarcity</a:t>
            </a:r>
            <a:r>
              <a:rPr lang="en-US" sz="3200" dirty="0" smtClean="0"/>
              <a:t>.</a:t>
            </a:r>
            <a:endParaRPr lang="en-US" sz="3200" dirty="0" smtClean="0"/>
          </a:p>
        </p:txBody>
      </p:sp>
    </p:spTree>
    <p:extLst>
      <p:ext uri="{BB962C8B-B14F-4D97-AF65-F5344CB8AC3E}">
        <p14:creationId xmlns:p14="http://schemas.microsoft.com/office/powerpoint/2010/main" val="2605484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Think…</a:t>
            </a:r>
            <a:endParaRPr lang="en-US" b="1" u="sng" dirty="0"/>
          </a:p>
        </p:txBody>
      </p:sp>
      <p:sp>
        <p:nvSpPr>
          <p:cNvPr id="3" name="Content Placeholder 2"/>
          <p:cNvSpPr>
            <a:spLocks noGrp="1"/>
          </p:cNvSpPr>
          <p:nvPr>
            <p:ph idx="1"/>
          </p:nvPr>
        </p:nvSpPr>
        <p:spPr/>
        <p:txBody>
          <a:bodyPr>
            <a:normAutofit/>
          </a:bodyPr>
          <a:lstStyle/>
          <a:p>
            <a:r>
              <a:rPr lang="en-US" sz="3600" dirty="0" smtClean="0"/>
              <a:t>Think back to your earlier experiences either in middle school or elementary school. </a:t>
            </a:r>
          </a:p>
          <a:p>
            <a:r>
              <a:rPr lang="en-US" sz="3600" dirty="0" smtClean="0"/>
              <a:t>Explain a time when you had to deal with the issue of supply and demand. This could be any time that there were too many (surplus) or not enough (shortage) of something in your life.</a:t>
            </a:r>
          </a:p>
        </p:txBody>
      </p:sp>
    </p:spTree>
    <p:extLst>
      <p:ext uri="{BB962C8B-B14F-4D97-AF65-F5344CB8AC3E}">
        <p14:creationId xmlns:p14="http://schemas.microsoft.com/office/powerpoint/2010/main" val="24651981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Silly </a:t>
            </a:r>
            <a:r>
              <a:rPr lang="en-US" dirty="0" err="1" smtClean="0"/>
              <a:t>Bandz</a:t>
            </a:r>
            <a:r>
              <a:rPr lang="en-US" dirty="0" smtClean="0"/>
              <a:t>!</a:t>
            </a:r>
            <a:endParaRPr lang="en-US" dirty="0"/>
          </a:p>
        </p:txBody>
      </p:sp>
      <p:pic>
        <p:nvPicPr>
          <p:cNvPr id="4" name="dIzzs7mp46o"/>
          <p:cNvPicPr>
            <a:picLocks noGrp="1" noRot="1" noChangeAspect="1"/>
          </p:cNvPicPr>
          <p:nvPr>
            <p:ph idx="1"/>
            <a:videoFile r:link="rId1"/>
          </p:nvPr>
        </p:nvPicPr>
        <p:blipFill>
          <a:blip r:embed="rId3"/>
          <a:stretch>
            <a:fillRect/>
          </a:stretch>
        </p:blipFill>
        <p:spPr>
          <a:xfrm>
            <a:off x="3813175" y="2860675"/>
            <a:ext cx="4572000" cy="2571750"/>
          </a:xfrm>
          <a:prstGeom prst="rect">
            <a:avLst/>
          </a:prstGeom>
        </p:spPr>
      </p:pic>
    </p:spTree>
    <p:extLst>
      <p:ext uri="{BB962C8B-B14F-4D97-AF65-F5344CB8AC3E}">
        <p14:creationId xmlns:p14="http://schemas.microsoft.com/office/powerpoint/2010/main" val="8376003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Silly </a:t>
            </a:r>
            <a:r>
              <a:rPr lang="en-US" b="1" u="sng" dirty="0" err="1" smtClean="0"/>
              <a:t>Bandz</a:t>
            </a:r>
            <a:endParaRPr lang="en-US" b="1" u="sng" dirty="0"/>
          </a:p>
        </p:txBody>
      </p:sp>
      <p:sp>
        <p:nvSpPr>
          <p:cNvPr id="3" name="Content Placeholder 2"/>
          <p:cNvSpPr>
            <a:spLocks noGrp="1"/>
          </p:cNvSpPr>
          <p:nvPr>
            <p:ph idx="1"/>
          </p:nvPr>
        </p:nvSpPr>
        <p:spPr/>
        <p:txBody>
          <a:bodyPr>
            <a:normAutofit/>
          </a:bodyPr>
          <a:lstStyle/>
          <a:p>
            <a:r>
              <a:rPr lang="en-US" sz="4000" dirty="0" smtClean="0"/>
              <a:t>What problems did stores experience as the demand for the ‘Silly </a:t>
            </a:r>
            <a:r>
              <a:rPr lang="en-US" sz="4000" dirty="0" err="1" smtClean="0"/>
              <a:t>Bandz</a:t>
            </a:r>
            <a:r>
              <a:rPr lang="en-US" sz="4000" dirty="0" smtClean="0"/>
              <a:t>’ grew?</a:t>
            </a:r>
          </a:p>
          <a:p>
            <a:r>
              <a:rPr lang="en-US" sz="4000" dirty="0" smtClean="0"/>
              <a:t>What problems do you think the owner of Silly </a:t>
            </a:r>
            <a:r>
              <a:rPr lang="en-US" sz="4000" dirty="0" err="1" smtClean="0"/>
              <a:t>Bandz</a:t>
            </a:r>
            <a:r>
              <a:rPr lang="en-US" sz="4000" dirty="0" smtClean="0"/>
              <a:t> might be facing now that the demand for Silly </a:t>
            </a:r>
            <a:r>
              <a:rPr lang="en-US" sz="4000" dirty="0" err="1" smtClean="0"/>
              <a:t>Bandz</a:t>
            </a:r>
            <a:r>
              <a:rPr lang="en-US" sz="4000" dirty="0" smtClean="0"/>
              <a:t> has declined?</a:t>
            </a:r>
          </a:p>
        </p:txBody>
      </p:sp>
    </p:spTree>
    <p:extLst>
      <p:ext uri="{BB962C8B-B14F-4D97-AF65-F5344CB8AC3E}">
        <p14:creationId xmlns:p14="http://schemas.microsoft.com/office/powerpoint/2010/main" val="8570457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74676" y="241913"/>
            <a:ext cx="4853572" cy="6206184"/>
          </a:xfrm>
        </p:spPr>
        <p:txBody>
          <a:bodyPr>
            <a:normAutofit/>
          </a:bodyPr>
          <a:lstStyle/>
          <a:p>
            <a:r>
              <a:rPr lang="en-US" sz="6000" dirty="0" smtClean="0"/>
              <a:t>How does this cartoon illustrate the concept of supply and demand?</a:t>
            </a:r>
            <a:endParaRPr lang="en-US" sz="6000" dirty="0"/>
          </a:p>
        </p:txBody>
      </p:sp>
      <p:pic>
        <p:nvPicPr>
          <p:cNvPr id="4" name="Picture 3"/>
          <p:cNvPicPr>
            <a:picLocks noChangeAspect="1"/>
          </p:cNvPicPr>
          <p:nvPr/>
        </p:nvPicPr>
        <p:blipFill>
          <a:blip r:embed="rId2"/>
          <a:stretch>
            <a:fillRect/>
          </a:stretch>
        </p:blipFill>
        <p:spPr>
          <a:xfrm>
            <a:off x="255393" y="241912"/>
            <a:ext cx="5767036" cy="6318995"/>
          </a:xfrm>
          <a:prstGeom prst="rect">
            <a:avLst/>
          </a:prstGeom>
        </p:spPr>
      </p:pic>
    </p:spTree>
    <p:extLst>
      <p:ext uri="{BB962C8B-B14F-4D97-AF65-F5344CB8AC3E}">
        <p14:creationId xmlns:p14="http://schemas.microsoft.com/office/powerpoint/2010/main" val="15316758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0"/>
            <a:ext cx="10058400" cy="1609344"/>
          </a:xfrm>
        </p:spPr>
        <p:txBody>
          <a:bodyPr/>
          <a:lstStyle/>
          <a:p>
            <a:r>
              <a:rPr lang="en-US" b="1" u="sng" dirty="0" smtClean="0"/>
              <a:t>Assessment</a:t>
            </a:r>
            <a:endParaRPr lang="en-US" b="1" u="sng" dirty="0"/>
          </a:p>
        </p:txBody>
      </p:sp>
      <p:sp>
        <p:nvSpPr>
          <p:cNvPr id="3" name="Content Placeholder 2"/>
          <p:cNvSpPr>
            <a:spLocks noGrp="1"/>
          </p:cNvSpPr>
          <p:nvPr>
            <p:ph idx="1"/>
          </p:nvPr>
        </p:nvSpPr>
        <p:spPr>
          <a:xfrm>
            <a:off x="1069848" y="1159711"/>
            <a:ext cx="10058400" cy="5398744"/>
          </a:xfrm>
        </p:spPr>
        <p:txBody>
          <a:bodyPr>
            <a:noAutofit/>
          </a:bodyPr>
          <a:lstStyle/>
          <a:p>
            <a:r>
              <a:rPr lang="en-US" sz="2800" dirty="0" smtClean="0"/>
              <a:t>1.) </a:t>
            </a:r>
            <a:r>
              <a:rPr lang="en-US" sz="2800" dirty="0"/>
              <a:t>Supply goes up and demand goes down, what will happen to </a:t>
            </a:r>
            <a:r>
              <a:rPr lang="en-US" sz="2800" dirty="0" smtClean="0"/>
              <a:t>the price?</a:t>
            </a:r>
          </a:p>
          <a:p>
            <a:r>
              <a:rPr lang="en-US" sz="2800" dirty="0" smtClean="0"/>
              <a:t>2.) </a:t>
            </a:r>
            <a:r>
              <a:rPr lang="en-US" sz="2800" dirty="0"/>
              <a:t>Supply goes down and demand goes up, what will happen to </a:t>
            </a:r>
            <a:r>
              <a:rPr lang="en-US" sz="2800" dirty="0" smtClean="0"/>
              <a:t>the price?</a:t>
            </a:r>
          </a:p>
          <a:p>
            <a:r>
              <a:rPr lang="en-US" sz="2800" dirty="0" smtClean="0"/>
              <a:t>3.) </a:t>
            </a:r>
            <a:r>
              <a:rPr lang="en-US" sz="2800" dirty="0"/>
              <a:t>Supply and demand are equal, what will happen to the price</a:t>
            </a:r>
            <a:r>
              <a:rPr lang="en-US" sz="2800" dirty="0" smtClean="0"/>
              <a:t>?</a:t>
            </a:r>
          </a:p>
          <a:p>
            <a:r>
              <a:rPr lang="en-US" sz="2800" dirty="0" smtClean="0"/>
              <a:t>4.) </a:t>
            </a:r>
            <a:r>
              <a:rPr lang="en-US" sz="2800" dirty="0"/>
              <a:t>Who or what sets the price of good and services</a:t>
            </a:r>
            <a:r>
              <a:rPr lang="en-US" sz="2800" dirty="0" smtClean="0"/>
              <a:t>?</a:t>
            </a:r>
          </a:p>
          <a:p>
            <a:r>
              <a:rPr lang="en-US" sz="2800" dirty="0" smtClean="0"/>
              <a:t>5.) </a:t>
            </a:r>
            <a:r>
              <a:rPr lang="en-US" sz="2800" dirty="0"/>
              <a:t>Describe how supply affects the price of goods or services</a:t>
            </a:r>
            <a:r>
              <a:rPr lang="en-US" sz="2800" dirty="0" smtClean="0"/>
              <a:t>. Give an example.</a:t>
            </a:r>
          </a:p>
          <a:p>
            <a:r>
              <a:rPr lang="en-US" sz="2800" dirty="0" smtClean="0"/>
              <a:t>6.) </a:t>
            </a:r>
            <a:r>
              <a:rPr lang="en-US" sz="2800" dirty="0"/>
              <a:t>Describe how demand affects the price of goods or services</a:t>
            </a:r>
            <a:r>
              <a:rPr lang="en-US" sz="2800" dirty="0" smtClean="0"/>
              <a:t>. Give an example.</a:t>
            </a:r>
            <a:endParaRPr lang="en-US" sz="2800" dirty="0"/>
          </a:p>
        </p:txBody>
      </p:sp>
    </p:spTree>
    <p:extLst>
      <p:ext uri="{BB962C8B-B14F-4D97-AF65-F5344CB8AC3E}">
        <p14:creationId xmlns:p14="http://schemas.microsoft.com/office/powerpoint/2010/main" val="21310494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a:t>1.) Supply goes up and demand goes down, what will happen to the price?</a:t>
            </a:r>
            <a:r>
              <a:rPr lang="en-US" dirty="0"/>
              <a:t/>
            </a:r>
            <a:br>
              <a:rPr lang="en-US" dirty="0"/>
            </a:br>
            <a:endParaRPr lang="en-US" dirty="0"/>
          </a:p>
        </p:txBody>
      </p:sp>
      <p:sp>
        <p:nvSpPr>
          <p:cNvPr id="3" name="Content Placeholder 2"/>
          <p:cNvSpPr>
            <a:spLocks noGrp="1"/>
          </p:cNvSpPr>
          <p:nvPr>
            <p:ph idx="1"/>
          </p:nvPr>
        </p:nvSpPr>
        <p:spPr/>
        <p:txBody>
          <a:bodyPr>
            <a:normAutofit/>
          </a:bodyPr>
          <a:lstStyle/>
          <a:p>
            <a:r>
              <a:rPr lang="en-US" sz="3200" dirty="0" smtClean="0"/>
              <a:t>A. When the supply of a good goes up and the demand for the product goes down, the price is </a:t>
            </a:r>
            <a:r>
              <a:rPr lang="en-US" sz="3200" dirty="0" smtClean="0">
                <a:solidFill>
                  <a:srgbClr val="FF0000"/>
                </a:solidFill>
              </a:rPr>
              <a:t>lowered</a:t>
            </a:r>
            <a:r>
              <a:rPr lang="en-US" sz="3200" dirty="0" smtClean="0"/>
              <a:t>. This is because there becomes a </a:t>
            </a:r>
            <a:r>
              <a:rPr lang="en-US" sz="3200" dirty="0" smtClean="0">
                <a:solidFill>
                  <a:srgbClr val="FF0000"/>
                </a:solidFill>
              </a:rPr>
              <a:t>surplus</a:t>
            </a:r>
            <a:r>
              <a:rPr lang="en-US" sz="3200" dirty="0" smtClean="0"/>
              <a:t> of the product and in order to make any money at all, the supplier must sell the product at a cost the </a:t>
            </a:r>
            <a:r>
              <a:rPr lang="en-US" sz="3200" dirty="0" smtClean="0">
                <a:solidFill>
                  <a:srgbClr val="FF0000"/>
                </a:solidFill>
              </a:rPr>
              <a:t>consumer</a:t>
            </a:r>
            <a:r>
              <a:rPr lang="en-US" sz="3200" dirty="0" smtClean="0"/>
              <a:t> is willing to pay for the product which is no longer in demand.</a:t>
            </a:r>
            <a:endParaRPr lang="en-US" sz="3200" dirty="0"/>
          </a:p>
        </p:txBody>
      </p:sp>
    </p:spTree>
    <p:extLst>
      <p:ext uri="{BB962C8B-B14F-4D97-AF65-F5344CB8AC3E}">
        <p14:creationId xmlns:p14="http://schemas.microsoft.com/office/powerpoint/2010/main" val="30275760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a:t>
            </a:r>
            <a:r>
              <a:rPr lang="en-US" u="sng" dirty="0" smtClean="0"/>
              <a:t>.) Supply </a:t>
            </a:r>
            <a:r>
              <a:rPr lang="en-US" u="sng" dirty="0"/>
              <a:t>goes down and demand goes up, what will happen to the</a:t>
            </a:r>
            <a:br>
              <a:rPr lang="en-US" u="sng" dirty="0"/>
            </a:br>
            <a:r>
              <a:rPr lang="en-US" u="sng" dirty="0"/>
              <a:t>price?</a:t>
            </a:r>
          </a:p>
        </p:txBody>
      </p:sp>
      <p:sp>
        <p:nvSpPr>
          <p:cNvPr id="3" name="Content Placeholder 2"/>
          <p:cNvSpPr>
            <a:spLocks noGrp="1"/>
          </p:cNvSpPr>
          <p:nvPr>
            <p:ph idx="1"/>
          </p:nvPr>
        </p:nvSpPr>
        <p:spPr>
          <a:xfrm>
            <a:off x="1069848" y="2531311"/>
            <a:ext cx="10058400" cy="4050792"/>
          </a:xfrm>
        </p:spPr>
        <p:txBody>
          <a:bodyPr>
            <a:normAutofit/>
          </a:bodyPr>
          <a:lstStyle/>
          <a:p>
            <a:r>
              <a:rPr lang="en-US" sz="3600" dirty="0" smtClean="0"/>
              <a:t>A. As the supply of a product goes down and the demand goes up, the cost of the product will </a:t>
            </a:r>
            <a:r>
              <a:rPr lang="en-US" sz="3600" dirty="0" smtClean="0">
                <a:solidFill>
                  <a:srgbClr val="FF0000"/>
                </a:solidFill>
              </a:rPr>
              <a:t>increase</a:t>
            </a:r>
            <a:r>
              <a:rPr lang="en-US" sz="3600" dirty="0" smtClean="0"/>
              <a:t>. This  is because there is a </a:t>
            </a:r>
            <a:r>
              <a:rPr lang="en-US" sz="3600" dirty="0" smtClean="0">
                <a:solidFill>
                  <a:srgbClr val="FF0000"/>
                </a:solidFill>
              </a:rPr>
              <a:t>shortage</a:t>
            </a:r>
            <a:r>
              <a:rPr lang="en-US" sz="3600" dirty="0" smtClean="0"/>
              <a:t> of the product. Because the demand is so high, </a:t>
            </a:r>
            <a:r>
              <a:rPr lang="en-US" sz="3600" dirty="0" smtClean="0">
                <a:solidFill>
                  <a:srgbClr val="FF0000"/>
                </a:solidFill>
              </a:rPr>
              <a:t>consumers</a:t>
            </a:r>
            <a:r>
              <a:rPr lang="en-US" sz="3600" dirty="0" smtClean="0"/>
              <a:t> are willing to pay more for a product in order just to obtain it. </a:t>
            </a:r>
            <a:endParaRPr lang="en-US" sz="3600" dirty="0"/>
          </a:p>
        </p:txBody>
      </p:sp>
    </p:spTree>
    <p:extLst>
      <p:ext uri="{BB962C8B-B14F-4D97-AF65-F5344CB8AC3E}">
        <p14:creationId xmlns:p14="http://schemas.microsoft.com/office/powerpoint/2010/main" val="33606404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a:t>3.) Supply and demand are equal, what will happen to the price?</a:t>
            </a:r>
            <a:r>
              <a:rPr lang="en-US" dirty="0"/>
              <a:t/>
            </a:r>
            <a:br>
              <a:rPr lang="en-US" dirty="0"/>
            </a:br>
            <a:endParaRPr lang="en-US" dirty="0"/>
          </a:p>
        </p:txBody>
      </p:sp>
      <p:sp>
        <p:nvSpPr>
          <p:cNvPr id="3" name="Content Placeholder 2"/>
          <p:cNvSpPr>
            <a:spLocks noGrp="1"/>
          </p:cNvSpPr>
          <p:nvPr>
            <p:ph idx="1"/>
          </p:nvPr>
        </p:nvSpPr>
        <p:spPr/>
        <p:txBody>
          <a:bodyPr>
            <a:normAutofit/>
          </a:bodyPr>
          <a:lstStyle/>
          <a:p>
            <a:r>
              <a:rPr lang="en-US" sz="3600" dirty="0" smtClean="0"/>
              <a:t>If the supply and demand are equal, the price of a good or product will remain the same or </a:t>
            </a:r>
            <a:r>
              <a:rPr lang="en-US" sz="3600" dirty="0" smtClean="0">
                <a:solidFill>
                  <a:srgbClr val="FF0000"/>
                </a:solidFill>
              </a:rPr>
              <a:t>constant</a:t>
            </a:r>
            <a:r>
              <a:rPr lang="en-US" sz="3600" dirty="0" smtClean="0"/>
              <a:t>. </a:t>
            </a:r>
            <a:endParaRPr lang="en-US" sz="3600" dirty="0"/>
          </a:p>
        </p:txBody>
      </p:sp>
    </p:spTree>
    <p:extLst>
      <p:ext uri="{BB962C8B-B14F-4D97-AF65-F5344CB8AC3E}">
        <p14:creationId xmlns:p14="http://schemas.microsoft.com/office/powerpoint/2010/main" val="11692878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4.) Who </a:t>
            </a:r>
            <a:r>
              <a:rPr lang="en-US" u="sng" dirty="0"/>
              <a:t>or what sets the price of good and services?</a:t>
            </a:r>
          </a:p>
        </p:txBody>
      </p:sp>
      <p:sp>
        <p:nvSpPr>
          <p:cNvPr id="3" name="Content Placeholder 2"/>
          <p:cNvSpPr>
            <a:spLocks noGrp="1"/>
          </p:cNvSpPr>
          <p:nvPr>
            <p:ph idx="1"/>
          </p:nvPr>
        </p:nvSpPr>
        <p:spPr>
          <a:xfrm>
            <a:off x="1069848" y="2484015"/>
            <a:ext cx="10058400" cy="4050792"/>
          </a:xfrm>
        </p:spPr>
        <p:txBody>
          <a:bodyPr>
            <a:normAutofit/>
          </a:bodyPr>
          <a:lstStyle/>
          <a:p>
            <a:r>
              <a:rPr lang="en-US" sz="4000" dirty="0" smtClean="0"/>
              <a:t>The price of a good or service is set by the </a:t>
            </a:r>
            <a:r>
              <a:rPr lang="en-US" sz="4000" dirty="0" smtClean="0">
                <a:solidFill>
                  <a:srgbClr val="FF0000"/>
                </a:solidFill>
              </a:rPr>
              <a:t>consumer</a:t>
            </a:r>
            <a:r>
              <a:rPr lang="en-US" sz="4000" dirty="0" smtClean="0"/>
              <a:t>. While the supplier may set a base price based on the cost of manufacturing, it is ultimately the consumer who determines what the value of the good is worth based on their demand.</a:t>
            </a:r>
            <a:endParaRPr lang="en-US" sz="4000" dirty="0"/>
          </a:p>
        </p:txBody>
      </p:sp>
    </p:spTree>
    <p:extLst>
      <p:ext uri="{BB962C8B-B14F-4D97-AF65-F5344CB8AC3E}">
        <p14:creationId xmlns:p14="http://schemas.microsoft.com/office/powerpoint/2010/main" val="13556886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smtClean="0"/>
              <a:t>5.)Describe </a:t>
            </a:r>
            <a:r>
              <a:rPr lang="en-US" u="sng" dirty="0"/>
              <a:t>how supply affects the price of goods or services.</a:t>
            </a:r>
            <a:r>
              <a:rPr lang="en-US" dirty="0"/>
              <a:t/>
            </a:r>
            <a:br>
              <a:rPr lang="en-US" dirty="0"/>
            </a:br>
            <a:endParaRPr lang="en-US" dirty="0"/>
          </a:p>
        </p:txBody>
      </p:sp>
      <p:sp>
        <p:nvSpPr>
          <p:cNvPr id="3" name="Content Placeholder 2"/>
          <p:cNvSpPr>
            <a:spLocks noGrp="1"/>
          </p:cNvSpPr>
          <p:nvPr>
            <p:ph idx="1"/>
          </p:nvPr>
        </p:nvSpPr>
        <p:spPr>
          <a:xfrm>
            <a:off x="1069848" y="2121408"/>
            <a:ext cx="10058400" cy="4342454"/>
          </a:xfrm>
        </p:spPr>
        <p:txBody>
          <a:bodyPr>
            <a:noAutofit/>
          </a:bodyPr>
          <a:lstStyle/>
          <a:p>
            <a:r>
              <a:rPr lang="en-US" sz="2400" dirty="0" smtClean="0"/>
              <a:t>Supply affects the price of goods and services because it can create </a:t>
            </a:r>
            <a:r>
              <a:rPr lang="en-US" sz="2400" dirty="0" smtClean="0">
                <a:solidFill>
                  <a:srgbClr val="FF0000"/>
                </a:solidFill>
              </a:rPr>
              <a:t>shortages</a:t>
            </a:r>
            <a:r>
              <a:rPr lang="en-US" sz="2400" dirty="0" smtClean="0"/>
              <a:t> and </a:t>
            </a:r>
            <a:r>
              <a:rPr lang="en-US" sz="2400" dirty="0" smtClean="0">
                <a:solidFill>
                  <a:srgbClr val="FF0000"/>
                </a:solidFill>
              </a:rPr>
              <a:t>surpluses</a:t>
            </a:r>
            <a:r>
              <a:rPr lang="en-US" sz="2400" dirty="0" smtClean="0"/>
              <a:t>. A shortage is when there isn’t enough supply to meet the demand of the consumer. Therefore, customers are willing to pay more in order just to have the product. </a:t>
            </a:r>
            <a:r>
              <a:rPr lang="en-US" sz="2400" dirty="0" smtClean="0">
                <a:solidFill>
                  <a:srgbClr val="FF0000"/>
                </a:solidFill>
              </a:rPr>
              <a:t>Example</a:t>
            </a:r>
            <a:r>
              <a:rPr lang="en-US" sz="2400" dirty="0" smtClean="0"/>
              <a:t>: When a new gaming system is released, there is often not enough supply in the store to meet the number of customers who wish to buy it. They may then pay hundreds more for the system on eBay. In the same regards, there can be a surplus. This means that too much of an item has been made and not enough customers want to buy it. </a:t>
            </a:r>
            <a:r>
              <a:rPr lang="en-US" sz="2400" dirty="0" smtClean="0">
                <a:solidFill>
                  <a:srgbClr val="FF0000"/>
                </a:solidFill>
              </a:rPr>
              <a:t>Example</a:t>
            </a:r>
            <a:r>
              <a:rPr lang="en-US" sz="2400" dirty="0" smtClean="0"/>
              <a:t>: When a new edition iPhone is released, the older editions will become cheaper to purchase because people want the new version. Therefore, a surplus is created and Apple must sell the older models for cheaper in order to sell them at all.</a:t>
            </a:r>
            <a:endParaRPr lang="en-US" sz="2400" dirty="0"/>
          </a:p>
        </p:txBody>
      </p:sp>
    </p:spTree>
    <p:extLst>
      <p:ext uri="{BB962C8B-B14F-4D97-AF65-F5344CB8AC3E}">
        <p14:creationId xmlns:p14="http://schemas.microsoft.com/office/powerpoint/2010/main" val="35515826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a:t>6.) Describe how demand affects the price of goods or services. </a:t>
            </a:r>
            <a:r>
              <a:rPr lang="en-US" dirty="0"/>
              <a:t/>
            </a:r>
            <a:br>
              <a:rPr lang="en-US" dirty="0"/>
            </a:br>
            <a:endParaRPr lang="en-US" dirty="0"/>
          </a:p>
        </p:txBody>
      </p:sp>
      <p:sp>
        <p:nvSpPr>
          <p:cNvPr id="3" name="Content Placeholder 2"/>
          <p:cNvSpPr>
            <a:spLocks noGrp="1"/>
          </p:cNvSpPr>
          <p:nvPr>
            <p:ph idx="1"/>
          </p:nvPr>
        </p:nvSpPr>
        <p:spPr>
          <a:xfrm>
            <a:off x="1069848" y="1837629"/>
            <a:ext cx="10058400" cy="4050792"/>
          </a:xfrm>
        </p:spPr>
        <p:txBody>
          <a:bodyPr>
            <a:noAutofit/>
          </a:bodyPr>
          <a:lstStyle/>
          <a:p>
            <a:r>
              <a:rPr lang="en-US" sz="3600" dirty="0" smtClean="0"/>
              <a:t>Demand affects the price of goods and services because when a customer really wants a certain good or service, they are willing to pay more in order to get something that other people have a hard time obtaining. On the other hand, If the demand for something isn’t very high, meaning no one wants it, people are less likely to pay very much for something that isn’t popular.</a:t>
            </a:r>
          </a:p>
        </p:txBody>
      </p:sp>
    </p:spTree>
    <p:extLst>
      <p:ext uri="{BB962C8B-B14F-4D97-AF65-F5344CB8AC3E}">
        <p14:creationId xmlns:p14="http://schemas.microsoft.com/office/powerpoint/2010/main" val="232573331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TM03090434[[fn=Wood Type]]</Template>
  <TotalTime>277</TotalTime>
  <Words>969</Words>
  <Application>Microsoft Office PowerPoint</Application>
  <PresentationFormat>Widescreen</PresentationFormat>
  <Paragraphs>50</Paragraphs>
  <Slides>17</Slides>
  <Notes>0</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Rockwell</vt:lpstr>
      <vt:lpstr>Rockwell Condensed</vt:lpstr>
      <vt:lpstr>Wingdings</vt:lpstr>
      <vt:lpstr>Wood Type</vt:lpstr>
      <vt:lpstr>The study of production, distribution and consumption of goods and services.</vt:lpstr>
      <vt:lpstr>Learning Targets for Economics</vt:lpstr>
      <vt:lpstr>Supply and Demand</vt:lpstr>
      <vt:lpstr>Hula Hoops</vt:lpstr>
      <vt:lpstr>Hula Hoop Video</vt:lpstr>
      <vt:lpstr>Hula hoop scenario</vt:lpstr>
      <vt:lpstr>Think…</vt:lpstr>
      <vt:lpstr>Silly Bandz!</vt:lpstr>
      <vt:lpstr>Silly Bandz</vt:lpstr>
      <vt:lpstr>PowerPoint Presentation</vt:lpstr>
      <vt:lpstr>Assessment</vt:lpstr>
      <vt:lpstr>1.) Supply goes up and demand goes down, what will happen to the price? </vt:lpstr>
      <vt:lpstr>2.) Supply goes down and demand goes up, what will happen to the price?</vt:lpstr>
      <vt:lpstr>3.) Supply and demand are equal, what will happen to the price? </vt:lpstr>
      <vt:lpstr>4.) Who or what sets the price of good and services?</vt:lpstr>
      <vt:lpstr>5.)Describe how supply affects the price of goods or services. </vt:lpstr>
      <vt:lpstr>6.) Describe how demand affects the price of goods or services.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study of production, distribution and consumption of goods and services.</dc:title>
  <dc:creator>McClendon, Ashlee</dc:creator>
  <cp:lastModifiedBy>McClendon, Ashlee</cp:lastModifiedBy>
  <cp:revision>11</cp:revision>
  <dcterms:created xsi:type="dcterms:W3CDTF">2015-01-23T18:38:54Z</dcterms:created>
  <dcterms:modified xsi:type="dcterms:W3CDTF">2015-01-26T19:01:44Z</dcterms:modified>
</cp:coreProperties>
</file>