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71" r:id="rId8"/>
    <p:sldId id="263" r:id="rId9"/>
    <p:sldId id="264" r:id="rId10"/>
    <p:sldId id="265" r:id="rId11"/>
    <p:sldId id="266" r:id="rId12"/>
    <p:sldId id="267" r:id="rId13"/>
    <p:sldId id="273" r:id="rId14"/>
    <p:sldId id="268" r:id="rId15"/>
    <p:sldId id="269" r:id="rId16"/>
    <p:sldId id="270" r:id="rId17"/>
    <p:sldId id="275" r:id="rId18"/>
    <p:sldId id="276" r:id="rId19"/>
    <p:sldId id="277"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8268790-D48C-4316-A38A-8F4E00E9CC42}" type="datetimeFigureOut">
              <a:rPr lang="en-US"/>
              <a:pPr>
                <a:defRPr/>
              </a:pPr>
              <a:t>8/31/2011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02190E-F88F-462F-9AB4-42F811F20DE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7649735-C6F5-402C-9123-C9598D087ED2}" type="datetimeFigureOut">
              <a:rPr lang="en-US"/>
              <a:pPr>
                <a:defRPr/>
              </a:pPr>
              <a:t>8/31/2011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27DEC9-C25A-46B4-96C3-1D2F079B5C3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F67A9C-B389-483A-964F-BFDE6BC91ED9}" type="datetimeFigureOut">
              <a:rPr lang="en-US"/>
              <a:pPr>
                <a:defRPr/>
              </a:pPr>
              <a:t>8/31/2011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1BF647-CEBB-4B3B-9FC7-AE05ECA88FC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9B3FA21-6EFC-493A-BB50-F3052D4EAF35}" type="datetimeFigureOut">
              <a:rPr lang="en-US"/>
              <a:pPr>
                <a:defRPr/>
              </a:pPr>
              <a:t>8/31/2011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A51C98-F6FC-475D-A234-C503CBA8FDA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91AECD6-AF50-4BFA-9706-3D530A9C6383}" type="datetimeFigureOut">
              <a:rPr lang="en-US"/>
              <a:pPr>
                <a:defRPr/>
              </a:pPr>
              <a:t>8/31/2011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832C552-6356-4F68-9F5B-A7A3DE2BF79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6E0C5CC-770F-4C68-A6E2-E7E2FFED4602}" type="datetimeFigureOut">
              <a:rPr lang="en-US"/>
              <a:pPr>
                <a:defRPr/>
              </a:pPr>
              <a:t>8/31/2011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4BD186B-FF25-4C3F-BFAE-98E1E011F7A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52B3722-90FC-4905-9157-678DA8ED7D79}" type="datetimeFigureOut">
              <a:rPr lang="en-US"/>
              <a:pPr>
                <a:defRPr/>
              </a:pPr>
              <a:t>8/31/2011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EBD06BB-F498-45AA-B0DB-0E56607D753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0D02EC9-E3FE-4678-A46C-327F7A0D37B2}" type="datetimeFigureOut">
              <a:rPr lang="en-US"/>
              <a:pPr>
                <a:defRPr/>
              </a:pPr>
              <a:t>8/31/2011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0C2E520-11A9-41BD-A611-2161CD1F344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3F33FF8-8D13-4DBF-BF89-14740D111C26}" type="datetimeFigureOut">
              <a:rPr lang="en-US"/>
              <a:pPr>
                <a:defRPr/>
              </a:pPr>
              <a:t>8/31/2011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82EB99-2FB1-4ABD-A0D7-9EDB1C0BFCB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5EFE93-C6BF-4E40-8BD8-2BEFA5F853D6}" type="datetimeFigureOut">
              <a:rPr lang="en-US"/>
              <a:pPr>
                <a:defRPr/>
              </a:pPr>
              <a:t>8/31/2011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42BF6F-E069-4D1B-A888-D8CABE89BEF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FFC090-AEA7-416C-831F-76F311FEB3E5}" type="datetimeFigureOut">
              <a:rPr lang="en-US"/>
              <a:pPr>
                <a:defRPr/>
              </a:pPr>
              <a:t>8/31/2011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5E0D02-9D8D-4C8D-82C2-3215DE80AB6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FEDFB58-AA41-4C97-B4F3-4008A5A22456}" type="datetimeFigureOut">
              <a:rPr lang="en-US"/>
              <a:pPr>
                <a:defRPr/>
              </a:pPr>
              <a:t>8/31/2011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4F8A5E1-0B80-48C5-BDAE-2AB6EC6D3C9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914400" y="228600"/>
            <a:ext cx="7772400" cy="1470025"/>
          </a:xfrm>
        </p:spPr>
        <p:txBody>
          <a:bodyPr/>
          <a:lstStyle/>
          <a:p>
            <a:pPr eaLnBrk="1" hangingPunct="1"/>
            <a:r>
              <a:rPr lang="en-US" sz="6000" smtClean="0"/>
              <a:t>Personal Finance</a:t>
            </a:r>
          </a:p>
        </p:txBody>
      </p:sp>
      <p:sp>
        <p:nvSpPr>
          <p:cNvPr id="3" name="Subtitle 2"/>
          <p:cNvSpPr>
            <a:spLocks noGrp="1"/>
          </p:cNvSpPr>
          <p:nvPr>
            <p:ph type="subTitle" idx="1"/>
          </p:nvPr>
        </p:nvSpPr>
        <p:spPr>
          <a:xfrm>
            <a:off x="990600" y="2057400"/>
            <a:ext cx="7391400" cy="1752600"/>
          </a:xfrm>
        </p:spPr>
        <p:txBody>
          <a:bodyPr rtlCol="0">
            <a:noAutofit/>
          </a:bodyPr>
          <a:lstStyle/>
          <a:p>
            <a:pPr eaLnBrk="1" fontAlgn="auto" hangingPunct="1">
              <a:spcAft>
                <a:spcPts val="0"/>
              </a:spcAft>
              <a:buFont typeface="Arial" pitchFamily="34" charset="0"/>
              <a:buNone/>
              <a:defRPr/>
            </a:pPr>
            <a:r>
              <a:rPr lang="en-US" sz="4000" dirty="0" smtClean="0">
                <a:solidFill>
                  <a:schemeClr val="accent3">
                    <a:lumMod val="50000"/>
                  </a:schemeClr>
                </a:solidFill>
              </a:rPr>
              <a:t>Chapter 1: Personal Financial Planning</a:t>
            </a:r>
          </a:p>
          <a:p>
            <a:pPr eaLnBrk="1" fontAlgn="auto" hangingPunct="1">
              <a:spcAft>
                <a:spcPts val="0"/>
              </a:spcAft>
              <a:buFont typeface="Arial" pitchFamily="34" charset="0"/>
              <a:buNone/>
              <a:defRPr/>
            </a:pPr>
            <a:endParaRPr lang="en-US" sz="4000" dirty="0" smtClean="0">
              <a:solidFill>
                <a:schemeClr val="tx1"/>
              </a:solidFill>
            </a:endParaRPr>
          </a:p>
          <a:p>
            <a:pPr eaLnBrk="1" fontAlgn="auto" hangingPunct="1">
              <a:spcAft>
                <a:spcPts val="0"/>
              </a:spcAft>
              <a:buFont typeface="Arial" pitchFamily="34" charset="0"/>
              <a:buNone/>
              <a:defRPr/>
            </a:pPr>
            <a:r>
              <a:rPr lang="en-US" dirty="0" smtClean="0">
                <a:solidFill>
                  <a:schemeClr val="tx2"/>
                </a:solidFill>
              </a:rPr>
              <a:t>Section 1.1: Decisions and Goals in Personal Finance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762000" y="304800"/>
            <a:ext cx="7772400" cy="1470025"/>
          </a:xfrm>
        </p:spPr>
        <p:txBody>
          <a:bodyPr/>
          <a:lstStyle/>
          <a:p>
            <a:pPr eaLnBrk="1" hangingPunct="1"/>
            <a:r>
              <a:rPr lang="en-US" sz="4000" smtClean="0">
                <a:solidFill>
                  <a:srgbClr val="FF0000"/>
                </a:solidFill>
              </a:rPr>
              <a:t>Making Personal Financial Decisions</a:t>
            </a:r>
          </a:p>
        </p:txBody>
      </p:sp>
      <p:sp>
        <p:nvSpPr>
          <p:cNvPr id="3" name="Subtitle 2"/>
          <p:cNvSpPr>
            <a:spLocks noGrp="1"/>
          </p:cNvSpPr>
          <p:nvPr>
            <p:ph type="subTitle" idx="1"/>
          </p:nvPr>
        </p:nvSpPr>
        <p:spPr>
          <a:xfrm>
            <a:off x="1066800" y="1600200"/>
            <a:ext cx="7391400" cy="4191000"/>
          </a:xfrm>
        </p:spPr>
        <p:txBody>
          <a:bodyPr rtlCol="0">
            <a:normAutofit fontScale="85000" lnSpcReduction="10000"/>
          </a:bodyPr>
          <a:lstStyle/>
          <a:p>
            <a:pPr algn="l" eaLnBrk="1" fontAlgn="auto" hangingPunct="1">
              <a:spcAft>
                <a:spcPts val="0"/>
              </a:spcAft>
              <a:buFont typeface="Arial" pitchFamily="34" charset="0"/>
              <a:buChar char="•"/>
              <a:defRPr/>
            </a:pPr>
            <a:r>
              <a:rPr lang="en-US" dirty="0" smtClean="0">
                <a:solidFill>
                  <a:schemeClr val="tx1"/>
                </a:solidFill>
              </a:rPr>
              <a:t> Personal financial planning means spending, saving, and investing your money to have a life you want while maintaining financial security.</a:t>
            </a:r>
          </a:p>
          <a:p>
            <a:pPr algn="l" eaLnBrk="1" fontAlgn="auto" hangingPunct="1">
              <a:spcAft>
                <a:spcPts val="0"/>
              </a:spcAft>
              <a:buFont typeface="Arial" pitchFamily="34" charset="0"/>
              <a:buChar char="•"/>
              <a:defRPr/>
            </a:pPr>
            <a:r>
              <a:rPr lang="en-US" dirty="0" smtClean="0">
                <a:solidFill>
                  <a:schemeClr val="tx1"/>
                </a:solidFill>
              </a:rPr>
              <a:t> Goals are simply things you want to accomplish.</a:t>
            </a:r>
          </a:p>
          <a:p>
            <a:pPr algn="l" eaLnBrk="1" fontAlgn="auto" hangingPunct="1">
              <a:spcAft>
                <a:spcPts val="0"/>
              </a:spcAft>
              <a:buFont typeface="Arial" pitchFamily="34" charset="0"/>
              <a:buChar char="•"/>
              <a:defRPr/>
            </a:pPr>
            <a:r>
              <a:rPr lang="en-US" dirty="0" smtClean="0">
                <a:solidFill>
                  <a:schemeClr val="tx1"/>
                </a:solidFill>
              </a:rPr>
              <a:t> Planning your finances will help you reach your goals.</a:t>
            </a:r>
          </a:p>
          <a:p>
            <a:pPr algn="l" eaLnBrk="1" fontAlgn="auto" hangingPunct="1">
              <a:spcAft>
                <a:spcPts val="0"/>
              </a:spcAft>
              <a:buFont typeface="Arial" pitchFamily="34" charset="0"/>
              <a:buChar char="•"/>
              <a:defRPr/>
            </a:pPr>
            <a:r>
              <a:rPr lang="en-US" dirty="0" smtClean="0">
                <a:solidFill>
                  <a:schemeClr val="tx1"/>
                </a:solidFill>
              </a:rPr>
              <a:t>You will have more money and be financially secure if you plan your finances.</a:t>
            </a:r>
          </a:p>
          <a:p>
            <a:pPr algn="l" eaLnBrk="1" fontAlgn="auto" hangingPunct="1">
              <a:spcAft>
                <a:spcPts val="0"/>
              </a:spcAft>
              <a:buFont typeface="Arial" pitchFamily="34" charset="0"/>
              <a:buChar char="•"/>
              <a:defRPr/>
            </a:pPr>
            <a:r>
              <a:rPr lang="en-US" dirty="0" smtClean="0">
                <a:solidFill>
                  <a:schemeClr val="tx1"/>
                </a:solidFill>
              </a:rPr>
              <a:t>You will have less of a chance of going into debt.</a:t>
            </a:r>
          </a:p>
          <a:p>
            <a:pPr algn="l" eaLnBrk="1" fontAlgn="auto" hangingPunct="1">
              <a:spcAft>
                <a:spcPts val="0"/>
              </a:spcAft>
              <a:buFont typeface="Arial" pitchFamily="34" charset="0"/>
              <a:buChar char="•"/>
              <a:defRPr/>
            </a:pPr>
            <a:endParaRPr lang="en-US" dirty="0" smtClean="0">
              <a:solidFill>
                <a:schemeClr val="tx1"/>
              </a:solidFill>
            </a:endParaRPr>
          </a:p>
        </p:txBody>
      </p:sp>
      <p:sp>
        <p:nvSpPr>
          <p:cNvPr id="3076" name="Subtitle 2"/>
          <p:cNvSpPr txBox="1">
            <a:spLocks/>
          </p:cNvSpPr>
          <p:nvPr/>
        </p:nvSpPr>
        <p:spPr bwMode="auto">
          <a:xfrm>
            <a:off x="5257800" y="5410200"/>
            <a:ext cx="3429000" cy="1143000"/>
          </a:xfrm>
          <a:prstGeom prst="rect">
            <a:avLst/>
          </a:prstGeom>
          <a:noFill/>
          <a:ln w="9525">
            <a:noFill/>
            <a:miter lim="800000"/>
            <a:headEnd/>
            <a:tailEnd/>
          </a:ln>
        </p:spPr>
        <p:txBody>
          <a:bodyPr/>
          <a:lstStyle/>
          <a:p>
            <a:pPr>
              <a:spcBef>
                <a:spcPct val="20000"/>
              </a:spcBef>
            </a:pPr>
            <a:r>
              <a:rPr lang="en-US" sz="2400">
                <a:solidFill>
                  <a:srgbClr val="FF0000"/>
                </a:solidFill>
                <a:latin typeface="Calibri" pitchFamily="34" charset="0"/>
              </a:rPr>
              <a:t>My Spending Profile score from page six is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The Financial Planning Process</a:t>
            </a:r>
          </a:p>
        </p:txBody>
      </p:sp>
      <p:sp>
        <p:nvSpPr>
          <p:cNvPr id="4099" name="Content Placeholder 2"/>
          <p:cNvSpPr>
            <a:spLocks noGrp="1"/>
          </p:cNvSpPr>
          <p:nvPr>
            <p:ph idx="1"/>
          </p:nvPr>
        </p:nvSpPr>
        <p:spPr/>
        <p:txBody>
          <a:bodyPr/>
          <a:lstStyle/>
          <a:p>
            <a:pPr eaLnBrk="1" hangingPunct="1">
              <a:buFont typeface="Arial" charset="0"/>
              <a:buNone/>
            </a:pPr>
            <a:r>
              <a:rPr lang="en-US" smtClean="0">
                <a:solidFill>
                  <a:schemeClr val="tx2"/>
                </a:solidFill>
              </a:rPr>
              <a:t>Step 1: Determine your current financial situation </a:t>
            </a:r>
          </a:p>
          <a:p>
            <a:pPr eaLnBrk="1" hangingPunct="1"/>
            <a:r>
              <a:rPr lang="en-US" smtClean="0"/>
              <a:t> Make a list of monthly savings, income, expenses, and debts.</a:t>
            </a:r>
          </a:p>
          <a:p>
            <a:pPr eaLnBrk="1" hangingPunct="1"/>
            <a:r>
              <a:rPr lang="en-US" smtClean="0"/>
              <a:t> Estimate your expenses by keeping a record of everything you spend money on in a month.</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smtClean="0"/>
              <a:t>The Financial Planning Process</a:t>
            </a:r>
          </a:p>
        </p:txBody>
      </p:sp>
      <p:sp>
        <p:nvSpPr>
          <p:cNvPr id="5123" name="Content Placeholder 2"/>
          <p:cNvSpPr>
            <a:spLocks noGrp="1"/>
          </p:cNvSpPr>
          <p:nvPr>
            <p:ph idx="1"/>
          </p:nvPr>
        </p:nvSpPr>
        <p:spPr/>
        <p:txBody>
          <a:bodyPr/>
          <a:lstStyle/>
          <a:p>
            <a:pPr eaLnBrk="1" hangingPunct="1">
              <a:buFont typeface="Arial" charset="0"/>
              <a:buNone/>
            </a:pPr>
            <a:r>
              <a:rPr lang="en-US" smtClean="0">
                <a:solidFill>
                  <a:schemeClr val="tx2"/>
                </a:solidFill>
              </a:rPr>
              <a:t>Step 2: Develop your financial goals </a:t>
            </a:r>
          </a:p>
          <a:p>
            <a:pPr eaLnBrk="1" hangingPunct="1"/>
            <a:r>
              <a:rPr lang="en-US" smtClean="0"/>
              <a:t> Values are what beliefs and principles you consider important, correct, and desirable.</a:t>
            </a:r>
          </a:p>
          <a:p>
            <a:pPr eaLnBrk="1" hangingPunct="1"/>
            <a:r>
              <a:rPr lang="en-US" smtClean="0"/>
              <a:t>  You must be able to distinguish between your wants and needs.</a:t>
            </a:r>
          </a:p>
          <a:p>
            <a:pPr eaLnBrk="1" hangingPunct="1"/>
            <a:r>
              <a:rPr lang="en-US" smtClean="0"/>
              <a:t> Make specific goals</a:t>
            </a:r>
          </a:p>
        </p:txBody>
      </p:sp>
      <p:sp>
        <p:nvSpPr>
          <p:cNvPr id="5124" name="Text Box 5"/>
          <p:cNvSpPr txBox="1">
            <a:spLocks noChangeArrowheads="1"/>
          </p:cNvSpPr>
          <p:nvPr/>
        </p:nvSpPr>
        <p:spPr bwMode="auto">
          <a:xfrm>
            <a:off x="5638800" y="5486400"/>
            <a:ext cx="2895600" cy="641350"/>
          </a:xfrm>
          <a:prstGeom prst="rect">
            <a:avLst/>
          </a:prstGeom>
          <a:noFill/>
          <a:ln w="9525">
            <a:noFill/>
            <a:miter lim="800000"/>
            <a:headEnd/>
            <a:tailEnd/>
          </a:ln>
        </p:spPr>
        <p:txBody>
          <a:bodyPr>
            <a:spAutoFit/>
          </a:bodyPr>
          <a:lstStyle/>
          <a:p>
            <a:pPr>
              <a:spcBef>
                <a:spcPct val="50000"/>
              </a:spcBef>
            </a:pPr>
            <a:r>
              <a:rPr lang="en-US">
                <a:solidFill>
                  <a:schemeClr val="accent2"/>
                </a:solidFill>
              </a:rPr>
              <a:t>Make a list of your wants and needs.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mtClean="0"/>
              <a:t>The Financial Planning Process</a:t>
            </a:r>
          </a:p>
        </p:txBody>
      </p:sp>
      <p:sp>
        <p:nvSpPr>
          <p:cNvPr id="6147" name="Content Placeholder 2"/>
          <p:cNvSpPr>
            <a:spLocks noGrp="1"/>
          </p:cNvSpPr>
          <p:nvPr>
            <p:ph idx="1"/>
          </p:nvPr>
        </p:nvSpPr>
        <p:spPr/>
        <p:txBody>
          <a:bodyPr/>
          <a:lstStyle/>
          <a:p>
            <a:pPr eaLnBrk="1" hangingPunct="1">
              <a:buFont typeface="Arial" charset="0"/>
              <a:buNone/>
            </a:pPr>
            <a:r>
              <a:rPr lang="en-US" smtClean="0">
                <a:solidFill>
                  <a:schemeClr val="tx2"/>
                </a:solidFill>
              </a:rPr>
              <a:t>Step 3:Identify alternative courses of action </a:t>
            </a:r>
          </a:p>
          <a:p>
            <a:pPr eaLnBrk="1" hangingPunct="1"/>
            <a:r>
              <a:rPr lang="en-US" smtClean="0"/>
              <a:t>Expand the current situation - increase amount of money to save each month</a:t>
            </a:r>
          </a:p>
          <a:p>
            <a:pPr eaLnBrk="1" hangingPunct="1"/>
            <a:r>
              <a:rPr lang="en-US" smtClean="0"/>
              <a:t>Change the current situation – invest in stocks instead of putting money in a savings account </a:t>
            </a:r>
          </a:p>
          <a:p>
            <a:pPr eaLnBrk="1" hangingPunct="1"/>
            <a:r>
              <a:rPr lang="en-US" smtClean="0"/>
              <a:t> Start something new – start paying off a debt</a:t>
            </a:r>
          </a:p>
          <a:p>
            <a:pPr eaLnBrk="1" hangingPunct="1"/>
            <a:r>
              <a:rPr lang="en-US" smtClean="0"/>
              <a:t>Continue the same course of action – don’t change anything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The Financial Planning Process</a:t>
            </a:r>
          </a:p>
        </p:txBody>
      </p:sp>
      <p:sp>
        <p:nvSpPr>
          <p:cNvPr id="7171" name="Content Placeholder 2"/>
          <p:cNvSpPr>
            <a:spLocks noGrp="1"/>
          </p:cNvSpPr>
          <p:nvPr>
            <p:ph idx="1"/>
          </p:nvPr>
        </p:nvSpPr>
        <p:spPr/>
        <p:txBody>
          <a:bodyPr/>
          <a:lstStyle/>
          <a:p>
            <a:pPr eaLnBrk="1" hangingPunct="1">
              <a:buFont typeface="Arial" charset="0"/>
              <a:buNone/>
            </a:pPr>
            <a:r>
              <a:rPr lang="en-US" smtClean="0">
                <a:solidFill>
                  <a:schemeClr val="tx2"/>
                </a:solidFill>
              </a:rPr>
              <a:t>Step 4: Evaluate your alternatives</a:t>
            </a:r>
          </a:p>
          <a:p>
            <a:pPr eaLnBrk="1" hangingPunct="1"/>
            <a:r>
              <a:rPr lang="en-US" smtClean="0"/>
              <a:t> Consider all consequences and risks of each decision you make.</a:t>
            </a:r>
          </a:p>
          <a:p>
            <a:pPr eaLnBrk="1" hangingPunct="1"/>
            <a:r>
              <a:rPr lang="en-US" smtClean="0"/>
              <a:t>  Keep up-to-date on current economic and social conditions.</a:t>
            </a:r>
          </a:p>
          <a:p>
            <a:pPr eaLnBrk="1" hangingPunct="1"/>
            <a:r>
              <a:rPr lang="en-US" smtClean="0"/>
              <a:t> Opportunity cost, a trade-off, is what you give up when you make one choice instead of another – go to college or have a full-time job.</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The Financial Planning Process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dirty="0" smtClean="0">
                <a:solidFill>
                  <a:schemeClr val="tx2"/>
                </a:solidFill>
              </a:rPr>
              <a:t>Step 4 Continued: Evaluate your alternatives</a:t>
            </a:r>
          </a:p>
          <a:p>
            <a:pPr eaLnBrk="1" fontAlgn="auto" hangingPunct="1">
              <a:spcAft>
                <a:spcPts val="0"/>
              </a:spcAft>
              <a:buFont typeface="Arial" pitchFamily="34" charset="0"/>
              <a:buChar char="•"/>
              <a:defRPr/>
            </a:pPr>
            <a:r>
              <a:rPr lang="en-US" dirty="0" smtClean="0"/>
              <a:t> Inflation risk- things will cost more in the future</a:t>
            </a:r>
          </a:p>
          <a:p>
            <a:pPr eaLnBrk="1" fontAlgn="auto" hangingPunct="1">
              <a:spcAft>
                <a:spcPts val="0"/>
              </a:spcAft>
              <a:buFont typeface="Arial" pitchFamily="34" charset="0"/>
              <a:buChar char="•"/>
              <a:defRPr/>
            </a:pPr>
            <a:r>
              <a:rPr lang="en-US" dirty="0" smtClean="0"/>
              <a:t> Interest rate risk- interest rates are constantly going up and down</a:t>
            </a:r>
          </a:p>
          <a:p>
            <a:pPr eaLnBrk="1" fontAlgn="auto" hangingPunct="1">
              <a:spcAft>
                <a:spcPts val="0"/>
              </a:spcAft>
              <a:buFont typeface="Arial" pitchFamily="34" charset="0"/>
              <a:buChar char="•"/>
              <a:defRPr/>
            </a:pPr>
            <a:r>
              <a:rPr lang="en-US" dirty="0" smtClean="0"/>
              <a:t> Income risk- you may lose your job</a:t>
            </a:r>
          </a:p>
          <a:p>
            <a:pPr eaLnBrk="1" fontAlgn="auto" hangingPunct="1">
              <a:spcAft>
                <a:spcPts val="0"/>
              </a:spcAft>
              <a:buFont typeface="Arial" pitchFamily="34" charset="0"/>
              <a:buChar char="•"/>
              <a:defRPr/>
            </a:pPr>
            <a:r>
              <a:rPr lang="en-US" dirty="0" smtClean="0"/>
              <a:t>Personal risk- things that can happen to you on a daily basis</a:t>
            </a:r>
          </a:p>
          <a:p>
            <a:pPr eaLnBrk="1" fontAlgn="auto" hangingPunct="1">
              <a:spcAft>
                <a:spcPts val="0"/>
              </a:spcAft>
              <a:buFont typeface="Arial" pitchFamily="34" charset="0"/>
              <a:buChar char="•"/>
              <a:defRPr/>
            </a:pPr>
            <a:r>
              <a:rPr lang="en-US" dirty="0" smtClean="0"/>
              <a:t>Liquidity risk- Liquidity means you can quickly and easily convert financial resources into cash without a loss in value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The Financial Planning Process</a:t>
            </a:r>
          </a:p>
        </p:txBody>
      </p:sp>
      <p:sp>
        <p:nvSpPr>
          <p:cNvPr id="9219" name="Content Placeholder 2"/>
          <p:cNvSpPr>
            <a:spLocks noGrp="1"/>
          </p:cNvSpPr>
          <p:nvPr>
            <p:ph idx="1"/>
          </p:nvPr>
        </p:nvSpPr>
        <p:spPr/>
        <p:txBody>
          <a:bodyPr/>
          <a:lstStyle/>
          <a:p>
            <a:pPr eaLnBrk="1" hangingPunct="1">
              <a:buFont typeface="Arial" charset="0"/>
              <a:buNone/>
            </a:pPr>
            <a:r>
              <a:rPr lang="en-US" smtClean="0">
                <a:solidFill>
                  <a:schemeClr val="tx2"/>
                </a:solidFill>
              </a:rPr>
              <a:t>Step 5: Create and use your financial plan of action</a:t>
            </a:r>
          </a:p>
          <a:p>
            <a:pPr eaLnBrk="1" hangingPunct="1"/>
            <a:r>
              <a:rPr lang="en-US" smtClean="0"/>
              <a:t>A plan of action is a list of ways to achieve your financial goals.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The Financial Planning Process</a:t>
            </a:r>
          </a:p>
        </p:txBody>
      </p:sp>
      <p:sp>
        <p:nvSpPr>
          <p:cNvPr id="10243" name="Content Placeholder 2"/>
          <p:cNvSpPr>
            <a:spLocks noGrp="1"/>
          </p:cNvSpPr>
          <p:nvPr>
            <p:ph idx="1"/>
          </p:nvPr>
        </p:nvSpPr>
        <p:spPr/>
        <p:txBody>
          <a:bodyPr/>
          <a:lstStyle/>
          <a:p>
            <a:pPr eaLnBrk="1" hangingPunct="1">
              <a:buFont typeface="Arial" charset="0"/>
              <a:buNone/>
            </a:pPr>
            <a:r>
              <a:rPr lang="en-US" smtClean="0">
                <a:solidFill>
                  <a:schemeClr val="tx2"/>
                </a:solidFill>
              </a:rPr>
              <a:t>Step 6: Review and revise your plan</a:t>
            </a:r>
          </a:p>
          <a:p>
            <a:pPr eaLnBrk="1" hangingPunct="1"/>
            <a:r>
              <a:rPr lang="en-US" smtClean="0"/>
              <a:t> Your financial planning doesn’t end once you start to follow your plan.</a:t>
            </a:r>
          </a:p>
          <a:p>
            <a:pPr eaLnBrk="1" hangingPunct="1"/>
            <a:r>
              <a:rPr lang="en-US" smtClean="0"/>
              <a:t> Your finances and needs change over time.</a:t>
            </a:r>
          </a:p>
          <a:p>
            <a:pPr eaLnBrk="1" hangingPunct="1"/>
            <a:r>
              <a:rPr lang="en-US" smtClean="0"/>
              <a:t> You should reevaluate and revise your plan every year.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0000"/>
                </a:solidFill>
              </a:rPr>
              <a:t>Developing Personal Financial Goals</a:t>
            </a:r>
          </a:p>
        </p:txBody>
      </p:sp>
      <p:sp>
        <p:nvSpPr>
          <p:cNvPr id="11267" name="Content Placeholder 2"/>
          <p:cNvSpPr>
            <a:spLocks noGrp="1"/>
          </p:cNvSpPr>
          <p:nvPr>
            <p:ph idx="1"/>
          </p:nvPr>
        </p:nvSpPr>
        <p:spPr>
          <a:xfrm>
            <a:off x="457200" y="1295400"/>
            <a:ext cx="8229600" cy="5257800"/>
          </a:xfrm>
        </p:spPr>
        <p:txBody>
          <a:bodyPr/>
          <a:lstStyle/>
          <a:p>
            <a:pPr eaLnBrk="1" hangingPunct="1">
              <a:buFont typeface="Arial" charset="0"/>
              <a:buNone/>
            </a:pPr>
            <a:r>
              <a:rPr lang="en-US" dirty="0" smtClean="0">
                <a:solidFill>
                  <a:schemeClr val="tx2"/>
                </a:solidFill>
              </a:rPr>
              <a:t>Types of Financial Goals</a:t>
            </a:r>
          </a:p>
          <a:p>
            <a:pPr eaLnBrk="1" hangingPunct="1"/>
            <a:r>
              <a:rPr lang="en-US" dirty="0" smtClean="0"/>
              <a:t>One factor that influences your planning is the time frame you want to reach your goals.</a:t>
            </a:r>
          </a:p>
          <a:p>
            <a:pPr eaLnBrk="1" hangingPunct="1"/>
            <a:r>
              <a:rPr lang="en-US" dirty="0" smtClean="0"/>
              <a:t> Another factor is the financial need that inspires your goals. </a:t>
            </a:r>
          </a:p>
          <a:p>
            <a:pPr eaLnBrk="1" hangingPunct="1"/>
            <a:r>
              <a:rPr lang="en-US" dirty="0" smtClean="0"/>
              <a:t>Short-term goals- reach in &lt; 1 year</a:t>
            </a:r>
          </a:p>
          <a:p>
            <a:pPr eaLnBrk="1" hangingPunct="1"/>
            <a:r>
              <a:rPr lang="en-US" dirty="0" smtClean="0"/>
              <a:t>Intermediate goals- reach in 2-5 years </a:t>
            </a:r>
          </a:p>
          <a:p>
            <a:pPr eaLnBrk="1" hangingPunct="1"/>
            <a:r>
              <a:rPr lang="en-US" dirty="0" smtClean="0"/>
              <a:t>Long-term goals- reach in &gt;5 years</a:t>
            </a:r>
          </a:p>
          <a:p>
            <a:pPr algn="ctr" eaLnBrk="1" hangingPunct="1">
              <a:buFont typeface="Arial" charset="0"/>
              <a:buNone/>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0000"/>
                </a:solidFill>
              </a:rPr>
              <a:t>Developing Personal Financial Goals</a:t>
            </a:r>
          </a:p>
        </p:txBody>
      </p:sp>
      <p:sp>
        <p:nvSpPr>
          <p:cNvPr id="3" name="Content Placeholder 2"/>
          <p:cNvSpPr>
            <a:spLocks noGrp="1"/>
          </p:cNvSpPr>
          <p:nvPr>
            <p:ph idx="1"/>
          </p:nvPr>
        </p:nvSpPr>
        <p:spPr>
          <a:xfrm>
            <a:off x="457200" y="1295400"/>
            <a:ext cx="8229600" cy="5257800"/>
          </a:xfrm>
        </p:spPr>
        <p:txBody>
          <a:bodyPr rtlCol="0">
            <a:normAutofit fontScale="92500" lnSpcReduction="20000"/>
          </a:bodyPr>
          <a:lstStyle/>
          <a:p>
            <a:pPr eaLnBrk="1" fontAlgn="auto" hangingPunct="1">
              <a:spcAft>
                <a:spcPts val="0"/>
              </a:spcAft>
              <a:buFont typeface="Arial" pitchFamily="34" charset="0"/>
              <a:buNone/>
              <a:defRPr/>
            </a:pPr>
            <a:r>
              <a:rPr lang="en-US" dirty="0" smtClean="0">
                <a:solidFill>
                  <a:schemeClr val="tx2"/>
                </a:solidFill>
              </a:rPr>
              <a:t>Types of Financial Goals Continued</a:t>
            </a:r>
          </a:p>
          <a:p>
            <a:pPr eaLnBrk="1" fontAlgn="auto" hangingPunct="1">
              <a:spcAft>
                <a:spcPts val="0"/>
              </a:spcAft>
              <a:buFont typeface="Arial" pitchFamily="34" charset="0"/>
              <a:buChar char="•"/>
              <a:defRPr/>
            </a:pPr>
            <a:r>
              <a:rPr lang="en-US" dirty="0" smtClean="0"/>
              <a:t>A service, like a haircut, is a task that a person or machine performs for you. </a:t>
            </a:r>
          </a:p>
          <a:p>
            <a:pPr eaLnBrk="1" fontAlgn="auto" hangingPunct="1">
              <a:spcAft>
                <a:spcPts val="0"/>
              </a:spcAft>
              <a:buFont typeface="Arial" pitchFamily="34" charset="0"/>
              <a:buChar char="•"/>
              <a:defRPr/>
            </a:pPr>
            <a:r>
              <a:rPr lang="en-US" dirty="0" smtClean="0"/>
              <a:t>A good, like a car, is a physical object that is produced and can be weighed and measured.</a:t>
            </a:r>
          </a:p>
          <a:p>
            <a:pPr eaLnBrk="1" fontAlgn="auto" hangingPunct="1">
              <a:spcAft>
                <a:spcPts val="0"/>
              </a:spcAft>
              <a:buFont typeface="Arial" pitchFamily="34" charset="0"/>
              <a:buChar char="•"/>
              <a:defRPr/>
            </a:pPr>
            <a:r>
              <a:rPr lang="en-US" dirty="0" smtClean="0"/>
              <a:t>Consumable goods- purchases made often and </a:t>
            </a:r>
            <a:r>
              <a:rPr lang="en-US" dirty="0" smtClean="0"/>
              <a:t>are used </a:t>
            </a:r>
            <a:r>
              <a:rPr lang="en-US" dirty="0" smtClean="0"/>
              <a:t>up quickly, like food and toiletries.   </a:t>
            </a:r>
          </a:p>
          <a:p>
            <a:pPr eaLnBrk="1" fontAlgn="auto" hangingPunct="1">
              <a:spcAft>
                <a:spcPts val="0"/>
              </a:spcAft>
              <a:buFont typeface="Arial" pitchFamily="34" charset="0"/>
              <a:buChar char="•"/>
              <a:defRPr/>
            </a:pPr>
            <a:r>
              <a:rPr lang="en-US" dirty="0" smtClean="0"/>
              <a:t> Durable goods- items that are expensive and not made often, like a car or house.</a:t>
            </a:r>
          </a:p>
          <a:p>
            <a:pPr eaLnBrk="1" fontAlgn="auto" hangingPunct="1">
              <a:spcAft>
                <a:spcPts val="0"/>
              </a:spcAft>
              <a:buFont typeface="Arial" pitchFamily="34" charset="0"/>
              <a:buChar char="•"/>
              <a:defRPr/>
            </a:pPr>
            <a:r>
              <a:rPr lang="en-US" dirty="0" smtClean="0"/>
              <a:t>Intangible goods- items that you cannot touch and are usually important to your happiness and well-being, like relationships and an education.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0000"/>
                </a:solidFill>
              </a:rPr>
              <a:t>Developing Personal Financial Goals</a:t>
            </a:r>
          </a:p>
        </p:txBody>
      </p:sp>
      <p:sp>
        <p:nvSpPr>
          <p:cNvPr id="13315" name="Content Placeholder 2"/>
          <p:cNvSpPr>
            <a:spLocks noGrp="1"/>
          </p:cNvSpPr>
          <p:nvPr>
            <p:ph idx="1"/>
          </p:nvPr>
        </p:nvSpPr>
        <p:spPr>
          <a:xfrm>
            <a:off x="457200" y="1295400"/>
            <a:ext cx="8229600" cy="5257800"/>
          </a:xfrm>
        </p:spPr>
        <p:txBody>
          <a:bodyPr/>
          <a:lstStyle/>
          <a:p>
            <a:pPr eaLnBrk="1" hangingPunct="1">
              <a:buFont typeface="Arial" charset="0"/>
              <a:buNone/>
            </a:pPr>
            <a:r>
              <a:rPr lang="en-US" smtClean="0">
                <a:solidFill>
                  <a:schemeClr val="tx2"/>
                </a:solidFill>
              </a:rPr>
              <a:t>Guidelines for Setting Goals</a:t>
            </a:r>
          </a:p>
          <a:p>
            <a:pPr eaLnBrk="1" hangingPunct="1"/>
            <a:r>
              <a:rPr lang="en-US" smtClean="0"/>
              <a:t> Financial goals should be realistic.</a:t>
            </a:r>
          </a:p>
          <a:p>
            <a:pPr eaLnBrk="1" hangingPunct="1"/>
            <a:r>
              <a:rPr lang="en-US" smtClean="0"/>
              <a:t> Financial goals should be specific.</a:t>
            </a:r>
          </a:p>
          <a:p>
            <a:pPr eaLnBrk="1" hangingPunct="1"/>
            <a:r>
              <a:rPr lang="en-US" smtClean="0"/>
              <a:t> Financial goals should have a clear time frame.</a:t>
            </a:r>
          </a:p>
          <a:p>
            <a:pPr eaLnBrk="1" hangingPunct="1"/>
            <a:r>
              <a:rPr lang="en-US" smtClean="0"/>
              <a:t> Financial goals should help you decide what type of action to take.</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868362"/>
          </a:xfrm>
        </p:spPr>
        <p:txBody>
          <a:bodyPr/>
          <a:lstStyle/>
          <a:p>
            <a:pPr eaLnBrk="1" hangingPunct="1"/>
            <a:r>
              <a:rPr lang="en-US" sz="2800" smtClean="0"/>
              <a:t>Financial Goals and Activities for Various Life Situations</a:t>
            </a:r>
          </a:p>
        </p:txBody>
      </p:sp>
      <p:pic>
        <p:nvPicPr>
          <p:cNvPr id="4" name="Picture 7" descr="fig"/>
          <p:cNvPicPr>
            <a:picLocks noChangeAspect="1" noChangeArrowheads="1"/>
          </p:cNvPicPr>
          <p:nvPr/>
        </p:nvPicPr>
        <p:blipFill>
          <a:blip r:embed="rId2" cstate="print"/>
          <a:srcRect l="3052" r="7246"/>
          <a:stretch>
            <a:fillRect/>
          </a:stretch>
        </p:blipFill>
        <p:spPr bwMode="auto">
          <a:xfrm>
            <a:off x="914400" y="1143000"/>
            <a:ext cx="7426325" cy="5445125"/>
          </a:xfrm>
          <a:prstGeom prst="rect">
            <a:avLst/>
          </a:prstGeom>
          <a:noFill/>
          <a:ln w="57150" cmpd="thinThick">
            <a:solidFill>
              <a:srgbClr val="990033"/>
            </a:solidFill>
            <a:miter lim="800000"/>
            <a:headEnd/>
            <a:tailEnd/>
          </a:ln>
          <a:effectLst>
            <a:outerShdw dist="35921" dir="2700000" algn="ctr" rotWithShape="0">
              <a:srgbClr val="808080"/>
            </a:outerShdw>
          </a:effectLst>
        </p:spPr>
      </p:pic>
      <p:sp>
        <p:nvSpPr>
          <p:cNvPr id="6" name="Oval 5"/>
          <p:cNvSpPr/>
          <p:nvPr/>
        </p:nvSpPr>
        <p:spPr>
          <a:xfrm>
            <a:off x="304800" y="1447800"/>
            <a:ext cx="83820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0000"/>
                </a:solidFill>
              </a:rPr>
              <a:t>Influences on Personal Financial Planning</a:t>
            </a:r>
          </a:p>
        </p:txBody>
      </p:sp>
      <p:sp>
        <p:nvSpPr>
          <p:cNvPr id="15363" name="Content Placeholder 2"/>
          <p:cNvSpPr>
            <a:spLocks noGrp="1"/>
          </p:cNvSpPr>
          <p:nvPr>
            <p:ph idx="1"/>
          </p:nvPr>
        </p:nvSpPr>
        <p:spPr>
          <a:xfrm>
            <a:off x="457200" y="1524000"/>
            <a:ext cx="8229600" cy="5029200"/>
          </a:xfrm>
        </p:spPr>
        <p:txBody>
          <a:bodyPr/>
          <a:lstStyle/>
          <a:p>
            <a:pPr eaLnBrk="1" hangingPunct="1">
              <a:buFont typeface="Arial" charset="0"/>
              <a:buNone/>
            </a:pPr>
            <a:r>
              <a:rPr lang="en-US" smtClean="0">
                <a:solidFill>
                  <a:schemeClr val="tx2"/>
                </a:solidFill>
              </a:rPr>
              <a:t>Life Situations and Personal Values</a:t>
            </a:r>
          </a:p>
          <a:p>
            <a:pPr eaLnBrk="1" hangingPunct="1"/>
            <a:r>
              <a:rPr lang="en-US" smtClean="0"/>
              <a:t>You will experience many changes when entering and going through adulthood.</a:t>
            </a:r>
          </a:p>
          <a:p>
            <a:pPr eaLnBrk="1" hangingPunct="1"/>
            <a:r>
              <a:rPr lang="en-US" smtClean="0"/>
              <a:t> Your personal values will change, which will influence your financial decisions.</a:t>
            </a:r>
          </a:p>
          <a:p>
            <a:pPr eaLnBrk="1" hangingPunct="1">
              <a:buFont typeface="Arial" charset="0"/>
              <a:buNone/>
            </a:pPr>
            <a:r>
              <a:rPr lang="en-US" smtClean="0"/>
              <a:t> </a:t>
            </a:r>
          </a:p>
          <a:p>
            <a:pPr eaLnBrk="1" hangingPunct="1">
              <a:buFont typeface="Arial" charset="0"/>
              <a:buNone/>
            </a:pPr>
            <a:endParaRPr lang="en-US" smtClean="0"/>
          </a:p>
        </p:txBody>
      </p:sp>
      <p:sp>
        <p:nvSpPr>
          <p:cNvPr id="15364" name="Content Placeholder 2"/>
          <p:cNvSpPr txBox="1">
            <a:spLocks/>
          </p:cNvSpPr>
          <p:nvPr/>
        </p:nvSpPr>
        <p:spPr bwMode="auto">
          <a:xfrm>
            <a:off x="228600" y="4800600"/>
            <a:ext cx="8763000" cy="762000"/>
          </a:xfrm>
          <a:prstGeom prst="rect">
            <a:avLst/>
          </a:prstGeom>
          <a:noFill/>
          <a:ln w="9525">
            <a:noFill/>
            <a:miter lim="800000"/>
            <a:headEnd/>
            <a:tailEnd/>
          </a:ln>
        </p:spPr>
        <p:txBody>
          <a:bodyPr/>
          <a:lstStyle/>
          <a:p>
            <a:pPr marL="342900" indent="-342900">
              <a:spcBef>
                <a:spcPct val="20000"/>
              </a:spcBef>
              <a:buFont typeface="Arial" charset="0"/>
              <a:buNone/>
            </a:pPr>
            <a:r>
              <a:rPr lang="en-US" sz="2400">
                <a:solidFill>
                  <a:srgbClr val="FF0000"/>
                </a:solidFill>
                <a:latin typeface="Calibri" pitchFamily="34" charset="0"/>
              </a:rPr>
              <a:t>	</a:t>
            </a:r>
            <a:r>
              <a:rPr lang="en-US" sz="1600">
                <a:solidFill>
                  <a:srgbClr val="FF0000"/>
                </a:solidFill>
                <a:latin typeface="Calibri" pitchFamily="34" charset="0"/>
              </a:rPr>
              <a:t>What are some life goals you may have in ten years that you don’t have today?</a:t>
            </a:r>
            <a:endParaRPr lang="en-US" sz="3200">
              <a:latin typeface="Calibri" pitchFamily="34" charset="0"/>
            </a:endParaRPr>
          </a:p>
          <a:p>
            <a:pPr marL="342900" indent="-342900">
              <a:spcBef>
                <a:spcPct val="20000"/>
              </a:spcBef>
              <a:buFont typeface="Arial" charset="0"/>
              <a:buNone/>
            </a:pPr>
            <a:r>
              <a:rPr lang="en-US" sz="3200">
                <a:latin typeface="Calibri" pitchFamily="34" charset="0"/>
              </a:rPr>
              <a:t> </a:t>
            </a:r>
          </a:p>
          <a:p>
            <a:pPr marL="342900" indent="-342900">
              <a:spcBef>
                <a:spcPct val="20000"/>
              </a:spcBef>
              <a:buFont typeface="Arial" charset="0"/>
              <a:buNone/>
            </a:pPr>
            <a:endParaRPr lang="en-US" sz="3200">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0000"/>
                </a:solidFill>
              </a:rPr>
              <a:t>Influences on Personal Financial Planning</a:t>
            </a:r>
          </a:p>
        </p:txBody>
      </p:sp>
      <p:sp>
        <p:nvSpPr>
          <p:cNvPr id="3" name="Content Placeholder 2"/>
          <p:cNvSpPr>
            <a:spLocks noGrp="1"/>
          </p:cNvSpPr>
          <p:nvPr>
            <p:ph idx="1"/>
          </p:nvPr>
        </p:nvSpPr>
        <p:spPr>
          <a:xfrm>
            <a:off x="457200" y="1524000"/>
            <a:ext cx="8229600" cy="5029200"/>
          </a:xfrm>
        </p:spPr>
        <p:txBody>
          <a:bodyPr rtlCol="0">
            <a:normAutofit fontScale="92500" lnSpcReduction="20000"/>
          </a:bodyPr>
          <a:lstStyle/>
          <a:p>
            <a:pPr eaLnBrk="1" fontAlgn="auto" hangingPunct="1">
              <a:spcAft>
                <a:spcPts val="0"/>
              </a:spcAft>
              <a:buFont typeface="Arial" pitchFamily="34" charset="0"/>
              <a:buNone/>
              <a:defRPr/>
            </a:pPr>
            <a:r>
              <a:rPr lang="en-US" dirty="0" smtClean="0">
                <a:solidFill>
                  <a:schemeClr val="tx2"/>
                </a:solidFill>
              </a:rPr>
              <a:t>Economic Factors</a:t>
            </a:r>
          </a:p>
          <a:p>
            <a:pPr eaLnBrk="1" fontAlgn="auto" hangingPunct="1">
              <a:spcAft>
                <a:spcPts val="0"/>
              </a:spcAft>
              <a:buFont typeface="Arial" pitchFamily="34" charset="0"/>
              <a:buChar char="•"/>
              <a:defRPr/>
            </a:pPr>
            <a:r>
              <a:rPr lang="en-US" dirty="0" smtClean="0"/>
              <a:t> Economics is the study of the decisions that go into making, distributing, and using goods and services.</a:t>
            </a:r>
          </a:p>
          <a:p>
            <a:pPr eaLnBrk="1" fontAlgn="auto" hangingPunct="1">
              <a:spcAft>
                <a:spcPts val="0"/>
              </a:spcAft>
              <a:buFont typeface="Arial" pitchFamily="34" charset="0"/>
              <a:buChar char="•"/>
              <a:defRPr/>
            </a:pPr>
            <a:r>
              <a:rPr lang="en-US" dirty="0" smtClean="0"/>
              <a:t> The economy is the ways people make, distribute, and use their goods and services. </a:t>
            </a:r>
          </a:p>
          <a:p>
            <a:pPr eaLnBrk="1" fontAlgn="auto" hangingPunct="1">
              <a:spcAft>
                <a:spcPts val="0"/>
              </a:spcAft>
              <a:buFont typeface="Arial" pitchFamily="34" charset="0"/>
              <a:buChar char="•"/>
              <a:defRPr/>
            </a:pPr>
            <a:r>
              <a:rPr lang="en-US" dirty="0" smtClean="0"/>
              <a:t> Supply is the amount of goods and services available for sale.</a:t>
            </a:r>
          </a:p>
          <a:p>
            <a:pPr eaLnBrk="1" fontAlgn="auto" hangingPunct="1">
              <a:spcAft>
                <a:spcPts val="0"/>
              </a:spcAft>
              <a:buFont typeface="Arial" pitchFamily="34" charset="0"/>
              <a:buChar char="•"/>
              <a:defRPr/>
            </a:pPr>
            <a:r>
              <a:rPr lang="en-US" dirty="0" smtClean="0"/>
              <a:t> Demand is the amount of goods and services people are willing to buy.</a:t>
            </a:r>
          </a:p>
          <a:p>
            <a:pPr eaLnBrk="1" fontAlgn="auto" hangingPunct="1">
              <a:spcAft>
                <a:spcPts val="0"/>
              </a:spcAft>
              <a:buFont typeface="Arial" pitchFamily="34" charset="0"/>
              <a:buNone/>
              <a:defRPr/>
            </a:pPr>
            <a:r>
              <a:rPr lang="en-US" dirty="0" smtClean="0"/>
              <a:t> </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0000"/>
                </a:solidFill>
              </a:rPr>
              <a:t>Influences on Personal Financial Planning</a:t>
            </a:r>
          </a:p>
        </p:txBody>
      </p:sp>
      <p:sp>
        <p:nvSpPr>
          <p:cNvPr id="3" name="Content Placeholder 2"/>
          <p:cNvSpPr>
            <a:spLocks noGrp="1"/>
          </p:cNvSpPr>
          <p:nvPr>
            <p:ph idx="1"/>
          </p:nvPr>
        </p:nvSpPr>
        <p:spPr>
          <a:xfrm>
            <a:off x="457200" y="1524000"/>
            <a:ext cx="8229600" cy="4724400"/>
          </a:xfrm>
        </p:spPr>
        <p:txBody>
          <a:bodyPr rtlCol="0">
            <a:normAutofit fontScale="77500" lnSpcReduction="20000"/>
          </a:bodyPr>
          <a:lstStyle/>
          <a:p>
            <a:pPr eaLnBrk="1" fontAlgn="auto" hangingPunct="1">
              <a:spcAft>
                <a:spcPts val="0"/>
              </a:spcAft>
              <a:buFont typeface="Arial" pitchFamily="34" charset="0"/>
              <a:buNone/>
              <a:defRPr/>
            </a:pPr>
            <a:r>
              <a:rPr lang="en-US" dirty="0" smtClean="0">
                <a:solidFill>
                  <a:schemeClr val="tx2"/>
                </a:solidFill>
              </a:rPr>
              <a:t>Economic Factors Continued</a:t>
            </a:r>
          </a:p>
          <a:p>
            <a:pPr eaLnBrk="1" fontAlgn="auto" hangingPunct="1">
              <a:spcAft>
                <a:spcPts val="0"/>
              </a:spcAft>
              <a:buFont typeface="Arial" pitchFamily="34" charset="0"/>
              <a:buChar char="•"/>
              <a:defRPr/>
            </a:pPr>
            <a:r>
              <a:rPr lang="en-US" dirty="0" smtClean="0"/>
              <a:t>The Federal Reserve System (Fed) is the central banking organization of the U.S.</a:t>
            </a:r>
          </a:p>
          <a:p>
            <a:pPr eaLnBrk="1" fontAlgn="auto" hangingPunct="1">
              <a:spcAft>
                <a:spcPts val="0"/>
              </a:spcAft>
              <a:buFont typeface="Arial" pitchFamily="34" charset="0"/>
              <a:buChar char="•"/>
              <a:defRPr/>
            </a:pPr>
            <a:r>
              <a:rPr lang="en-US" dirty="0" smtClean="0"/>
              <a:t>Inflation is the rise in the level of prices for goods and services.  </a:t>
            </a:r>
          </a:p>
          <a:p>
            <a:pPr eaLnBrk="1" fontAlgn="auto" hangingPunct="1">
              <a:spcAft>
                <a:spcPts val="0"/>
              </a:spcAft>
              <a:buFont typeface="Arial" pitchFamily="34" charset="0"/>
              <a:buChar char="•"/>
              <a:defRPr/>
            </a:pPr>
            <a:r>
              <a:rPr lang="en-US" dirty="0" smtClean="0"/>
              <a:t> A consumer is a person who purchases and uses goods or services.</a:t>
            </a:r>
          </a:p>
          <a:p>
            <a:pPr eaLnBrk="1" fontAlgn="auto" hangingPunct="1">
              <a:spcAft>
                <a:spcPts val="0"/>
              </a:spcAft>
              <a:buFont typeface="Arial" pitchFamily="34" charset="0"/>
              <a:buChar char="•"/>
              <a:defRPr/>
            </a:pPr>
            <a:r>
              <a:rPr lang="en-US" dirty="0" smtClean="0"/>
              <a:t>Interest is the price that is paid for the use of another’s money.</a:t>
            </a:r>
          </a:p>
          <a:p>
            <a:pPr eaLnBrk="1" fontAlgn="auto" hangingPunct="1">
              <a:spcAft>
                <a:spcPts val="0"/>
              </a:spcAft>
              <a:buFont typeface="Arial" pitchFamily="34" charset="0"/>
              <a:buChar char="•"/>
              <a:defRPr/>
            </a:pPr>
            <a:r>
              <a:rPr lang="en-US" dirty="0" smtClean="0"/>
              <a:t>An increase in savings and investments will increase the amount of money others can borrow, causing interest rates to go down. Less saving and investing  and times of inflation cause interest rates to rise.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792162"/>
          </a:xfrm>
        </p:spPr>
        <p:txBody>
          <a:bodyPr/>
          <a:lstStyle/>
          <a:p>
            <a:pPr eaLnBrk="1" hangingPunct="1"/>
            <a:r>
              <a:rPr lang="en-US" sz="3200" smtClean="0"/>
              <a:t>Economic Conditions and Financial Planning</a:t>
            </a:r>
          </a:p>
        </p:txBody>
      </p:sp>
      <p:pic>
        <p:nvPicPr>
          <p:cNvPr id="4" name="Picture 8" descr="fig2"/>
          <p:cNvPicPr>
            <a:picLocks noChangeAspect="1" noChangeArrowheads="1"/>
          </p:cNvPicPr>
          <p:nvPr/>
        </p:nvPicPr>
        <p:blipFill>
          <a:blip r:embed="rId2" cstate="print"/>
          <a:srcRect/>
          <a:stretch>
            <a:fillRect/>
          </a:stretch>
        </p:blipFill>
        <p:spPr bwMode="auto">
          <a:xfrm>
            <a:off x="1905000" y="1066800"/>
            <a:ext cx="5562600" cy="5334000"/>
          </a:xfrm>
          <a:prstGeom prst="rect">
            <a:avLst/>
          </a:prstGeom>
          <a:noFill/>
          <a:ln w="57150" cmpd="thinThick">
            <a:solidFill>
              <a:srgbClr val="008000"/>
            </a:solidFill>
            <a:miter lim="800000"/>
            <a:headEnd/>
            <a:tailEnd/>
          </a:ln>
          <a:effectLst>
            <a:outerShdw dist="107763" dir="2700000" algn="ctr" rotWithShape="0">
              <a:srgbClr val="808080"/>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smtClean="0">
                <a:solidFill>
                  <a:srgbClr val="FF0000"/>
                </a:solidFill>
              </a:rPr>
              <a:t>Check Your Understanding</a:t>
            </a:r>
          </a:p>
        </p:txBody>
      </p:sp>
      <p:sp>
        <p:nvSpPr>
          <p:cNvPr id="19459" name="Content Placeholder 2"/>
          <p:cNvSpPr>
            <a:spLocks noGrp="1"/>
          </p:cNvSpPr>
          <p:nvPr>
            <p:ph idx="1"/>
          </p:nvPr>
        </p:nvSpPr>
        <p:spPr/>
        <p:txBody>
          <a:bodyPr/>
          <a:lstStyle/>
          <a:p>
            <a:pPr marL="971550" lvl="1" indent="-514350" eaLnBrk="1" hangingPunct="1">
              <a:spcBef>
                <a:spcPct val="35000"/>
              </a:spcBef>
              <a:buFont typeface="Calibri" pitchFamily="34" charset="0"/>
              <a:buAutoNum type="arabicPeriod"/>
            </a:pPr>
            <a:r>
              <a:rPr lang="en-US" sz="3000" smtClean="0"/>
              <a:t>Name the six steps used to create a financial plan.</a:t>
            </a:r>
          </a:p>
          <a:p>
            <a:pPr marL="971550" lvl="1" indent="-514350" eaLnBrk="1" hangingPunct="1">
              <a:spcBef>
                <a:spcPct val="35000"/>
              </a:spcBef>
              <a:buFont typeface="Calibri" pitchFamily="34" charset="0"/>
              <a:buAutoNum type="arabicPeriod"/>
            </a:pPr>
            <a:r>
              <a:rPr lang="en-US" sz="3000" smtClean="0"/>
              <a:t>What is the relationship between the timing   of your goals and the type of good or service that you seek?</a:t>
            </a:r>
          </a:p>
          <a:p>
            <a:pPr marL="971550" lvl="1" indent="-514350" eaLnBrk="1" hangingPunct="1">
              <a:spcBef>
                <a:spcPct val="35000"/>
              </a:spcBef>
              <a:buFont typeface="Calibri" pitchFamily="34" charset="0"/>
              <a:buAutoNum type="arabicPeriod"/>
            </a:pPr>
            <a:r>
              <a:rPr lang="en-US" sz="3000" smtClean="0"/>
              <a:t>Describe two economic factors that affect financial decisions.  How might these factors influence your financial planning?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mtClean="0">
                <a:solidFill>
                  <a:srgbClr val="FF0000"/>
                </a:solidFill>
              </a:rPr>
              <a:t>Thinking Critically</a:t>
            </a:r>
          </a:p>
        </p:txBody>
      </p:sp>
      <p:sp>
        <p:nvSpPr>
          <p:cNvPr id="20483" name="Content Placeholder 2"/>
          <p:cNvSpPr>
            <a:spLocks noGrp="1"/>
          </p:cNvSpPr>
          <p:nvPr>
            <p:ph idx="1"/>
          </p:nvPr>
        </p:nvSpPr>
        <p:spPr/>
        <p:txBody>
          <a:bodyPr/>
          <a:lstStyle/>
          <a:p>
            <a:pPr marL="514350" indent="-514350" eaLnBrk="1" hangingPunct="1">
              <a:buFont typeface="Calibri" pitchFamily="34" charset="0"/>
              <a:buAutoNum type="arabicPeriod"/>
            </a:pPr>
            <a:r>
              <a:rPr lang="en-US" smtClean="0"/>
              <a:t>Why is it important to distinguish between your needs and your wants?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973</Words>
  <Application>Microsoft Office PowerPoint</Application>
  <PresentationFormat>On-screen Show (4:3)</PresentationFormat>
  <Paragraphs>96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Personal Finance</vt:lpstr>
      <vt:lpstr>Making Personal Financial Decisions</vt:lpstr>
      <vt:lpstr>The Financial Planning Process</vt:lpstr>
      <vt:lpstr>The Financial Planning Process</vt:lpstr>
      <vt:lpstr>The Financial Planning Process</vt:lpstr>
      <vt:lpstr>The Financial Planning Process</vt:lpstr>
      <vt:lpstr>The Financial Planning Process</vt:lpstr>
      <vt:lpstr>The Financial Planning Process</vt:lpstr>
      <vt:lpstr>The Financial Planning Process</vt:lpstr>
      <vt:lpstr>Developing Personal Financial Goals</vt:lpstr>
      <vt:lpstr>Developing Personal Financial Goals</vt:lpstr>
      <vt:lpstr>Developing Personal Financial Goals</vt:lpstr>
      <vt:lpstr>Financial Goals and Activities for Various Life Situations</vt:lpstr>
      <vt:lpstr>Influences on Personal Financial Planning</vt:lpstr>
      <vt:lpstr>Influences on Personal Financial Planning</vt:lpstr>
      <vt:lpstr>Influences on Personal Financial Planning</vt:lpstr>
      <vt:lpstr>Economic Conditions and Financial Planning</vt:lpstr>
      <vt:lpstr>Check Your Understanding</vt:lpstr>
      <vt:lpstr>Thinking Critically</vt:lpstr>
    </vt:vector>
  </TitlesOfParts>
  <Company>Lancaster City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Finance</dc:title>
  <dc:creator> </dc:creator>
  <cp:lastModifiedBy>Michelsen, Dain</cp:lastModifiedBy>
  <cp:revision>21</cp:revision>
  <dcterms:created xsi:type="dcterms:W3CDTF">2010-08-24T21:08:58Z</dcterms:created>
  <dcterms:modified xsi:type="dcterms:W3CDTF">2011-08-31T12:02:17Z</dcterms:modified>
</cp:coreProperties>
</file>