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50" r:id="rId2"/>
    <p:sldId id="585" r:id="rId3"/>
    <p:sldId id="643" r:id="rId4"/>
    <p:sldId id="644" r:id="rId5"/>
    <p:sldId id="645" r:id="rId6"/>
    <p:sldId id="646" r:id="rId7"/>
    <p:sldId id="603" r:id="rId8"/>
    <p:sldId id="647" r:id="rId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har char="•"/>
      <a:defRPr kumimoji="1" sz="3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3300"/>
    <a:srgbClr val="FF0000"/>
    <a:srgbClr val="000000"/>
    <a:srgbClr val="FFCC00"/>
    <a:srgbClr val="993300"/>
    <a:srgbClr val="5C0000"/>
    <a:srgbClr val="5800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376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B06FB44B-7807-4A31-ADF4-32D53BB449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3747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4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74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endParaRPr lang="en-US" altLang="en-US"/>
          </a:p>
        </p:txBody>
      </p:sp>
      <p:sp>
        <p:nvSpPr>
          <p:cNvPr id="374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51F7D3D6-8FA7-403D-AD09-BD41C103053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76200"/>
            <a:ext cx="211455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619125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02" name="Picture 2" descr="Modern Nav - Back bottom.png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175" y="5637213"/>
            <a:ext cx="9140825" cy="1220787"/>
          </a:xfrm>
          <a:prstGeom prst="rect">
            <a:avLst/>
          </a:prstGeom>
          <a:noFill/>
        </p:spPr>
      </p:pic>
      <p:pic>
        <p:nvPicPr>
          <p:cNvPr id="537603" name="Picture 3" descr="Modern Nav - Back top.png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175" y="0"/>
            <a:ext cx="91408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760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537606" name="Picture 6" descr="button-home.png                                                0000A60DLucia HD                       B78C2BD4: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1000" y="6172200"/>
            <a:ext cx="676275" cy="468313"/>
          </a:xfrm>
          <a:prstGeom prst="rect">
            <a:avLst/>
          </a:prstGeom>
          <a:noFill/>
        </p:spPr>
      </p:pic>
      <p:pic>
        <p:nvPicPr>
          <p:cNvPr id="537607" name="Picture 7" descr="back.png                                                       0000A60DLucia HD                       B78C2BD4: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08863" y="6019800"/>
            <a:ext cx="630237" cy="577850"/>
          </a:xfrm>
          <a:prstGeom prst="rect">
            <a:avLst/>
          </a:prstGeom>
          <a:noFill/>
        </p:spPr>
      </p:pic>
      <p:pic>
        <p:nvPicPr>
          <p:cNvPr id="537608" name="Picture 8" descr="forward.png                                                    0000A60DLucia HD                       B78C2BD4: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53400" y="6019800"/>
            <a:ext cx="630238" cy="5778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7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7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7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7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7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5" grpId="0" build="p" bldLvl="5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76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760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76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760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76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760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76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760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76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760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Black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sz="22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sz="22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2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2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2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2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http://www.phschool.com/atschool/pathways/MAH_2003/Student_Area/MAH_SC20_ACT_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http://www.phschool.com/atschool/pathways/MAH_2003/Student_Area/MAH_SC20_ACT_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74" name="Picture 2" descr="menu_bck.jpg                                                   00000013Lucia HD                       B78C2BD4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-6350"/>
            <a:ext cx="9158288" cy="6870700"/>
          </a:xfrm>
          <a:prstGeom prst="rect">
            <a:avLst/>
          </a:prstGeom>
          <a:noFill/>
        </p:spPr>
      </p:pic>
      <p:sp>
        <p:nvSpPr>
          <p:cNvPr id="540675" name="Text Box 3"/>
          <p:cNvSpPr txBox="1">
            <a:spLocks noChangeArrowheads="1"/>
          </p:cNvSpPr>
          <p:nvPr/>
        </p:nvSpPr>
        <p:spPr bwMode="auto">
          <a:xfrm>
            <a:off x="1598613" y="153988"/>
            <a:ext cx="5868987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Arial Black" charset="0"/>
              </a:rPr>
              <a:t>America: Pathways to the Present</a:t>
            </a:r>
          </a:p>
        </p:txBody>
      </p:sp>
      <p:sp>
        <p:nvSpPr>
          <p:cNvPr id="540676" name="Text Box 4"/>
          <p:cNvSpPr txBox="1">
            <a:spLocks noChangeArrowheads="1"/>
          </p:cNvSpPr>
          <p:nvPr/>
        </p:nvSpPr>
        <p:spPr bwMode="auto">
          <a:xfrm>
            <a:off x="3081338" y="2746375"/>
            <a:ext cx="29273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AC7025"/>
                </a:solidFill>
                <a:latin typeface="Arial Black" charset="0"/>
              </a:rPr>
              <a:t>Chapter 20</a:t>
            </a:r>
          </a:p>
        </p:txBody>
      </p:sp>
      <p:sp>
        <p:nvSpPr>
          <p:cNvPr id="540677" name="Text Box 5"/>
          <p:cNvSpPr txBox="1">
            <a:spLocks noChangeArrowheads="1"/>
          </p:cNvSpPr>
          <p:nvPr/>
        </p:nvSpPr>
        <p:spPr bwMode="auto">
          <a:xfrm>
            <a:off x="577850" y="3556000"/>
            <a:ext cx="79676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latin typeface="Arial Black" charset="0"/>
              </a:rPr>
              <a:t>The Postwar Years at Home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latin typeface="Arial Black" charset="0"/>
              </a:rPr>
              <a:t>(1945–1960)</a:t>
            </a:r>
          </a:p>
        </p:txBody>
      </p:sp>
      <p:sp>
        <p:nvSpPr>
          <p:cNvPr id="540679" name="Text Box 7"/>
          <p:cNvSpPr txBox="1">
            <a:spLocks noChangeArrowheads="1"/>
          </p:cNvSpPr>
          <p:nvPr/>
        </p:nvSpPr>
        <p:spPr bwMode="auto">
          <a:xfrm>
            <a:off x="2078038" y="6364288"/>
            <a:ext cx="4983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Copyright © 2005 by Pearson Education, Inc., publishing 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Prentice Hall, Upper Saddle River, New Jersey. All rights reserved.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Domestic Politics and Policy</a:t>
            </a:r>
          </a:p>
        </p:txBody>
      </p:sp>
      <p:sp>
        <p:nvSpPr>
          <p:cNvPr id="44954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What were Truman’s domestic policies as outlined in his Fair Deal?</a:t>
            </a:r>
          </a:p>
          <a:p>
            <a:r>
              <a:rPr lang="en-US" altLang="en-US"/>
              <a:t>How did Truman win the election of 1948?</a:t>
            </a:r>
          </a:p>
          <a:p>
            <a:r>
              <a:rPr lang="en-US" altLang="en-US"/>
              <a:t>What was the Republican approach to government during the Eisenhower presidency?</a:t>
            </a:r>
          </a:p>
        </p:txBody>
      </p:sp>
      <p:sp>
        <p:nvSpPr>
          <p:cNvPr id="449543" name="Text Box 7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449546" name="Picture 10" descr="button1.png                                                    0000A60DLucia HD                       B78C2BD4: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449547" name="Picture 11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449548" name="Picture 12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9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95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95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42" grpId="0" build="p" bldLvl="5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Truman’s Domestic Policies</a:t>
            </a:r>
          </a:p>
        </p:txBody>
      </p:sp>
      <p:sp>
        <p:nvSpPr>
          <p:cNvPr id="53044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95800"/>
          </a:xfrm>
        </p:spPr>
        <p:txBody>
          <a:bodyPr/>
          <a:lstStyle/>
          <a:p>
            <a:r>
              <a:rPr lang="en-US" altLang="en-US" sz="2000"/>
              <a:t>The Peacetime Economy — </a:t>
            </a:r>
            <a:r>
              <a:rPr lang="en-US" altLang="en-US" sz="2000">
                <a:solidFill>
                  <a:schemeClr val="accent2"/>
                </a:solidFill>
              </a:rPr>
              <a:t>Reconversion</a:t>
            </a:r>
            <a:r>
              <a:rPr lang="en-US" altLang="en-US" sz="2000"/>
              <a:t>, the social and economic transition from wartime to peacetime, resulted in discrepancies between wages and prices.  The </a:t>
            </a:r>
            <a:r>
              <a:rPr lang="en-US" altLang="en-US" sz="2000">
                <a:solidFill>
                  <a:schemeClr val="accent2"/>
                </a:solidFill>
              </a:rPr>
              <a:t>Taft-Hartley Act of 1947</a:t>
            </a:r>
            <a:r>
              <a:rPr lang="en-US" altLang="en-US" sz="2000"/>
              <a:t> required a cooling-off period during which workers on strike from industries affecting the national interest had to return to work.</a:t>
            </a:r>
          </a:p>
          <a:p>
            <a:r>
              <a:rPr lang="en-US" altLang="en-US" sz="2000"/>
              <a:t>The </a:t>
            </a:r>
            <a:r>
              <a:rPr lang="en-US" altLang="en-US" sz="2000">
                <a:solidFill>
                  <a:schemeClr val="accent2"/>
                </a:solidFill>
              </a:rPr>
              <a:t>Fair Deal</a:t>
            </a:r>
            <a:r>
              <a:rPr lang="en-US" altLang="en-US" sz="2000"/>
              <a:t> — Modeled on Roosevelt’s New Deal, Truman’s Fair Deal was a set of proposals for postwar economic improvement.  Although some measures passed, many were rejected by Congress.</a:t>
            </a:r>
          </a:p>
          <a:p>
            <a:r>
              <a:rPr lang="en-US" altLang="en-US" sz="2000"/>
              <a:t>Truman on Civil Rights — Truman formed the biracial Committee on Civil Rights in 1946 to address concerns of African Americans; opposition in Congress meant that change came slowly.</a:t>
            </a:r>
          </a:p>
        </p:txBody>
      </p:sp>
      <p:sp>
        <p:nvSpPr>
          <p:cNvPr id="530441" name="Text Box 9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530442" name="Picture 10" descr="button1.png                                                    0000A60DLucia HD                       B78C2BD4: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530443" name="Picture 11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530444" name="Picture 12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Election of 1948</a:t>
            </a:r>
          </a:p>
        </p:txBody>
      </p:sp>
      <p:sp>
        <p:nvSpPr>
          <p:cNvPr id="5314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3810000"/>
          </a:xfrm>
        </p:spPr>
        <p:txBody>
          <a:bodyPr/>
          <a:lstStyle/>
          <a:p>
            <a:r>
              <a:rPr lang="en-US" altLang="en-US"/>
              <a:t>Although Truman’s Democratic Party was splitting and support for him was disintegrating, Truman chose to seek another term as President in 1948.</a:t>
            </a:r>
          </a:p>
          <a:p>
            <a:r>
              <a:rPr lang="en-US" altLang="en-US"/>
              <a:t>With a blunt but effective campaign style, Truman won the election despite polls’ predictions against him.</a:t>
            </a:r>
          </a:p>
          <a:p>
            <a:r>
              <a:rPr lang="en-US" altLang="en-US"/>
              <a:t>In response to Roosevelt’s unprecedented four terms as President, the Twenty-second Amendment was passed in 1951. This amendment specified that no President could serve more than two elected terms.</a:t>
            </a:r>
          </a:p>
        </p:txBody>
      </p:sp>
      <p:sp>
        <p:nvSpPr>
          <p:cNvPr id="531463" name="Text Box 7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531464" name="Picture 8" descr="button1.png                                                    0000A60DLucia HD                       B78C2BD4: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531465" name="Picture 9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531466" name="Picture 10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1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1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1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62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Eisenhower and the Republican Approach</a:t>
            </a:r>
          </a:p>
        </p:txBody>
      </p:sp>
      <p:sp>
        <p:nvSpPr>
          <p:cNvPr id="53248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/>
              <a:t>Although the language of the Twenty-second Amendment allowed Truman to run for President again in 1952, he chose not to do so.  </a:t>
            </a:r>
          </a:p>
          <a:p>
            <a:r>
              <a:rPr lang="en-US" altLang="en-US" sz="2000"/>
              <a:t>Republican Dwight Eisenhower and his running mate, Richard Nixon, were able to turn accusations about illegal campaign funding into support for their campaign.</a:t>
            </a:r>
          </a:p>
          <a:p>
            <a:r>
              <a:rPr lang="en-US" altLang="en-US" sz="2000"/>
              <a:t>As President, Eisenhower advocated </a:t>
            </a:r>
            <a:r>
              <a:rPr lang="en-US" altLang="en-US" sz="2000">
                <a:solidFill>
                  <a:schemeClr val="accent2"/>
                </a:solidFill>
              </a:rPr>
              <a:t>Modern Republicanism</a:t>
            </a:r>
            <a:r>
              <a:rPr lang="en-US" altLang="en-US" sz="2000"/>
              <a:t>, an approach to government involving conservative economic policies but liberal social policies.</a:t>
            </a:r>
          </a:p>
          <a:p>
            <a:r>
              <a:rPr lang="en-US" altLang="en-US" sz="2000"/>
              <a:t>Eisenhower’s administration favored big business and ending government competition for offshore oil lands. However, his presidency was marked by several economic recessions.</a:t>
            </a:r>
          </a:p>
        </p:txBody>
      </p:sp>
      <p:sp>
        <p:nvSpPr>
          <p:cNvPr id="532487" name="Text Box 7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532488" name="Picture 8" descr="button1.png                                                    0000A60DLucia HD                       B78C2BD4: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532489" name="Picture 9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532490" name="Picture 10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Meeting the Technology Challenge</a:t>
            </a:r>
          </a:p>
        </p:txBody>
      </p:sp>
      <p:sp>
        <p:nvSpPr>
          <p:cNvPr id="533511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NASA</a:t>
            </a:r>
            <a:endParaRPr lang="en-US" altLang="en-US" sz="1800"/>
          </a:p>
          <a:p>
            <a:r>
              <a:rPr lang="en-US" altLang="en-US" sz="1800"/>
              <a:t>In response to Americans’ fears that Soviet technology was superior to their own, the United States formed the </a:t>
            </a:r>
            <a:r>
              <a:rPr lang="en-US" altLang="en-US" sz="1800">
                <a:solidFill>
                  <a:schemeClr val="accent2"/>
                </a:solidFill>
              </a:rPr>
              <a:t>National Aeronautics and Space Administration (NASA)</a:t>
            </a:r>
            <a:r>
              <a:rPr lang="en-US" altLang="en-US" sz="1800"/>
              <a:t> in 1958.</a:t>
            </a:r>
          </a:p>
          <a:p>
            <a:r>
              <a:rPr lang="en-US" altLang="en-US" sz="1800"/>
              <a:t>NASA was created as an independent agency dedicated to space exploration.</a:t>
            </a:r>
          </a:p>
          <a:p>
            <a:endParaRPr lang="en-US" altLang="en-US" sz="1800"/>
          </a:p>
        </p:txBody>
      </p:sp>
      <p:sp>
        <p:nvSpPr>
          <p:cNvPr id="533512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National Defense Education Act</a:t>
            </a:r>
            <a:endParaRPr lang="en-US" altLang="en-US" sz="1800"/>
          </a:p>
          <a:p>
            <a:r>
              <a:rPr lang="en-US" altLang="en-US" sz="1800"/>
              <a:t>To meet the scientific and technical challenge from the Soviet Union, the </a:t>
            </a:r>
            <a:r>
              <a:rPr lang="en-US" altLang="en-US" sz="1800">
                <a:solidFill>
                  <a:schemeClr val="accent2"/>
                </a:solidFill>
              </a:rPr>
              <a:t>National Defense Education Act</a:t>
            </a:r>
            <a:r>
              <a:rPr lang="en-US" altLang="en-US" sz="1800"/>
              <a:t> was passed in 1958.</a:t>
            </a:r>
          </a:p>
          <a:p>
            <a:r>
              <a:rPr lang="en-US" altLang="en-US" sz="1800"/>
              <a:t>This act provided low-cost loans to college students, incentives for teaching math and science, and money for building science and foreign language facilities in schools.</a:t>
            </a:r>
          </a:p>
        </p:txBody>
      </p:sp>
      <p:sp>
        <p:nvSpPr>
          <p:cNvPr id="533513" name="Text Box 9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533514" name="Picture 10" descr="button1.png                                                    0000A60DLucia HD                       B78C2BD4: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533515" name="Picture 11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533516" name="Picture 12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Domestic Politics and Policy—Assessment</a:t>
            </a:r>
          </a:p>
        </p:txBody>
      </p:sp>
      <p:sp>
        <p:nvSpPr>
          <p:cNvPr id="46797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3581400"/>
          </a:xfrm>
          <a:noFill/>
          <a:ln/>
        </p:spPr>
        <p:txBody>
          <a:bodyPr/>
          <a:lstStyle/>
          <a:p>
            <a:pPr>
              <a:spcBef>
                <a:spcPct val="100000"/>
              </a:spcBef>
              <a:buFontTx/>
              <a:buNone/>
            </a:pPr>
            <a:r>
              <a:rPr lang="en-US" altLang="en-US" sz="1600"/>
              <a:t>What did the Taft-Hartley Act require?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(A)	Economic improvements provided by the Fair Deal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(B)	Civil rights for all Americans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(C)	Reporting of all campaign funding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(D)	A cooling-off period for workers striking from certain industries </a:t>
            </a:r>
          </a:p>
          <a:p>
            <a:pPr>
              <a:spcBef>
                <a:spcPct val="100000"/>
              </a:spcBef>
              <a:buFontTx/>
              <a:buNone/>
            </a:pPr>
            <a:r>
              <a:rPr lang="en-US" altLang="en-US" sz="1600"/>
              <a:t>Why did civil rights reforms come slowly during Truman’s presidency?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(A)	Truman campaigned against them.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(B)	A majority in Congress disagreed with them. 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(C)	They were not realistically formulated.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(D)	They interfered with Modern Republicanism.</a:t>
            </a:r>
          </a:p>
        </p:txBody>
      </p:sp>
      <p:sp>
        <p:nvSpPr>
          <p:cNvPr id="467978" name="Text Box 10"/>
          <p:cNvSpPr txBox="1">
            <a:spLocks noChangeArrowheads="1"/>
          </p:cNvSpPr>
          <p:nvPr/>
        </p:nvSpPr>
        <p:spPr bwMode="auto">
          <a:xfrm>
            <a:off x="838200" y="5435600"/>
            <a:ext cx="5870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en-US" sz="1400"/>
              <a:t>Want to link to the Pathways Internet activity for this chapter? </a:t>
            </a:r>
            <a:r>
              <a:rPr lang="en-US" altLang="en-US" sz="1400">
                <a:hlinkClick r:id="rId2"/>
              </a:rPr>
              <a:t>Click here!</a:t>
            </a:r>
            <a:endParaRPr lang="en-US" altLang="en-US" sz="1600">
              <a:latin typeface="Times New Roman" charset="0"/>
            </a:endParaRPr>
          </a:p>
        </p:txBody>
      </p:sp>
      <p:sp>
        <p:nvSpPr>
          <p:cNvPr id="467979" name="Text Box 11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467980" name="Picture 12" descr="button1.png                                                    0000A60DLucia HD                       B78C2BD4: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467981" name="Picture 13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467982" name="Picture 14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79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79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79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79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79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79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79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79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79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79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Domestic Politics and Policy—Assessment</a:t>
            </a:r>
          </a:p>
        </p:txBody>
      </p:sp>
      <p:sp>
        <p:nvSpPr>
          <p:cNvPr id="53453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3581400"/>
          </a:xfrm>
          <a:noFill/>
          <a:ln/>
        </p:spPr>
        <p:txBody>
          <a:bodyPr/>
          <a:lstStyle/>
          <a:p>
            <a:pPr>
              <a:spcBef>
                <a:spcPct val="100000"/>
              </a:spcBef>
              <a:buFontTx/>
              <a:buNone/>
            </a:pPr>
            <a:r>
              <a:rPr lang="en-US" altLang="en-US" sz="1600"/>
              <a:t>What did the Taft-Hartley Act require?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(A)	Economic improvements provided by the Fair Deal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(B)	Civil rights for all Americans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(C)	Reporting of all campaign funding</a:t>
            </a:r>
          </a:p>
          <a:p>
            <a:pPr marL="914400" lvl="1" indent="-457200">
              <a:buFontTx/>
              <a:buNone/>
            </a:pPr>
            <a:r>
              <a:rPr lang="en-US" altLang="en-US" sz="1600">
                <a:solidFill>
                  <a:schemeClr val="accent2"/>
                </a:solidFill>
              </a:rPr>
              <a:t>(D)	A cooling-off period for workers striking from certain industries</a:t>
            </a:r>
            <a:r>
              <a:rPr lang="en-US" altLang="en-US" sz="1600"/>
              <a:t> </a:t>
            </a:r>
          </a:p>
          <a:p>
            <a:pPr>
              <a:spcBef>
                <a:spcPct val="100000"/>
              </a:spcBef>
              <a:buFontTx/>
              <a:buNone/>
            </a:pPr>
            <a:r>
              <a:rPr lang="en-US" altLang="en-US" sz="1600"/>
              <a:t>Why did civil rights reforms come slowly during Truman’s presidency?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(A)	Truman campaigned against them.</a:t>
            </a:r>
          </a:p>
          <a:p>
            <a:pPr marL="914400" lvl="1" indent="-457200">
              <a:buFontTx/>
              <a:buNone/>
            </a:pPr>
            <a:r>
              <a:rPr lang="en-US" altLang="en-US" sz="1600">
                <a:solidFill>
                  <a:schemeClr val="accent2"/>
                </a:solidFill>
              </a:rPr>
              <a:t>(B)	A majority in Congress disagreed with them.</a:t>
            </a:r>
            <a:r>
              <a:rPr lang="en-US" altLang="en-US" sz="1600"/>
              <a:t> 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(C)	They were not realistically formulated.</a:t>
            </a:r>
          </a:p>
          <a:p>
            <a:pPr marL="914400" lvl="1" indent="-457200">
              <a:buFontTx/>
              <a:buNone/>
            </a:pPr>
            <a:r>
              <a:rPr lang="en-US" altLang="en-US" sz="1600"/>
              <a:t>(D)	They interfered with Modern Republicanism.</a:t>
            </a:r>
          </a:p>
        </p:txBody>
      </p:sp>
      <p:sp>
        <p:nvSpPr>
          <p:cNvPr id="534537" name="Text Box 9"/>
          <p:cNvSpPr txBox="1">
            <a:spLocks noChangeArrowheads="1"/>
          </p:cNvSpPr>
          <p:nvPr/>
        </p:nvSpPr>
        <p:spPr bwMode="auto">
          <a:xfrm>
            <a:off x="838200" y="5435600"/>
            <a:ext cx="5870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en-US" sz="1400"/>
              <a:t>Want to link to the Pathways Internet activity for this chapter? </a:t>
            </a:r>
            <a:r>
              <a:rPr lang="en-US" altLang="en-US" sz="1400">
                <a:hlinkClick r:id="rId2"/>
              </a:rPr>
              <a:t>Click here!</a:t>
            </a:r>
            <a:endParaRPr lang="en-US" altLang="en-US" sz="1600">
              <a:latin typeface="Times New Roman" charset="0"/>
            </a:endParaRPr>
          </a:p>
        </p:txBody>
      </p:sp>
      <p:sp>
        <p:nvSpPr>
          <p:cNvPr id="534538" name="Text Box 10"/>
          <p:cNvSpPr txBox="1">
            <a:spLocks noChangeArrowheads="1"/>
          </p:cNvSpPr>
          <p:nvPr/>
        </p:nvSpPr>
        <p:spPr bwMode="auto">
          <a:xfrm>
            <a:off x="136525" y="871538"/>
            <a:ext cx="1549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Chapter 20, Section 3</a:t>
            </a:r>
          </a:p>
        </p:txBody>
      </p:sp>
      <p:pic>
        <p:nvPicPr>
          <p:cNvPr id="534539" name="Picture 11" descr="button1.png                                                    0000A60DLucia HD                       B78C2BD4: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6172200"/>
            <a:ext cx="676275" cy="468313"/>
          </a:xfrm>
          <a:prstGeom prst="rect">
            <a:avLst/>
          </a:prstGeom>
          <a:noFill/>
        </p:spPr>
      </p:pic>
      <p:pic>
        <p:nvPicPr>
          <p:cNvPr id="534540" name="Picture 12" descr="button3a on.png                                                0000A60DLucia HD                       B78C2BD4: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59200" y="6165850"/>
            <a:ext cx="676275" cy="468313"/>
          </a:xfrm>
          <a:prstGeom prst="rect">
            <a:avLst/>
          </a:prstGeom>
          <a:noFill/>
        </p:spPr>
      </p:pic>
      <p:pic>
        <p:nvPicPr>
          <p:cNvPr id="534541" name="Picture 13" descr="button2.png                                                    0000A60DLucia HD                       B78C2BD4: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2438" y="6172200"/>
            <a:ext cx="676275" cy="4683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Modern-template.ppt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996633"/>
      </a:accent1>
      <a:accent2>
        <a:srgbClr val="FF3300"/>
      </a:accent2>
      <a:accent3>
        <a:srgbClr val="FFFFFF"/>
      </a:accent3>
      <a:accent4>
        <a:srgbClr val="000000"/>
      </a:accent4>
      <a:accent5>
        <a:srgbClr val="CAB8AD"/>
      </a:accent5>
      <a:accent6>
        <a:srgbClr val="E72D00"/>
      </a:accent6>
      <a:hlink>
        <a:srgbClr val="FF6600"/>
      </a:hlink>
      <a:folHlink>
        <a:srgbClr val="990033"/>
      </a:folHlink>
    </a:clrScheme>
    <a:fontScheme name="Modern-template.pp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ern-template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rn-template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rn-template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rn-template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rn-template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rn-template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rn-template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HD:Desktop Folder:Pathways Modern:Modern-template.ppt</Template>
  <TotalTime>5462</TotalTime>
  <Words>571</Words>
  <Application>Microsoft Office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Modern-template.ppt</vt:lpstr>
      <vt:lpstr>Slide 1</vt:lpstr>
      <vt:lpstr>Domestic Politics and Policy</vt:lpstr>
      <vt:lpstr>Truman’s Domestic Policies</vt:lpstr>
      <vt:lpstr>The Election of 1948</vt:lpstr>
      <vt:lpstr>Eisenhower and the Republican Approach</vt:lpstr>
      <vt:lpstr>Meeting the Technology Challenge</vt:lpstr>
      <vt:lpstr>Domestic Politics and Policy—Assessment</vt:lpstr>
      <vt:lpstr>Domestic Politics and Policy—Assessment</vt:lpstr>
    </vt:vector>
  </TitlesOfParts>
  <Company>Pearson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</dc:title>
  <dc:subject>World History Lecture Notes</dc:subject>
  <dc:creator>Prentice Hall</dc:creator>
  <cp:lastModifiedBy>nhludzik</cp:lastModifiedBy>
  <cp:revision>405</cp:revision>
  <cp:lastPrinted>2002-02-20T20:11:48Z</cp:lastPrinted>
  <dcterms:created xsi:type="dcterms:W3CDTF">1999-10-28T19:01:31Z</dcterms:created>
  <dcterms:modified xsi:type="dcterms:W3CDTF">2014-03-11T13:19:16Z</dcterms:modified>
</cp:coreProperties>
</file>