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772400" cy="10058400"/>
  <p:notesSz cx="7077075" cy="9363075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Happy Monkey" panose="020B0604020202020204" charset="0"/>
      <p:regular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" roundtripDataSignature="AMtx7mhUx/23rHGM77jY3z2VLjPRHU5R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25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79725" y="702225"/>
            <a:ext cx="4718275" cy="3511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7700" y="4447450"/>
            <a:ext cx="5661650" cy="421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707700" y="4447450"/>
            <a:ext cx="5661650" cy="421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81225" y="701675"/>
            <a:ext cx="2714625" cy="3511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sz="2040"/>
            </a:lvl1pPr>
            <a:lvl2pPr lvl="1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lvl="2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sz="1530"/>
            </a:lvl3pPr>
            <a:lvl4pPr lvl="3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4pPr>
            <a:lvl5pPr lvl="4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5pPr>
            <a:lvl6pPr lvl="5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6pPr>
            <a:lvl7pPr lvl="6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7pPr>
            <a:lvl8pPr lvl="7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8pPr>
            <a:lvl9pPr lvl="8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sz="204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530"/>
              <a:buNone/>
              <a:defRPr sz="153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534353" y="2677584"/>
            <a:ext cx="3303270" cy="638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3934778" y="2677584"/>
            <a:ext cx="3303270" cy="638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sz="2040" b="1"/>
            </a:lvl1pPr>
            <a:lvl2pPr marL="914400" lvl="1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2pPr>
            <a:lvl3pPr marL="1371600" lvl="2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sz="1530" b="1"/>
            </a:lvl3pPr>
            <a:lvl4pPr marL="1828800" lvl="3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4pPr>
            <a:lvl5pPr marL="2286000" lvl="4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5pPr>
            <a:lvl6pPr marL="2743200" lvl="5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6pPr>
            <a:lvl7pPr marL="3200400" lvl="6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7pPr>
            <a:lvl8pPr marL="3657600" lvl="7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8pPr>
            <a:lvl9pPr marL="4114800" lvl="8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535366" y="3674110"/>
            <a:ext cx="3288089" cy="5404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3934778" y="2465706"/>
            <a:ext cx="3304282" cy="1208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sz="2040" b="1"/>
            </a:lvl1pPr>
            <a:lvl2pPr marL="914400" lvl="1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2pPr>
            <a:lvl3pPr marL="1371600" lvl="2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sz="1530" b="1"/>
            </a:lvl3pPr>
            <a:lvl4pPr marL="1828800" lvl="3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4pPr>
            <a:lvl5pPr marL="2286000" lvl="4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5pPr>
            <a:lvl6pPr marL="2743200" lvl="5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6pPr>
            <a:lvl7pPr marL="3200400" lvl="6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7pPr>
            <a:lvl8pPr marL="3657600" lvl="7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8pPr>
            <a:lvl9pPr marL="4114800" lvl="8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3934778" y="3674110"/>
            <a:ext cx="3304282" cy="5404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Calibri"/>
              <a:buNone/>
              <a:defRPr sz="272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3304282" y="1448226"/>
            <a:ext cx="3934778" cy="7147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132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720"/>
              <a:buChar char="•"/>
              <a:defRPr sz="2720"/>
            </a:lvl1pPr>
            <a:lvl2pPr marL="914400" lvl="1" indent="-37973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380"/>
              <a:buChar char="•"/>
              <a:defRPr sz="2380"/>
            </a:lvl2pPr>
            <a:lvl3pPr marL="1371600" lvl="2" indent="-358139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40"/>
              <a:buChar char="•"/>
              <a:defRPr sz="2040"/>
            </a:lvl3pPr>
            <a:lvl4pPr marL="1828800" lvl="3" indent="-33655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4pPr>
            <a:lvl5pPr marL="2286000" lvl="4" indent="-33655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5pPr>
            <a:lvl6pPr marL="2743200" lvl="5" indent="-33655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marL="3200400" lvl="6" indent="-33655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marL="3657600" lvl="7" indent="-33655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marL="4114800" lvl="8" indent="-33655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535365" y="3017520"/>
            <a:ext cx="2506801" cy="559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1pPr>
            <a:lvl2pPr marL="914400" lvl="1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90"/>
              <a:buNone/>
              <a:defRPr sz="1190"/>
            </a:lvl2pPr>
            <a:lvl3pPr marL="1371600" lvl="2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3pPr>
            <a:lvl4pPr marL="1828800" lvl="3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4pPr>
            <a:lvl5pPr marL="2286000" lvl="4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5pPr>
            <a:lvl6pPr marL="2743200" lvl="5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6pPr>
            <a:lvl7pPr marL="3200400" lvl="6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7pPr>
            <a:lvl8pPr marL="3657600" lvl="7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8pPr>
            <a:lvl9pPr marL="4114800" lvl="8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Calibri"/>
              <a:buNone/>
              <a:defRPr sz="272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3304282" y="1448226"/>
            <a:ext cx="3934778" cy="7147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Arial"/>
              <a:buNone/>
              <a:defRPr sz="27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None/>
              <a:defRPr sz="23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None/>
              <a:defRPr sz="20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535365" y="3017520"/>
            <a:ext cx="2506801" cy="559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1pPr>
            <a:lvl2pPr marL="914400" lvl="1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90"/>
              <a:buNone/>
              <a:defRPr sz="1190"/>
            </a:lvl2pPr>
            <a:lvl3pPr marL="1371600" lvl="2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3pPr>
            <a:lvl4pPr marL="1828800" lvl="3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4pPr>
            <a:lvl5pPr marL="2286000" lvl="4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5pPr>
            <a:lvl6pPr marL="2743200" lvl="5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6pPr>
            <a:lvl7pPr marL="3200400" lvl="6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7pPr>
            <a:lvl8pPr marL="3657600" lvl="7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8pPr>
            <a:lvl9pPr marL="4114800" lvl="8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695219" y="2516718"/>
            <a:ext cx="6381962" cy="6703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2138071" y="3959569"/>
            <a:ext cx="8524029" cy="1675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1262353" y="2332223"/>
            <a:ext cx="8524029" cy="4930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40"/>
              <a:buFont typeface="Calibri"/>
              <a:buNone/>
              <a:defRPr sz="37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9730" algn="l" rtl="0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Char char="•"/>
              <a:defRPr sz="23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8140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Char char="•"/>
              <a:defRPr sz="20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sz="153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sz="153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5754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sz="153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5754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sz="153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5754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sz="153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5754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sz="153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Maria.reece@jcschools.us" TargetMode="External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greychevron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" y="0"/>
            <a:ext cx="7543800" cy="100584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>
            <a:off x="310401" y="2083374"/>
            <a:ext cx="7157726" cy="3774583"/>
          </a:xfrm>
          <a:prstGeom prst="roundRect">
            <a:avLst>
              <a:gd name="adj" fmla="val 16667"/>
            </a:avLst>
          </a:prstGeom>
          <a:solidFill>
            <a:srgbClr val="FFFFFF">
              <a:alpha val="84705"/>
            </a:srgbClr>
          </a:solidFill>
          <a:ln w="57150" cap="flat" cmpd="sng">
            <a:solidFill>
              <a:schemeClr val="dk1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7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392075" y="2019200"/>
            <a:ext cx="6894600" cy="38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8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lang="en-US" sz="308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are learning:</a:t>
            </a:r>
            <a:endParaRPr sz="3080" b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Reading</a:t>
            </a: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-US" sz="1800">
                <a:solidFill>
                  <a:schemeClr val="dk1"/>
                </a:solidFill>
              </a:rPr>
              <a:t> We will continue working on retelling the beginning, middle and end after reading or listening to a text.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Writing</a:t>
            </a:r>
            <a:r>
              <a:rPr lang="en-US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800">
                <a:solidFill>
                  <a:schemeClr val="dk1"/>
                </a:solidFill>
              </a:rPr>
              <a:t>We will look at different examples of realistic and fantasy fiction texts.  We will start brainstorming ideas for our own fiction story.</a:t>
            </a:r>
            <a:endParaRPr sz="1800" b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Math</a:t>
            </a:r>
            <a:r>
              <a:rPr lang="en-US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-US" sz="1800" b="1">
                <a:solidFill>
                  <a:schemeClr val="dk1"/>
                </a:solidFill>
              </a:rPr>
              <a:t> </a:t>
            </a:r>
            <a:r>
              <a:rPr lang="en-US" sz="1800">
                <a:solidFill>
                  <a:schemeClr val="dk1"/>
                </a:solidFill>
              </a:rPr>
              <a:t>We will continue working on subtraction strategies and finding the difference within 20.   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lang="en-US" sz="1800" b="1" u="sng">
                <a:solidFill>
                  <a:schemeClr val="dk1"/>
                </a:solidFill>
              </a:rPr>
              <a:t>ocial Studies</a:t>
            </a:r>
            <a:r>
              <a:rPr lang="en-US" sz="1800" b="1">
                <a:solidFill>
                  <a:schemeClr val="dk1"/>
                </a:solidFill>
              </a:rPr>
              <a:t>: </a:t>
            </a:r>
            <a:r>
              <a:rPr lang="en-US" sz="1800">
                <a:solidFill>
                  <a:schemeClr val="dk1"/>
                </a:solidFill>
              </a:rPr>
              <a:t>We will also continue talking about economics (wants vs. needs, goods vs. services, consumers and producers)  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326522" y="6078550"/>
            <a:ext cx="3489203" cy="2941231"/>
          </a:xfrm>
          <a:prstGeom prst="snipRoundRect">
            <a:avLst>
              <a:gd name="adj1" fmla="val 16667"/>
              <a:gd name="adj2" fmla="val 16667"/>
            </a:avLst>
          </a:prstGeom>
          <a:solidFill>
            <a:srgbClr val="FFFFFF">
              <a:alpha val="84705"/>
            </a:srgbClr>
          </a:solidFill>
          <a:ln w="38100" cap="flat" cmpd="sng">
            <a:solidFill>
              <a:srgbClr val="00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502307" y="6160793"/>
            <a:ext cx="3137634" cy="2597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Important Dates</a:t>
            </a:r>
            <a:r>
              <a:rPr lang="en-US" sz="2200" b="1">
                <a:solidFill>
                  <a:schemeClr val="dk1"/>
                </a:solidFill>
              </a:rPr>
              <a:t>:</a:t>
            </a:r>
            <a:endParaRPr sz="176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60" b="1">
                <a:solidFill>
                  <a:schemeClr val="dk1"/>
                </a:solidFill>
              </a:rPr>
              <a:t>Tuesday, Nov. 10-</a:t>
            </a:r>
            <a:r>
              <a:rPr lang="en-US" sz="1760">
                <a:solidFill>
                  <a:schemeClr val="dk1"/>
                </a:solidFill>
              </a:rPr>
              <a:t> Parent /Teacher conferences 3-7</a:t>
            </a:r>
            <a:endParaRPr sz="176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6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60" b="1">
                <a:solidFill>
                  <a:schemeClr val="dk1"/>
                </a:solidFill>
              </a:rPr>
              <a:t>Wednesday, Nov. 11</a:t>
            </a:r>
            <a:r>
              <a:rPr lang="en-US" sz="1760">
                <a:solidFill>
                  <a:schemeClr val="dk1"/>
                </a:solidFill>
              </a:rPr>
              <a:t>- 2 hr. Early Dismissal</a:t>
            </a:r>
            <a:endParaRPr sz="176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6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60" b="1">
                <a:solidFill>
                  <a:schemeClr val="dk1"/>
                </a:solidFill>
              </a:rPr>
              <a:t>Thursday, Nov. 12</a:t>
            </a:r>
            <a:r>
              <a:rPr lang="en-US" sz="1760">
                <a:solidFill>
                  <a:schemeClr val="dk1"/>
                </a:solidFill>
              </a:rPr>
              <a:t>- Texas Roadhouse Fundraiser night</a:t>
            </a:r>
            <a:endParaRPr sz="1760">
              <a:solidFill>
                <a:schemeClr val="dk1"/>
              </a:solidFill>
            </a:endParaRPr>
          </a:p>
        </p:txBody>
      </p:sp>
      <p:sp>
        <p:nvSpPr>
          <p:cNvPr id="89" name="Google Shape;89;p1"/>
          <p:cNvSpPr/>
          <p:nvPr/>
        </p:nvSpPr>
        <p:spPr>
          <a:xfrm flipH="1">
            <a:off x="3987316" y="6078550"/>
            <a:ext cx="3480812" cy="2941231"/>
          </a:xfrm>
          <a:prstGeom prst="snipRoundRect">
            <a:avLst>
              <a:gd name="adj1" fmla="val 16667"/>
              <a:gd name="adj2" fmla="val 16667"/>
            </a:avLst>
          </a:prstGeom>
          <a:solidFill>
            <a:srgbClr val="FFFFFF">
              <a:alpha val="84705"/>
            </a:srgbClr>
          </a:solidFill>
          <a:ln w="38100" cap="flat" cmpd="sng">
            <a:solidFill>
              <a:srgbClr val="00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4154150" y="6160800"/>
            <a:ext cx="3264900" cy="29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Notes: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50"/>
          </a:p>
          <a:p>
            <a:pPr marL="457200" marR="0" lvl="0" indent="-339725" algn="l" rtl="0">
              <a:spcBef>
                <a:spcPts val="0"/>
              </a:spcBef>
              <a:spcAft>
                <a:spcPts val="0"/>
              </a:spcAft>
              <a:buSzPts val="1750"/>
              <a:buChar char="●"/>
            </a:pPr>
            <a:r>
              <a:rPr lang="en-US" sz="1750"/>
              <a:t>We will be going outside for recess whenever possible, so please make sure your child brings a coat everyday.  </a:t>
            </a:r>
            <a:endParaRPr sz="175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/>
          </a:p>
        </p:txBody>
      </p:sp>
      <p:pic>
        <p:nvPicPr>
          <p:cNvPr id="91" name="Google Shape;91;p1" descr="1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397" y="131974"/>
            <a:ext cx="7543800" cy="169720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92" name="Google Shape;92;p1" descr="Heart Pencils 1_6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2678880">
            <a:off x="203720" y="1826479"/>
            <a:ext cx="1716373" cy="355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 descr="schoolowl_pink_grey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403787">
            <a:off x="5940699" y="392333"/>
            <a:ext cx="1527863" cy="176463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"/>
          <p:cNvSpPr txBox="1"/>
          <p:nvPr/>
        </p:nvSpPr>
        <p:spPr>
          <a:xfrm>
            <a:off x="114301" y="403891"/>
            <a:ext cx="6264504" cy="1175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20" b="1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This week in First Grade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3" b="1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November 9-13</a:t>
            </a:r>
            <a:endParaRPr sz="2553" b="1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95" name="Google Shape;95;p1" descr="16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74123" y="9090803"/>
            <a:ext cx="4841075" cy="955296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sp>
        <p:nvSpPr>
          <p:cNvPr id="96" name="Google Shape;96;p1"/>
          <p:cNvSpPr txBox="1"/>
          <p:nvPr/>
        </p:nvSpPr>
        <p:spPr>
          <a:xfrm>
            <a:off x="3395649" y="9183861"/>
            <a:ext cx="4094859" cy="1062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53" u="sng"/>
              <a:t>maria.reece</a:t>
            </a:r>
            <a:r>
              <a:rPr lang="en-US" sz="2053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@jcschools.us</a:t>
            </a:r>
            <a:endParaRPr sz="2053" u="sng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53">
                <a:solidFill>
                  <a:schemeClr val="dk1"/>
                </a:solidFill>
              </a:rPr>
              <a:t>573-619-5867</a:t>
            </a:r>
            <a:endParaRPr sz="205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</Words>
  <Application>Microsoft Office PowerPoint</Application>
  <PresentationFormat>Custom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Happy Monkey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Gavin Reece</dc:creator>
  <cp:lastModifiedBy>Maria Reece</cp:lastModifiedBy>
  <cp:revision>1</cp:revision>
  <dcterms:created xsi:type="dcterms:W3CDTF">2020-08-30T18:17:03Z</dcterms:created>
  <dcterms:modified xsi:type="dcterms:W3CDTF">2020-11-08T14:57:27Z</dcterms:modified>
</cp:coreProperties>
</file>