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257" r:id="rId3"/>
    <p:sldId id="307" r:id="rId4"/>
    <p:sldId id="267" r:id="rId5"/>
    <p:sldId id="308" r:id="rId6"/>
    <p:sldId id="355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41" r:id="rId39"/>
    <p:sldId id="342" r:id="rId40"/>
    <p:sldId id="343" r:id="rId41"/>
    <p:sldId id="344" r:id="rId42"/>
    <p:sldId id="345" r:id="rId43"/>
    <p:sldId id="346" r:id="rId44"/>
    <p:sldId id="347" r:id="rId45"/>
    <p:sldId id="348" r:id="rId46"/>
    <p:sldId id="349" r:id="rId47"/>
    <p:sldId id="350" r:id="rId48"/>
    <p:sldId id="351" r:id="rId49"/>
    <p:sldId id="352" r:id="rId50"/>
    <p:sldId id="353" r:id="rId51"/>
    <p:sldId id="354" r:id="rId5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A4E"/>
    <a:srgbClr val="FFBB4D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980" autoAdjust="0"/>
    <p:restoredTop sz="91023"/>
  </p:normalViewPr>
  <p:slideViewPr>
    <p:cSldViewPr>
      <p:cViewPr varScale="1">
        <p:scale>
          <a:sx n="73" d="100"/>
          <a:sy n="73" d="100"/>
        </p:scale>
        <p:origin x="123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529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252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030325B-ABF2-4E73-BA4F-16231C394E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9666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519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1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51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251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027533E-54BC-4567-9B75-9E993B0135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98790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323844-4E2D-4D83-B825-A4DCEF1AFCB9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2A4E4E-F596-46EC-81B0-B1987AFBF762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88C96F-DDE6-40EA-B5CF-6C91E6706BDC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5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7F558D-C3AF-4B71-BEAD-884E3533DBAD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F5F31E-744B-425B-9414-217D26524F2D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5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33F6EC-0584-437B-8A47-DA4B92DF95A6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22208B-88EB-440A-B44C-F231844DCD29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7F6CAD-6132-43C5-A112-A4B6F484A4FA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BD35C6-EF8A-4E47-9723-F9630D2AB2B9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94FD20-C235-4F55-989B-6E2EA39ADFF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B1C61B-48A6-4B0B-A382-6B6C0C579344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6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9080BE-3060-491D-9249-C3CA10DAAA7D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DA4198-4807-4EFD-9E03-B0D32DBA4C3C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7878D7-577F-4A69-B61E-49B995A2EF9C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8D7BC4-23CA-4AA1-B9CD-F47DB557A24D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D04172-E651-4F5F-9352-9CECACA926D6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D3A005-7D54-4E74-B9A9-9096E948B273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6FE0F6-D870-4D8E-ACCF-72D43467C338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070EBF-1A88-46F0-B9E2-330302F58588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4268F2-EDCD-4FB2-BA5A-C67E0B2FEFFA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9EF909-92AF-4C56-951E-00FAA7DBBB89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CA4F59-7334-45C4-B014-6F42E0363868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12C893-2E0D-4C59-8D1E-DB7409721E9F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7220C3-53CE-471C-9F85-254FE22A24EE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AC8B0F-2F17-46A2-A9CE-43B40D0A7EA9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0240B8-5278-4B00-B914-4098E224329D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2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28FE52-40CB-48B9-9F24-EA24A24DCFE8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482BE0-1CAC-4A31-B6AF-7BAE7213A1AE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7838A-7F64-4C9D-91CC-0366C5846F0B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2DBB4E-2A05-4D77-A351-0D35DC563A4F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96F7C2-925A-4B39-B9F8-AD08D6EBF6FE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B68F5F-AE6F-4F7B-9AD4-F825D9DD6000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011B6C-2455-4830-B443-C4806F313F26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F476E5-4508-4AE0-B5CA-89B40135D5B4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42F6E0-CC31-4FBB-B8EE-43135D7B7089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53E24F-6D0A-48D8-B0B5-7B547573C84F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74579-56E8-464F-837B-A559CF922D0D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A85A7F-0FC6-4F24-B812-BF468C3C7004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7CD3EC-5633-4E64-9D2B-D7D53DFA3255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00484D-E5FD-47D8-897D-ACFE75454AC6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CAE270-DEFE-482F-8C83-EAC695ACEF37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A4C23D-3404-4784-9A54-ED7CD674CAB8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BC1ACF-8349-4133-A6EB-E16BDB9EB57A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A4EA4E-67EA-4EFD-9133-F7BF683550AD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C11367-84C4-4717-88D3-D7346EF3AE07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78FD7F-B5A3-41BB-BF70-0782225207D2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3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B2A317-6428-402F-9F8C-3E7E3C40107A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301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C237E6-0B3F-4532-9910-4F3A65573AC2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30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BA77A2-8991-4462-B2E3-8493B4E7B138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7939B9-3461-4A9A-B39A-8A2BC140611E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30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E5E471-4189-4916-AD5A-D8E24FFA8E1D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1D3CA8-0A0D-4759-B899-87B8910D89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7025968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FF37D6-1665-410B-BA16-0573BAD22B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5538650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73B16B-B056-481E-8F82-36C17E8A87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9419952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D49F0-B49E-4DE7-AD6D-113ED6AC5B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8863283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264C0-2AF1-4AF5-AD55-300CE035CB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251087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ADEE15-1294-42BB-9A4E-24246D0146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663488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9EB6AC-E971-479B-9089-D6245C9949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501350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65A7B4-BFE5-4BC1-8C24-FEBFC14FEA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0309069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0CFC3D-E3F4-4677-8CA8-9890643663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311239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363A0C-34AA-47EA-873C-5595108E87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6378160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F7FBDE-D8A8-4232-8B44-931554BDC5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69688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0D11613-A748-4E29-B79C-75F85998A7F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24.xml"/><Relationship Id="rId18" Type="http://schemas.openxmlformats.org/officeDocument/2006/relationships/slide" Target="slide34.xml"/><Relationship Id="rId26" Type="http://schemas.openxmlformats.org/officeDocument/2006/relationships/slide" Target="slide50.xml"/><Relationship Id="rId3" Type="http://schemas.openxmlformats.org/officeDocument/2006/relationships/slide" Target="slide4.xml"/><Relationship Id="rId21" Type="http://schemas.openxmlformats.org/officeDocument/2006/relationships/slide" Target="slide40.xml"/><Relationship Id="rId7" Type="http://schemas.openxmlformats.org/officeDocument/2006/relationships/slide" Target="slide12.xml"/><Relationship Id="rId12" Type="http://schemas.openxmlformats.org/officeDocument/2006/relationships/slide" Target="slide22.xml"/><Relationship Id="rId17" Type="http://schemas.openxmlformats.org/officeDocument/2006/relationships/slide" Target="slide32.xml"/><Relationship Id="rId25" Type="http://schemas.openxmlformats.org/officeDocument/2006/relationships/slide" Target="slide48.xml"/><Relationship Id="rId2" Type="http://schemas.openxmlformats.org/officeDocument/2006/relationships/notesSlide" Target="../notesSlides/notesSlide1.xml"/><Relationship Id="rId16" Type="http://schemas.openxmlformats.org/officeDocument/2006/relationships/slide" Target="slide30.xml"/><Relationship Id="rId20" Type="http://schemas.openxmlformats.org/officeDocument/2006/relationships/slide" Target="slide3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slide" Target="slide20.xml"/><Relationship Id="rId24" Type="http://schemas.openxmlformats.org/officeDocument/2006/relationships/slide" Target="slide46.xml"/><Relationship Id="rId5" Type="http://schemas.openxmlformats.org/officeDocument/2006/relationships/slide" Target="slide8.xml"/><Relationship Id="rId15" Type="http://schemas.openxmlformats.org/officeDocument/2006/relationships/slide" Target="slide28.xml"/><Relationship Id="rId23" Type="http://schemas.openxmlformats.org/officeDocument/2006/relationships/slide" Target="slide44.xml"/><Relationship Id="rId10" Type="http://schemas.openxmlformats.org/officeDocument/2006/relationships/slide" Target="slide18.xml"/><Relationship Id="rId19" Type="http://schemas.openxmlformats.org/officeDocument/2006/relationships/slide" Target="slide36.xml"/><Relationship Id="rId4" Type="http://schemas.openxmlformats.org/officeDocument/2006/relationships/slide" Target="slide6.xml"/><Relationship Id="rId9" Type="http://schemas.openxmlformats.org/officeDocument/2006/relationships/slide" Target="slide16.xml"/><Relationship Id="rId14" Type="http://schemas.openxmlformats.org/officeDocument/2006/relationships/slide" Target="slide26.xml"/><Relationship Id="rId22" Type="http://schemas.openxmlformats.org/officeDocument/2006/relationships/slide" Target="slide42.xml"/><Relationship Id="rId27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7" name="AutoShape 89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3" action="ppaction://hlinksldjump"/>
              </a:rPr>
              <a:t>200</a:t>
            </a:r>
            <a:endParaRPr lang="en-US" altLang="en-US" sz="3600" b="1"/>
          </a:p>
        </p:txBody>
      </p:sp>
      <p:sp>
        <p:nvSpPr>
          <p:cNvPr id="2138" name="AutoShape 9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 dirty="0">
                <a:solidFill>
                  <a:schemeClr val="bg1"/>
                </a:solidFill>
                <a:latin typeface="Garamond" pitchFamily="18" charset="0"/>
                <a:hlinkClick r:id="rId4" action="ppaction://hlinksldjump"/>
              </a:rPr>
              <a:t>300</a:t>
            </a:r>
            <a:endParaRPr lang="en-US" altLang="en-US" sz="3600" b="1" dirty="0">
              <a:hlinkClick r:id="rId4" action="ppaction://hlinksldjump"/>
            </a:endParaRPr>
          </a:p>
        </p:txBody>
      </p:sp>
      <p:sp>
        <p:nvSpPr>
          <p:cNvPr id="2139" name="AutoShape 91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5" action="ppaction://hlinksldjump"/>
              </a:rPr>
              <a:t>400</a:t>
            </a:r>
            <a:endParaRPr lang="en-US" altLang="en-US" sz="3600" b="1">
              <a:hlinkClick r:id="rId5" action="ppaction://hlinksldjump"/>
            </a:endParaRPr>
          </a:p>
        </p:txBody>
      </p:sp>
      <p:sp>
        <p:nvSpPr>
          <p:cNvPr id="2140" name="AutoShape 92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6" action="ppaction://hlinksldjump"/>
              </a:rPr>
              <a:t>500</a:t>
            </a:r>
            <a:endParaRPr lang="en-US" altLang="en-US" sz="3600" b="1"/>
          </a:p>
        </p:txBody>
      </p:sp>
      <p:sp>
        <p:nvSpPr>
          <p:cNvPr id="2149" name="AutoShape 101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7" action="ppaction://hlinksldjump"/>
              </a:rPr>
              <a:t>100</a:t>
            </a:r>
            <a:endParaRPr lang="en-US" altLang="en-US" sz="3600" b="1"/>
          </a:p>
        </p:txBody>
      </p:sp>
      <p:sp>
        <p:nvSpPr>
          <p:cNvPr id="2150" name="AutoShape 102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8" action="ppaction://hlinksldjump"/>
              </a:rPr>
              <a:t>200</a:t>
            </a:r>
            <a:endParaRPr lang="en-US" altLang="en-US" sz="3600" b="1">
              <a:hlinkClick r:id="rId8" action="ppaction://hlinksldjump"/>
            </a:endParaRPr>
          </a:p>
        </p:txBody>
      </p:sp>
      <p:sp>
        <p:nvSpPr>
          <p:cNvPr id="2151" name="AutoShape 103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9" action="ppaction://hlinksldjump"/>
              </a:rPr>
              <a:t>300</a:t>
            </a:r>
            <a:endParaRPr lang="en-US" altLang="en-US" sz="3600" b="1"/>
          </a:p>
        </p:txBody>
      </p:sp>
      <p:sp>
        <p:nvSpPr>
          <p:cNvPr id="2152" name="AutoShape 104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10" action="ppaction://hlinksldjump"/>
              </a:rPr>
              <a:t>400</a:t>
            </a:r>
            <a:endParaRPr lang="en-US" altLang="en-US" sz="3600" b="1"/>
          </a:p>
        </p:txBody>
      </p:sp>
      <p:sp>
        <p:nvSpPr>
          <p:cNvPr id="2153" name="AutoShape 105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11" action="ppaction://hlinksldjump"/>
              </a:rPr>
              <a:t>500</a:t>
            </a:r>
            <a:endParaRPr lang="en-US" altLang="en-US" sz="3600" b="1"/>
          </a:p>
        </p:txBody>
      </p:sp>
      <p:sp>
        <p:nvSpPr>
          <p:cNvPr id="2154" name="AutoShape 106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12" action="ppaction://hlinksldjump"/>
              </a:rPr>
              <a:t>100</a:t>
            </a:r>
            <a:endParaRPr lang="en-US" altLang="en-US" sz="3600" b="1"/>
          </a:p>
        </p:txBody>
      </p:sp>
      <p:sp>
        <p:nvSpPr>
          <p:cNvPr id="2155" name="AutoShape 107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13" action="ppaction://hlinksldjump"/>
              </a:rPr>
              <a:t>200</a:t>
            </a:r>
            <a:endParaRPr lang="en-US" altLang="en-US" sz="3600" b="1"/>
          </a:p>
        </p:txBody>
      </p:sp>
      <p:sp>
        <p:nvSpPr>
          <p:cNvPr id="2156" name="AutoShape 108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14" action="ppaction://hlinksldjump"/>
              </a:rPr>
              <a:t>300</a:t>
            </a:r>
            <a:endParaRPr lang="en-US" altLang="en-US" sz="3600" b="1"/>
          </a:p>
        </p:txBody>
      </p:sp>
      <p:sp>
        <p:nvSpPr>
          <p:cNvPr id="2157" name="AutoShape 109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15" action="ppaction://hlinksldjump"/>
              </a:rPr>
              <a:t>400</a:t>
            </a:r>
            <a:endParaRPr lang="en-US" altLang="en-US" sz="3600" b="1"/>
          </a:p>
        </p:txBody>
      </p:sp>
      <p:sp>
        <p:nvSpPr>
          <p:cNvPr id="2158" name="AutoShape 110">
            <a:hlinkClick r:id="rId1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16" action="ppaction://hlinksldjump"/>
              </a:rPr>
              <a:t>500</a:t>
            </a:r>
            <a:endParaRPr lang="en-US" altLang="en-US" sz="3600" b="1"/>
          </a:p>
        </p:txBody>
      </p:sp>
      <p:sp>
        <p:nvSpPr>
          <p:cNvPr id="2159" name="AutoShape 111">
            <a:hlinkClick r:id="rId1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17" action="ppaction://hlinksldjump"/>
              </a:rPr>
              <a:t>100</a:t>
            </a:r>
            <a:endParaRPr lang="en-US" altLang="en-US" sz="3600" b="1"/>
          </a:p>
        </p:txBody>
      </p:sp>
      <p:sp>
        <p:nvSpPr>
          <p:cNvPr id="2160" name="AutoShape 112">
            <a:hlinkClick r:id="rId1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18" action="ppaction://hlinksldjump"/>
              </a:rPr>
              <a:t>200</a:t>
            </a:r>
            <a:endParaRPr lang="en-US" altLang="en-US" sz="3600" b="1"/>
          </a:p>
        </p:txBody>
      </p:sp>
      <p:sp>
        <p:nvSpPr>
          <p:cNvPr id="2161" name="AutoShape 113">
            <a:hlinkClick r:id="rId1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19" action="ppaction://hlinksldjump"/>
              </a:rPr>
              <a:t>300</a:t>
            </a:r>
            <a:endParaRPr lang="en-US" altLang="en-US" sz="3600" b="1"/>
          </a:p>
        </p:txBody>
      </p:sp>
      <p:sp>
        <p:nvSpPr>
          <p:cNvPr id="2162" name="AutoShape 114">
            <a:hlinkClick r:id="rId2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20" action="ppaction://hlinksldjump"/>
              </a:rPr>
              <a:t>400</a:t>
            </a:r>
            <a:endParaRPr lang="en-US" altLang="en-US" sz="3600" b="1"/>
          </a:p>
        </p:txBody>
      </p:sp>
      <p:sp>
        <p:nvSpPr>
          <p:cNvPr id="2163" name="AutoShape 115">
            <a:hlinkClick r:id="rId2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21" action="ppaction://hlinksldjump"/>
              </a:rPr>
              <a:t>500</a:t>
            </a:r>
            <a:endParaRPr lang="en-US" altLang="en-US" sz="3600" b="1"/>
          </a:p>
        </p:txBody>
      </p:sp>
      <p:sp>
        <p:nvSpPr>
          <p:cNvPr id="2164" name="AutoShape 116">
            <a:hlinkClick r:id="rId2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22" action="ppaction://hlinksldjump"/>
              </a:rPr>
              <a:t>100</a:t>
            </a:r>
            <a:endParaRPr lang="en-US" altLang="en-US" sz="3600" b="1"/>
          </a:p>
        </p:txBody>
      </p:sp>
      <p:sp>
        <p:nvSpPr>
          <p:cNvPr id="2165" name="AutoShape 117">
            <a:hlinkClick r:id="rId2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23" action="ppaction://hlinksldjump"/>
              </a:rPr>
              <a:t>200</a:t>
            </a:r>
            <a:endParaRPr lang="en-US" altLang="en-US" sz="3600" b="1"/>
          </a:p>
        </p:txBody>
      </p:sp>
      <p:sp>
        <p:nvSpPr>
          <p:cNvPr id="2166" name="AutoShape 118">
            <a:hlinkClick r:id="rId2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24" action="ppaction://hlinksldjump"/>
              </a:rPr>
              <a:t>300</a:t>
            </a:r>
            <a:endParaRPr lang="en-US" altLang="en-US" sz="3600" b="1"/>
          </a:p>
        </p:txBody>
      </p:sp>
      <p:sp>
        <p:nvSpPr>
          <p:cNvPr id="2167" name="AutoShape 119">
            <a:hlinkClick r:id="rId2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25" action="ppaction://hlinksldjump"/>
              </a:rPr>
              <a:t>400</a:t>
            </a:r>
            <a:endParaRPr lang="en-US" altLang="en-US" sz="3600" b="1"/>
          </a:p>
        </p:txBody>
      </p:sp>
      <p:sp>
        <p:nvSpPr>
          <p:cNvPr id="2168" name="AutoShape 120">
            <a:hlinkClick r:id="rId2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rId26" action="ppaction://hlinksldjump"/>
              </a:rPr>
              <a:t>500</a:t>
            </a:r>
            <a:endParaRPr lang="en-US" altLang="en-US" sz="3600" b="1"/>
          </a:p>
        </p:txBody>
      </p:sp>
      <p:sp>
        <p:nvSpPr>
          <p:cNvPr id="2088" name="AutoShape 40">
            <a:hlinkClick r:id="rId2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3600" b="1">
                <a:solidFill>
                  <a:schemeClr val="bg1"/>
                </a:solidFill>
                <a:latin typeface="Garamond" pitchFamily="18" charset="0"/>
                <a:hlinkClick r:id="" action="ppaction://hlinkshowjump?jump=nextslide"/>
              </a:rPr>
              <a:t>100</a:t>
            </a:r>
            <a:endParaRPr lang="en-US" altLang="en-US" sz="3600" b="1"/>
          </a:p>
        </p:txBody>
      </p:sp>
      <p:sp>
        <p:nvSpPr>
          <p:cNvPr id="2106" name="Rectangle 58"/>
          <p:cNvSpPr>
            <a:spLocks noChangeArrowheads="1"/>
          </p:cNvSpPr>
          <p:nvPr/>
        </p:nvSpPr>
        <p:spPr bwMode="auto">
          <a:xfrm>
            <a:off x="0" y="0"/>
            <a:ext cx="1828800" cy="1143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altLang="en-US" sz="28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2145" name="Rectangle 97"/>
          <p:cNvSpPr>
            <a:spLocks noChangeArrowheads="1"/>
          </p:cNvSpPr>
          <p:nvPr/>
        </p:nvSpPr>
        <p:spPr bwMode="auto">
          <a:xfrm>
            <a:off x="18288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z="2800" b="1" dirty="0">
              <a:solidFill>
                <a:schemeClr val="bg1"/>
              </a:solidFill>
            </a:endParaRPr>
          </a:p>
        </p:txBody>
      </p:sp>
      <p:sp>
        <p:nvSpPr>
          <p:cNvPr id="2146" name="Rectangle 98"/>
          <p:cNvSpPr>
            <a:spLocks noChangeArrowheads="1"/>
          </p:cNvSpPr>
          <p:nvPr/>
        </p:nvSpPr>
        <p:spPr bwMode="auto">
          <a:xfrm>
            <a:off x="3657600" y="0"/>
            <a:ext cx="1828800" cy="1143000"/>
          </a:xfrm>
          <a:prstGeom prst="rect">
            <a:avLst/>
          </a:prstGeom>
          <a:solidFill>
            <a:srgbClr val="FF9A4E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altLang="en-US" sz="2800" b="1" dirty="0">
              <a:solidFill>
                <a:schemeClr val="bg1"/>
              </a:solidFill>
            </a:endParaRPr>
          </a:p>
        </p:txBody>
      </p:sp>
      <p:sp>
        <p:nvSpPr>
          <p:cNvPr id="2147" name="Rectangle 99"/>
          <p:cNvSpPr>
            <a:spLocks noChangeArrowheads="1"/>
          </p:cNvSpPr>
          <p:nvPr/>
        </p:nvSpPr>
        <p:spPr bwMode="auto">
          <a:xfrm>
            <a:off x="5486400" y="0"/>
            <a:ext cx="1828800" cy="11430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altLang="en-US" sz="2800" b="1" dirty="0">
              <a:solidFill>
                <a:schemeClr val="bg1"/>
              </a:solidFill>
            </a:endParaRPr>
          </a:p>
        </p:txBody>
      </p:sp>
      <p:sp>
        <p:nvSpPr>
          <p:cNvPr id="2148" name="Rectangle 100"/>
          <p:cNvSpPr>
            <a:spLocks noChangeArrowheads="1"/>
          </p:cNvSpPr>
          <p:nvPr/>
        </p:nvSpPr>
        <p:spPr bwMode="auto">
          <a:xfrm>
            <a:off x="7315200" y="0"/>
            <a:ext cx="1828800" cy="11430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alt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762000" y="1066800"/>
            <a:ext cx="7772400" cy="4800600"/>
          </a:xfrm>
        </p:spPr>
        <p:txBody>
          <a:bodyPr/>
          <a:lstStyle/>
          <a:p>
            <a:r>
              <a:rPr lang="en-US" altLang="en-US" sz="6000"/>
              <a:t>What is something like air, food, or shelter that is necessary for survival called?</a:t>
            </a: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1447800" y="26130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54277" name="AutoShape 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4752975" y="2555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54281" name="Rectangle 9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need</a:t>
            </a:r>
          </a:p>
        </p:txBody>
      </p:sp>
    </p:spTree>
  </p:cSld>
  <p:clrMapOvr>
    <a:masterClrMapping/>
  </p:clrMapOvr>
  <p:transition advClick="0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13315" name="AutoShape 3">
            <a:hlinkClick r:id="" action="ppaction://noaction" highlightClick="1"/>
            <a:hlinkHover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4549775" y="30527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altLang="en-US" sz="2400"/>
          </a:p>
        </p:txBody>
      </p:sp>
      <p:sp>
        <p:nvSpPr>
          <p:cNvPr id="13321" name="Rectangle 9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is something we would like to have but is not necessary for survival?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6" name="Rectangle 103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want</a:t>
            </a:r>
          </a:p>
        </p:txBody>
      </p:sp>
      <p:sp>
        <p:nvSpPr>
          <p:cNvPr id="104457" name="Rectangle 103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are tangible products used to satisfy wants and needs called?</a:t>
            </a:r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AutoShape 3076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52" name="Rectangle 308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goods</a:t>
            </a:r>
          </a:p>
        </p:txBody>
      </p:sp>
      <p:sp>
        <p:nvSpPr>
          <p:cNvPr id="108553" name="Rectangle 308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8" name="Rectangle 3078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term describes people with all their abilities and efforts?</a:t>
            </a:r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48" name="Rectangle 103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labor</a:t>
            </a:r>
          </a:p>
        </p:txBody>
      </p:sp>
      <p:sp>
        <p:nvSpPr>
          <p:cNvPr id="112649" name="Rectangle 103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4" name="Rectangle 2054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/>
          <a:p>
            <a:r>
              <a:rPr lang="en-US" altLang="en-US" sz="6000"/>
              <a:t>What is the study of how people seek to satisfy their needs and wants by making choices called?</a:t>
            </a:r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AutoShape 1029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5" name="Rectangle 103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economics</a:t>
            </a:r>
          </a:p>
        </p:txBody>
      </p:sp>
      <p:sp>
        <p:nvSpPr>
          <p:cNvPr id="116746" name="Rectangle 103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90" name="Rectangle 2054"/>
          <p:cNvSpPr>
            <a:spLocks noGrp="1" noChangeArrowheads="1"/>
          </p:cNvSpPr>
          <p:nvPr>
            <p:ph type="ctrTitle"/>
          </p:nvPr>
        </p:nvSpPr>
        <p:spPr>
          <a:xfrm>
            <a:off x="685800" y="27432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is the monetary value of all final goods, services, and structures made in a country in a year?</a:t>
            </a:r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40" name="Rectangle 103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 dirty="0"/>
              <a:t>gross domestic product (GDP)</a:t>
            </a:r>
          </a:p>
        </p:txBody>
      </p:sp>
      <p:sp>
        <p:nvSpPr>
          <p:cNvPr id="120841" name="Rectangle 103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7" name="Rectangle 2055"/>
          <p:cNvSpPr>
            <a:spLocks noGrp="1" noChangeArrowheads="1"/>
          </p:cNvSpPr>
          <p:nvPr>
            <p:ph type="ctrTitle"/>
          </p:nvPr>
        </p:nvSpPr>
        <p:spPr>
          <a:xfrm>
            <a:off x="685800" y="27432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are alternatives that must be given up when a choice is made?</a:t>
            </a:r>
          </a:p>
        </p:txBody>
      </p:sp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35" name="Rectangle 103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trade-offs</a:t>
            </a:r>
          </a:p>
        </p:txBody>
      </p:sp>
      <p:sp>
        <p:nvSpPr>
          <p:cNvPr id="124936" name="Rectangle 103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2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457200" y="2667000"/>
            <a:ext cx="8305800" cy="1143000"/>
          </a:xfrm>
        </p:spPr>
        <p:txBody>
          <a:bodyPr/>
          <a:lstStyle/>
          <a:p>
            <a:r>
              <a:rPr lang="en-US" altLang="en-US" sz="5400"/>
              <a:t>What's the phrase that refers to the trade-offs that nations face when choosing whether to produce military or consumer goods?</a:t>
            </a:r>
          </a:p>
        </p:txBody>
      </p:sp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AutoShape 205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9031" name="Rectangle 2055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8800" dirty="0"/>
              <a:t>guns</a:t>
            </a:r>
            <a:r>
              <a:rPr lang="en-US" altLang="en-US" sz="4000" dirty="0"/>
              <a:t>  </a:t>
            </a:r>
            <a:r>
              <a:rPr lang="en-US" altLang="en-US" sz="9600" dirty="0"/>
              <a:t>or butter</a:t>
            </a:r>
          </a:p>
        </p:txBody>
      </p:sp>
      <p:sp>
        <p:nvSpPr>
          <p:cNvPr id="129032" name="Rectangle 205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8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is the cost of the next best alternative when a choice is made?</a:t>
            </a:r>
          </a:p>
        </p:txBody>
      </p:sp>
    </p:spTree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AutoShape 205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27" name="Rectangle 2055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opportunity</a:t>
            </a:r>
            <a:r>
              <a:rPr lang="en-US" altLang="en-US"/>
              <a:t> </a:t>
            </a:r>
            <a:r>
              <a:rPr lang="en-US" altLang="en-US" sz="9600"/>
              <a:t>cost</a:t>
            </a:r>
          </a:p>
        </p:txBody>
      </p:sp>
      <p:sp>
        <p:nvSpPr>
          <p:cNvPr id="133128" name="Rectangle 205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4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743200"/>
            <a:ext cx="7772400" cy="1143000"/>
          </a:xfrm>
        </p:spPr>
        <p:txBody>
          <a:bodyPr/>
          <a:lstStyle/>
          <a:p>
            <a:r>
              <a:rPr lang="en-US" altLang="en-US" sz="5400" dirty="0"/>
              <a:t>What is the value of tangible goods that are transferable from one person to another called?</a:t>
            </a:r>
          </a:p>
        </p:txBody>
      </p:sp>
    </p:spTree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0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23" name="Rectangle 103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 dirty="0"/>
              <a:t>wealth</a:t>
            </a:r>
          </a:p>
        </p:txBody>
      </p:sp>
      <p:sp>
        <p:nvSpPr>
          <p:cNvPr id="137224" name="Rectangle 103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70" name="Rectangle 2054"/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is the amount of output produced in a specific time with a given amount of resources called?</a:t>
            </a:r>
          </a:p>
        </p:txBody>
      </p:sp>
    </p:spTree>
  </p:cSld>
  <p:clrMapOvr>
    <a:masterClrMapping/>
  </p:clrMapOvr>
  <p:transition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19" name="Rectangle 103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 dirty="0"/>
              <a:t>productivity</a:t>
            </a:r>
          </a:p>
        </p:txBody>
      </p:sp>
      <p:sp>
        <p:nvSpPr>
          <p:cNvPr id="141320" name="Rectangle 103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6" name="Rectangle 2054"/>
          <p:cNvSpPr>
            <a:spLocks noGrp="1" noChangeArrowheads="1"/>
          </p:cNvSpPr>
          <p:nvPr>
            <p:ph type="ctrTitle"/>
          </p:nvPr>
        </p:nvSpPr>
        <p:spPr>
          <a:xfrm>
            <a:off x="685800" y="25146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is the meeting place or arrangement through which buyers and sellers interact?</a:t>
            </a:r>
          </a:p>
        </p:txBody>
      </p:sp>
    </p:spTree>
  </p:cSld>
  <p:clrMapOvr>
    <a:masterClrMapping/>
  </p:clrMapOvr>
  <p:transition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41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000" dirty="0"/>
              <a:t>market</a:t>
            </a:r>
          </a:p>
        </p:txBody>
      </p:sp>
      <p:sp>
        <p:nvSpPr>
          <p:cNvPr id="145417" name="Rectangle 9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2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is the quality of life based on ownership of necessities and luxuries called?</a:t>
            </a:r>
          </a:p>
        </p:txBody>
      </p:sp>
    </p:spTree>
  </p:cSld>
  <p:clrMapOvr>
    <a:masterClrMapping/>
  </p:clrMapOvr>
  <p:transition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 dirty="0"/>
              <a:t>standard of living</a:t>
            </a:r>
          </a:p>
        </p:txBody>
      </p:sp>
      <p:sp>
        <p:nvSpPr>
          <p:cNvPr id="149512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8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is a comparison of the cost of an action to its benefits called?</a:t>
            </a:r>
          </a:p>
        </p:txBody>
      </p:sp>
    </p:spTree>
  </p:cSld>
  <p:clrMapOvr>
    <a:masterClrMapping/>
  </p:clrMapOvr>
  <p:transition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0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 dirty="0"/>
              <a:t>cost-benefit analysis</a:t>
            </a:r>
          </a:p>
        </p:txBody>
      </p:sp>
      <p:sp>
        <p:nvSpPr>
          <p:cNvPr id="153608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4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7432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is a graph of the goods and services an economy can produce?</a:t>
            </a:r>
          </a:p>
        </p:txBody>
      </p:sp>
    </p:spTree>
  </p:cSld>
  <p:clrMapOvr>
    <a:masterClrMapping/>
  </p:clrMapOvr>
  <p:transition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0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production possibilities curve</a:t>
            </a:r>
          </a:p>
        </p:txBody>
      </p:sp>
      <p:sp>
        <p:nvSpPr>
          <p:cNvPr id="157704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50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7432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is dividing work into separate tasks performed by different workers called?</a:t>
            </a:r>
          </a:p>
        </p:txBody>
      </p:sp>
    </p:spTree>
  </p:cSld>
  <p:clrMapOvr>
    <a:masterClrMapping/>
  </p:clrMapOvr>
  <p:transition>
    <p:zo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6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79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8000" dirty="0"/>
              <a:t>specialization</a:t>
            </a:r>
            <a:br>
              <a:rPr lang="en-US" altLang="en-US" sz="8000" dirty="0"/>
            </a:br>
            <a:r>
              <a:rPr lang="en-US" altLang="en-US" sz="8000" dirty="0"/>
              <a:t>or</a:t>
            </a:r>
            <a:br>
              <a:rPr lang="en-US" altLang="en-US" sz="8000" dirty="0"/>
            </a:br>
            <a:r>
              <a:rPr lang="en-US" altLang="en-US" sz="8000" dirty="0"/>
              <a:t>division of labor</a:t>
            </a:r>
          </a:p>
        </p:txBody>
      </p:sp>
    </p:spTree>
  </p:cSld>
  <p:clrMapOvr>
    <a:masterClrMapping/>
  </p:clrMapOvr>
  <p:transition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6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is work or labor performed for someone called?</a:t>
            </a:r>
          </a:p>
        </p:txBody>
      </p:sp>
    </p:spTree>
  </p:cSld>
  <p:clrMapOvr>
    <a:masterClrMapping/>
  </p:clrMapOvr>
  <p:transition>
    <p:zo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2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589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services</a:t>
            </a:r>
          </a:p>
        </p:txBody>
      </p:sp>
      <p:sp>
        <p:nvSpPr>
          <p:cNvPr id="165896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2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7432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are individuals who introduce new products or services in search of profits called?</a:t>
            </a:r>
          </a:p>
        </p:txBody>
      </p:sp>
    </p:spTree>
  </p:cSld>
  <p:clrMapOvr>
    <a:masterClrMapping/>
  </p:clrMapOvr>
  <p:transition>
    <p:zo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8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999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entrepreneurs</a:t>
            </a:r>
          </a:p>
        </p:txBody>
      </p:sp>
      <p:sp>
        <p:nvSpPr>
          <p:cNvPr id="169992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8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are the four factors of production?</a:t>
            </a:r>
          </a:p>
        </p:txBody>
      </p:sp>
    </p:spTree>
  </p:cSld>
  <p:clrMapOvr>
    <a:masterClrMapping/>
  </p:clrMapOvr>
  <p:transition>
    <p:zo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4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08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8000" dirty="0"/>
              <a:t>land, labor, capital, and entrepreneurship</a:t>
            </a:r>
          </a:p>
        </p:txBody>
      </p:sp>
    </p:spTree>
  </p:cSld>
  <p:clrMapOvr>
    <a:masterClrMapping/>
  </p:clrMapOvr>
  <p:transition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4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7432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are tools, equipment, and factories used to produce other goods and services?</a:t>
            </a:r>
          </a:p>
        </p:txBody>
      </p:sp>
    </p:spTree>
  </p:cSld>
  <p:clrMapOvr>
    <a:masterClrMapping/>
  </p:clrMapOvr>
  <p:transition>
    <p:zo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0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18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7200" dirty="0"/>
              <a:t>physical capital</a:t>
            </a:r>
            <a:br>
              <a:rPr lang="en-US" altLang="en-US" sz="7200" dirty="0"/>
            </a:br>
            <a:r>
              <a:rPr lang="en-US" altLang="en-US" sz="7200" dirty="0"/>
              <a:t>or</a:t>
            </a:r>
            <a:br>
              <a:rPr lang="en-US" altLang="en-US" sz="7200" dirty="0"/>
            </a:br>
            <a:r>
              <a:rPr lang="en-US" altLang="en-US" sz="7200" dirty="0"/>
              <a:t>capital good</a:t>
            </a:r>
          </a:p>
        </p:txBody>
      </p:sp>
    </p:spTree>
  </p:cSld>
  <p:clrMapOvr>
    <a:masterClrMapping/>
  </p:clrMapOvr>
  <p:transition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30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term refers to the problem of limited resources to meet people's unlimited needs and wants?</a:t>
            </a:r>
          </a:p>
        </p:txBody>
      </p:sp>
    </p:spTree>
  </p:cSld>
  <p:clrMapOvr>
    <a:masterClrMapping/>
  </p:clrMapOvr>
  <p:transition>
    <p:zo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6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scarcity</a:t>
            </a:r>
          </a:p>
        </p:txBody>
      </p:sp>
      <p:sp>
        <p:nvSpPr>
          <p:cNvPr id="182280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6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is any human-made resource used to provide goods and services?</a:t>
            </a:r>
          </a:p>
        </p:txBody>
      </p:sp>
    </p:spTree>
  </p:cSld>
  <p:clrMapOvr>
    <a:masterClrMapping/>
  </p:clrMapOvr>
  <p:transition>
    <p:zo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2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637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capital</a:t>
            </a:r>
          </a:p>
        </p:txBody>
      </p:sp>
      <p:sp>
        <p:nvSpPr>
          <p:cNvPr id="186376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2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are the resources needed to produce goods and services: land, labor, capital, and entrepreneurship?</a:t>
            </a:r>
          </a:p>
        </p:txBody>
      </p:sp>
    </p:spTree>
  </p:cSld>
  <p:clrMapOvr>
    <a:masterClrMapping/>
  </p:clrMapOvr>
  <p:transition>
    <p:zo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8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047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factors of production</a:t>
            </a:r>
          </a:p>
        </p:txBody>
      </p:sp>
      <p:sp>
        <p:nvSpPr>
          <p:cNvPr id="190472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8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7432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are natural resources used to produce other goods and services?</a:t>
            </a:r>
          </a:p>
        </p:txBody>
      </p:sp>
    </p:spTree>
  </p:cSld>
  <p:clrMapOvr>
    <a:masterClrMapping/>
  </p:clrMapOvr>
  <p:transition>
    <p:zo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4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56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land</a:t>
            </a:r>
          </a:p>
        </p:txBody>
      </p:sp>
      <p:sp>
        <p:nvSpPr>
          <p:cNvPr id="194568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1143000"/>
          </a:xfrm>
        </p:spPr>
        <p:txBody>
          <a:bodyPr/>
          <a:lstStyle/>
          <a:p>
            <a:r>
              <a:rPr lang="en-US" altLang="en-US" sz="6000" dirty="0"/>
              <a:t>What are people's skills, abilities, health, and motivation?</a:t>
            </a:r>
          </a:p>
        </p:txBody>
      </p:sp>
    </p:spTree>
  </p:cSld>
  <p:clrMapOvr>
    <a:masterClrMapping/>
  </p:clrMapOvr>
  <p:transition>
    <p:zo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60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866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9600"/>
              <a:t>human capital</a:t>
            </a:r>
          </a:p>
        </p:txBody>
      </p:sp>
      <p:sp>
        <p:nvSpPr>
          <p:cNvPr id="198664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00"/>
      </a:hlink>
      <a:folHlink>
        <a:srgbClr val="0000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9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9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511</Words>
  <Application>Microsoft Macintosh PowerPoint</Application>
  <PresentationFormat>On-screen Show (4:3)</PresentationFormat>
  <Paragraphs>126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Garamond</vt:lpstr>
      <vt:lpstr>Times New Roman</vt:lpstr>
      <vt:lpstr>Default Design</vt:lpstr>
      <vt:lpstr>PowerPoint Presentation</vt:lpstr>
      <vt:lpstr>What is something like air, food, or shelter that is necessary for survival called?</vt:lpstr>
      <vt:lpstr>need</vt:lpstr>
      <vt:lpstr>What is something we would like to have but is not necessary for survival?</vt:lpstr>
      <vt:lpstr>want</vt:lpstr>
      <vt:lpstr>What are tangible products used to satisfy wants and needs called?</vt:lpstr>
      <vt:lpstr>goods</vt:lpstr>
      <vt:lpstr>What term describes people with all their abilities and efforts?</vt:lpstr>
      <vt:lpstr>labor</vt:lpstr>
      <vt:lpstr>What is the study of how people seek to satisfy their needs and wants by making choices called?</vt:lpstr>
      <vt:lpstr>economics</vt:lpstr>
      <vt:lpstr>What is the monetary value of all final goods, services, and structures made in a country in a year?</vt:lpstr>
      <vt:lpstr>gross domestic product (GDP)</vt:lpstr>
      <vt:lpstr>What are alternatives that must be given up when a choice is made?</vt:lpstr>
      <vt:lpstr>trade-offs</vt:lpstr>
      <vt:lpstr>What's the phrase that refers to the trade-offs that nations face when choosing whether to produce military or consumer goods?</vt:lpstr>
      <vt:lpstr>guns  or butter</vt:lpstr>
      <vt:lpstr>What is the cost of the next best alternative when a choice is made?</vt:lpstr>
      <vt:lpstr>opportunity cost</vt:lpstr>
      <vt:lpstr>What is the value of tangible goods that are transferable from one person to another called?</vt:lpstr>
      <vt:lpstr>wealth</vt:lpstr>
      <vt:lpstr>What is the amount of output produced in a specific time with a given amount of resources called?</vt:lpstr>
      <vt:lpstr>productivity</vt:lpstr>
      <vt:lpstr>What is the meeting place or arrangement through which buyers and sellers interact?</vt:lpstr>
      <vt:lpstr>market</vt:lpstr>
      <vt:lpstr>What is the quality of life based on ownership of necessities and luxuries called?</vt:lpstr>
      <vt:lpstr>standard of living</vt:lpstr>
      <vt:lpstr>What is a comparison of the cost of an action to its benefits called?</vt:lpstr>
      <vt:lpstr>cost-benefit analysis</vt:lpstr>
      <vt:lpstr>What is a graph of the goods and services an economy can produce?</vt:lpstr>
      <vt:lpstr>production possibilities curve</vt:lpstr>
      <vt:lpstr>What is dividing work into separate tasks performed by different workers called?</vt:lpstr>
      <vt:lpstr>specialization or division of labor</vt:lpstr>
      <vt:lpstr>What is work or labor performed for someone called?</vt:lpstr>
      <vt:lpstr>services</vt:lpstr>
      <vt:lpstr>What are individuals who introduce new products or services in search of profits called?</vt:lpstr>
      <vt:lpstr>entrepreneurs</vt:lpstr>
      <vt:lpstr>What are the four factors of production?</vt:lpstr>
      <vt:lpstr>land, labor, capital, and entrepreneurship</vt:lpstr>
      <vt:lpstr>What are tools, equipment, and factories used to produce other goods and services?</vt:lpstr>
      <vt:lpstr>physical capital or capital good</vt:lpstr>
      <vt:lpstr>What term refers to the problem of limited resources to meet people's unlimited needs and wants?</vt:lpstr>
      <vt:lpstr>scarcity</vt:lpstr>
      <vt:lpstr>What is any human-made resource used to provide goods and services?</vt:lpstr>
      <vt:lpstr>capital</vt:lpstr>
      <vt:lpstr>What are the resources needed to produce goods and services: land, labor, capital, and entrepreneurship?</vt:lpstr>
      <vt:lpstr>factors of production</vt:lpstr>
      <vt:lpstr>What are natural resources used to produce other goods and services?</vt:lpstr>
      <vt:lpstr>land</vt:lpstr>
      <vt:lpstr>What are people's skills, abilities, health, and motivation?</vt:lpstr>
      <vt:lpstr>human capital</vt:lpstr>
    </vt:vector>
  </TitlesOfParts>
  <Company>Grant County Schools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Grant County High School</dc:creator>
  <cp:lastModifiedBy>Matt Kennedy</cp:lastModifiedBy>
  <cp:revision>60</cp:revision>
  <dcterms:created xsi:type="dcterms:W3CDTF">1998-08-19T17:45:48Z</dcterms:created>
  <dcterms:modified xsi:type="dcterms:W3CDTF">2020-02-10T16:54:11Z</dcterms:modified>
</cp:coreProperties>
</file>