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3" r:id="rId8"/>
    <p:sldId id="283" r:id="rId9"/>
    <p:sldId id="263" r:id="rId10"/>
    <p:sldId id="264" r:id="rId11"/>
    <p:sldId id="267" r:id="rId12"/>
    <p:sldId id="265" r:id="rId13"/>
    <p:sldId id="266" r:id="rId14"/>
    <p:sldId id="268" r:id="rId15"/>
    <p:sldId id="275" r:id="rId16"/>
    <p:sldId id="269" r:id="rId17"/>
    <p:sldId id="270" r:id="rId18"/>
    <p:sldId id="271" r:id="rId19"/>
    <p:sldId id="272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13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90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8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92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6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5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9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00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7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00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7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4FDD8-EBFD-4AF9-B6BC-85463060A57C}" type="datetimeFigureOut">
              <a:rPr lang="en-US" smtClean="0"/>
              <a:pPr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7E00F-D4E1-420D-B7E6-CDA0378958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7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nomist.com/economics-a-to-z/i" TargetMode="External"/><Relationship Id="rId2" Type="http://schemas.openxmlformats.org/officeDocument/2006/relationships/hyperlink" Target="http://www.economist.com/economics-a-to-z/a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Information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Principal_(commercial_law)" TargetMode="External"/><Relationship Id="rId2" Type="http://schemas.openxmlformats.org/officeDocument/2006/relationships/hyperlink" Target="http://en.wikipedia.org/wiki/Agent_(economics)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Naked Economics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/>
              <a:t>Undressing the Dismal Science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2528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did the chicken cross </a:t>
            </a:r>
            <a:r>
              <a:rPr lang="en-US" smtClean="0"/>
              <a:t>the road?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maximize its utility, i.e. make itself better off</a:t>
            </a:r>
          </a:p>
          <a:p>
            <a:r>
              <a:rPr lang="en-US" dirty="0" smtClean="0"/>
              <a:t>Utility not always monetary</a:t>
            </a:r>
          </a:p>
          <a:p>
            <a:r>
              <a:rPr lang="en-US" dirty="0" smtClean="0"/>
              <a:t>Varies for each of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1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feeds Paris?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market, i.e. individuals pursuing their own self interest</a:t>
            </a:r>
          </a:p>
          <a:p>
            <a:r>
              <a:rPr lang="en-US" dirty="0" smtClean="0"/>
              <a:t>Paradoxically this leads to benefit of the whole (</a:t>
            </a:r>
            <a:r>
              <a:rPr lang="en-US" b="1" dirty="0" smtClean="0"/>
              <a:t>usually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9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GDP?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942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Gross domestic product, i.e. </a:t>
            </a:r>
            <a:r>
              <a:rPr lang="en-US" dirty="0"/>
              <a:t>monetary value of all the finished goods and services produced within a country's borders in a specific time period</a:t>
            </a:r>
            <a:endParaRPr lang="en-US" dirty="0" smtClean="0"/>
          </a:p>
          <a:p>
            <a:r>
              <a:rPr lang="en-US" dirty="0" smtClean="0"/>
              <a:t>Why is it a good measure?</a:t>
            </a:r>
          </a:p>
          <a:p>
            <a:pPr lvl="1"/>
            <a:r>
              <a:rPr lang="en-US" dirty="0" smtClean="0"/>
              <a:t>Its shows how well we are addressing scarcity</a:t>
            </a:r>
          </a:p>
          <a:p>
            <a:r>
              <a:rPr lang="en-US" dirty="0" smtClean="0"/>
              <a:t>Why is it NOT a good measure? </a:t>
            </a:r>
          </a:p>
          <a:p>
            <a:pPr lvl="1"/>
            <a:r>
              <a:rPr lang="en-US" dirty="0" smtClean="0"/>
              <a:t>How are individuals affected?</a:t>
            </a:r>
          </a:p>
          <a:p>
            <a:pPr lvl="1"/>
            <a:r>
              <a:rPr lang="en-US" dirty="0" smtClean="0"/>
              <a:t>Measures some bad things (e.g. prisons), doesn’t measure some good things</a:t>
            </a:r>
            <a:endParaRPr lang="en-US" dirty="0"/>
          </a:p>
          <a:p>
            <a:r>
              <a:rPr lang="en-US" dirty="0" smtClean="0"/>
              <a:t>Real GDP – inflation adjusted</a:t>
            </a:r>
          </a:p>
        </p:txBody>
      </p:sp>
    </p:spTree>
    <p:extLst>
      <p:ext uri="{BB962C8B-B14F-4D97-AF65-F5344CB8AC3E}">
        <p14:creationId xmlns:p14="http://schemas.microsoft.com/office/powerpoint/2010/main" val="214703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price discrimination?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selling the same item to different people at different </a:t>
            </a:r>
            <a:r>
              <a:rPr lang="en-US" dirty="0" smtClean="0"/>
              <a:t>prices, e.g. </a:t>
            </a:r>
            <a:r>
              <a:rPr lang="en-US" dirty="0"/>
              <a:t>a</a:t>
            </a:r>
            <a:r>
              <a:rPr lang="en-US" dirty="0" smtClean="0"/>
              <a:t>irplane tickets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30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incentives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when </a:t>
            </a:r>
            <a:r>
              <a:rPr lang="en-US" dirty="0"/>
              <a:t>we work on commission, we work harder</a:t>
            </a:r>
          </a:p>
        </p:txBody>
      </p:sp>
    </p:spTree>
    <p:extLst>
      <p:ext uri="{BB962C8B-B14F-4D97-AF65-F5344CB8AC3E}">
        <p14:creationId xmlns:p14="http://schemas.microsoft.com/office/powerpoint/2010/main" val="42255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Perverse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unintended and undesirable result which is contrary to the interests of the incentive makers</a:t>
            </a:r>
          </a:p>
          <a:p>
            <a:r>
              <a:rPr lang="en-US" dirty="0"/>
              <a:t>e</a:t>
            </a:r>
            <a:r>
              <a:rPr lang="en-US" dirty="0" smtClean="0"/>
              <a:t>.g. car seats on airplanes led to MORE deaths</a:t>
            </a:r>
          </a:p>
          <a:p>
            <a:r>
              <a:rPr lang="en-US" dirty="0"/>
              <a:t>"Law of unintended consequences"</a:t>
            </a:r>
          </a:p>
        </p:txBody>
      </p:sp>
    </p:spTree>
    <p:extLst>
      <p:ext uri="{BB962C8B-B14F-4D97-AF65-F5344CB8AC3E}">
        <p14:creationId xmlns:p14="http://schemas.microsoft.com/office/powerpoint/2010/main" val="16565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Economic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economic systems must address: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-What?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-How?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-For whom?</a:t>
            </a:r>
          </a:p>
        </p:txBody>
      </p:sp>
    </p:spTree>
    <p:extLst>
      <p:ext uri="{BB962C8B-B14F-4D97-AF65-F5344CB8AC3E}">
        <p14:creationId xmlns:p14="http://schemas.microsoft.com/office/powerpoint/2010/main" val="35303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“superstar phenomenon”?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differences in talent tend to become magnified into huge differences in pay as a market becomes very large (e.g. pop music, pro sports)</a:t>
            </a:r>
          </a:p>
        </p:txBody>
      </p:sp>
    </p:spTree>
    <p:extLst>
      <p:ext uri="{BB962C8B-B14F-4D97-AF65-F5344CB8AC3E}">
        <p14:creationId xmlns:p14="http://schemas.microsoft.com/office/powerpoint/2010/main" val="364418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creative destruction?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technology “destroys” old ones, and thus jobs, e.g. VCR repairmen</a:t>
            </a:r>
          </a:p>
          <a:p>
            <a:r>
              <a:rPr lang="en-US" dirty="0" smtClean="0"/>
              <a:t>Who loses out most often?</a:t>
            </a:r>
          </a:p>
          <a:p>
            <a:pPr lvl="1"/>
            <a:r>
              <a:rPr lang="en-US" dirty="0" smtClean="0"/>
              <a:t>Unskilled workers, less educated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7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human capital?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measure of the economic value of an employee's skill </a:t>
            </a:r>
            <a:r>
              <a:rPr lang="en-US" dirty="0" smtClean="0"/>
              <a:t>set</a:t>
            </a:r>
          </a:p>
          <a:p>
            <a:r>
              <a:rPr lang="en-US" dirty="0" smtClean="0"/>
              <a:t>Most important investment, as you always have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2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brands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they provide </a:t>
            </a:r>
            <a:r>
              <a:rPr lang="en-US" dirty="0"/>
              <a:t>information about a company’s product or </a:t>
            </a:r>
            <a:r>
              <a:rPr lang="en-US" dirty="0" smtClean="0"/>
              <a:t>service, e.g. Coke given out free to expand its brand</a:t>
            </a:r>
            <a:endParaRPr lang="en-US" dirty="0" smtClean="0"/>
          </a:p>
          <a:p>
            <a:r>
              <a:rPr lang="en-US" dirty="0" smtClean="0"/>
              <a:t>provide </a:t>
            </a:r>
            <a:r>
              <a:rPr lang="en-US" dirty="0" smtClean="0"/>
              <a:t>a sense of </a:t>
            </a:r>
            <a:r>
              <a:rPr lang="en-US" dirty="0"/>
              <a:t>trust required in a complex economy</a:t>
            </a:r>
          </a:p>
        </p:txBody>
      </p:sp>
    </p:spTree>
    <p:extLst>
      <p:ext uri="{BB962C8B-B14F-4D97-AF65-F5344CB8AC3E}">
        <p14:creationId xmlns:p14="http://schemas.microsoft.com/office/powerpoint/2010/main" val="50937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black rhinos be saved?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Govt</a:t>
            </a:r>
            <a:r>
              <a:rPr lang="en-US" dirty="0" smtClean="0"/>
              <a:t> tried to lower price by selling confiscated horns (only partly successful)</a:t>
            </a:r>
          </a:p>
          <a:p>
            <a:r>
              <a:rPr lang="en-US" b="1" dirty="0" smtClean="0"/>
              <a:t>Private </a:t>
            </a:r>
            <a:r>
              <a:rPr lang="en-US" b="1" dirty="0" smtClean="0"/>
              <a:t>ownership </a:t>
            </a:r>
            <a:r>
              <a:rPr lang="en-US" dirty="0" smtClean="0"/>
              <a:t>to incentivize their protection</a:t>
            </a:r>
          </a:p>
          <a:p>
            <a:r>
              <a:rPr lang="en-US" dirty="0" smtClean="0"/>
              <a:t>Sawing off horns didn’t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11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/>
              <a:t>What are the two basic assumptions that economists make about individuals and firms?</a:t>
            </a:r>
            <a:br>
              <a:rPr lang="en-US" sz="36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Self-interested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Rational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Limits of determining self interest? </a:t>
            </a:r>
            <a:r>
              <a:rPr lang="en-US" dirty="0" smtClean="0"/>
              <a:t>(lack of information)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58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prisoner's dilemma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of a game that shows why two individuals might not cooperate, even if it appears that it is in their best interest to do so </a:t>
            </a:r>
          </a:p>
          <a:p>
            <a:r>
              <a:rPr lang="en-US" dirty="0" smtClean="0"/>
              <a:t>Ac, </a:t>
            </a:r>
            <a:r>
              <a:rPr lang="en-US" dirty="0" err="1" smtClean="0"/>
              <a:t>Bc</a:t>
            </a:r>
            <a:r>
              <a:rPr lang="en-US" dirty="0" smtClean="0"/>
              <a:t> – 1 year, 1 year</a:t>
            </a:r>
          </a:p>
          <a:p>
            <a:r>
              <a:rPr lang="en-US" dirty="0" smtClean="0"/>
              <a:t>Ac, </a:t>
            </a:r>
            <a:r>
              <a:rPr lang="en-US" dirty="0" err="1" smtClean="0"/>
              <a:t>Bs</a:t>
            </a:r>
            <a:r>
              <a:rPr lang="en-US" dirty="0" smtClean="0"/>
              <a:t> – 0 , 2 years</a:t>
            </a:r>
          </a:p>
          <a:p>
            <a:r>
              <a:rPr lang="en-US" dirty="0" smtClean="0"/>
              <a:t>As, </a:t>
            </a:r>
            <a:r>
              <a:rPr lang="en-US" dirty="0" err="1" smtClean="0"/>
              <a:t>Bc</a:t>
            </a:r>
            <a:r>
              <a:rPr lang="en-US" dirty="0" smtClean="0"/>
              <a:t> – 2 years, 0</a:t>
            </a:r>
          </a:p>
          <a:p>
            <a:r>
              <a:rPr lang="en-US" dirty="0" smtClean="0"/>
              <a:t>As, </a:t>
            </a:r>
            <a:r>
              <a:rPr lang="en-US" dirty="0" err="1" smtClean="0"/>
              <a:t>Bs</a:t>
            </a:r>
            <a:r>
              <a:rPr lang="en-US" dirty="0" smtClean="0"/>
              <a:t> – 3 months, 3 months (BEST alternative)</a:t>
            </a:r>
          </a:p>
          <a:p>
            <a:pPr>
              <a:buNone/>
            </a:pPr>
            <a:r>
              <a:rPr lang="en-US" dirty="0" smtClean="0"/>
              <a:t>C= cooperate, S=silent/don’t confess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66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Role of </a:t>
            </a:r>
            <a:r>
              <a:rPr lang="en-US" b="1" dirty="0" smtClean="0"/>
              <a:t>prices</a:t>
            </a:r>
            <a:r>
              <a:rPr lang="en-US" dirty="0" smtClean="0"/>
              <a:t> in the market economy?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efficient </a:t>
            </a:r>
            <a:r>
              <a:rPr lang="en-US" dirty="0" smtClean="0"/>
              <a:t>distribution of resources in a market system.</a:t>
            </a:r>
          </a:p>
          <a:p>
            <a:r>
              <a:rPr lang="en-US" dirty="0" smtClean="0"/>
              <a:t>signal for shortages and surpluses which help firms respond to changing market </a:t>
            </a:r>
            <a:r>
              <a:rPr lang="en-US" dirty="0" smtClean="0"/>
              <a:t>conditions</a:t>
            </a:r>
          </a:p>
          <a:p>
            <a:r>
              <a:rPr lang="en-US" dirty="0" smtClean="0"/>
              <a:t>Raising prices can reduce demand (e.g. gas/energy prices)</a:t>
            </a:r>
            <a:endParaRPr lang="en-US" dirty="0" smtClean="0"/>
          </a:p>
          <a:p>
            <a:r>
              <a:rPr lang="en-US" dirty="0" smtClean="0"/>
              <a:t>Firms us “dynamic pricing” to maximize profits (e.g. airlines)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7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 of market economy?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Allocative</a:t>
            </a:r>
            <a:r>
              <a:rPr lang="en-US" dirty="0" smtClean="0"/>
              <a:t> efficiency</a:t>
            </a:r>
          </a:p>
          <a:p>
            <a:r>
              <a:rPr lang="en-US" dirty="0" smtClean="0"/>
              <a:t>The best available </a:t>
            </a:r>
            <a:r>
              <a:rPr lang="en-US" dirty="0" smtClean="0"/>
              <a:t>model (</a:t>
            </a:r>
            <a:r>
              <a:rPr lang="en-US" b="1" dirty="0" smtClean="0"/>
              <a:t>command economies </a:t>
            </a:r>
            <a:r>
              <a:rPr lang="en-US" dirty="0" smtClean="0"/>
              <a:t>led to shortage/starvation)</a:t>
            </a:r>
            <a:endParaRPr lang="en-US" dirty="0" smtClean="0"/>
          </a:p>
          <a:p>
            <a:r>
              <a:rPr lang="en-US" dirty="0" smtClean="0"/>
              <a:t>BUT . . . (</a:t>
            </a:r>
            <a:r>
              <a:rPr lang="en-US" b="1" dirty="0" smtClean="0"/>
              <a:t>market failures</a:t>
            </a:r>
            <a:r>
              <a:rPr lang="en-US" dirty="0" smtClean="0"/>
              <a:t>), e.g. resources not always directed to areas of greatest need (medicine, food)</a:t>
            </a:r>
          </a:p>
          <a:p>
            <a:r>
              <a:rPr lang="en-US" dirty="0" smtClean="0"/>
              <a:t>Resources not evenly distributed among people, </a:t>
            </a:r>
            <a:r>
              <a:rPr lang="en-US" dirty="0" smtClean="0"/>
              <a:t>nations</a:t>
            </a:r>
          </a:p>
          <a:p>
            <a:r>
              <a:rPr lang="en-US" dirty="0" smtClean="0"/>
              <a:t>Markets are </a:t>
            </a:r>
            <a:r>
              <a:rPr lang="en-US" b="1" i="1" dirty="0" smtClean="0"/>
              <a:t>amoral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22241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Adverse selection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you do business with people you would be better off avoiding. Adverse selection can be a problem when there is </a:t>
            </a:r>
            <a:r>
              <a:rPr lang="en-US" dirty="0" smtClean="0">
                <a:hlinkClick r:id="rId2" tooltip="Read the definition of asymmetric information"/>
              </a:rPr>
              <a:t>asymmetric information</a:t>
            </a:r>
            <a:r>
              <a:rPr lang="en-US" dirty="0" smtClean="0"/>
              <a:t> between the seller of </a:t>
            </a:r>
            <a:r>
              <a:rPr lang="en-US" dirty="0" smtClean="0">
                <a:hlinkClick r:id="rId3" tooltip="Read the definition of insurance"/>
              </a:rPr>
              <a:t>insurance</a:t>
            </a:r>
            <a:r>
              <a:rPr lang="en-US" dirty="0" smtClean="0"/>
              <a:t> and the buyer</a:t>
            </a:r>
          </a:p>
          <a:p>
            <a:r>
              <a:rPr lang="en-US" dirty="0" smtClean="0"/>
              <a:t>“What you don’t know CAN hurt you”?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5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Informational asymmetry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transactions where one party has more or better </a:t>
            </a:r>
            <a:r>
              <a:rPr lang="en-US" dirty="0" smtClean="0">
                <a:hlinkClick r:id="rId2" action="ppaction://hlinkfile" tooltip="Information"/>
              </a:rPr>
              <a:t>information</a:t>
            </a:r>
            <a:r>
              <a:rPr lang="en-US" dirty="0" smtClean="0"/>
              <a:t> than the other. </a:t>
            </a:r>
          </a:p>
          <a:p>
            <a:r>
              <a:rPr lang="en-US" dirty="0" smtClean="0"/>
              <a:t>E.g. – buying a used car, life insurance (adverse selection)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0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Principal-Agent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principal–agent problem</a:t>
            </a:r>
            <a:r>
              <a:rPr lang="en-US" dirty="0" smtClean="0"/>
              <a:t> or </a:t>
            </a:r>
            <a:r>
              <a:rPr lang="en-US" b="1" dirty="0" smtClean="0"/>
              <a:t>agency dilemma</a:t>
            </a:r>
            <a:r>
              <a:rPr lang="en-US" dirty="0" smtClean="0"/>
              <a:t> concerns the difficulties in motivating one party (the "</a:t>
            </a:r>
            <a:r>
              <a:rPr lang="en-US" dirty="0" smtClean="0">
                <a:hlinkClick r:id="rId2" action="ppaction://hlinkfile" tooltip="Agent (economics)"/>
              </a:rPr>
              <a:t>agent</a:t>
            </a:r>
            <a:r>
              <a:rPr lang="en-US" dirty="0" smtClean="0"/>
              <a:t>"), to act on behalf of another (the "</a:t>
            </a:r>
            <a:r>
              <a:rPr lang="en-US" dirty="0" smtClean="0">
                <a:hlinkClick r:id="rId3" action="ppaction://hlinkfile" tooltip="Principal (commercial law)"/>
              </a:rPr>
              <a:t>principal</a:t>
            </a:r>
            <a:r>
              <a:rPr lang="en-US" dirty="0" smtClean="0"/>
              <a:t>"). </a:t>
            </a:r>
          </a:p>
          <a:p>
            <a:r>
              <a:rPr lang="en-US" dirty="0" smtClean="0"/>
              <a:t>E.g. corporate management (agent) and shareholders (principal), fast food employees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06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externality?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 cost or benefit that is not transmitted through prices</a:t>
            </a:r>
            <a:r>
              <a:rPr lang="en-US" baseline="30000" dirty="0" smtClean="0"/>
              <a:t>,</a:t>
            </a:r>
            <a:r>
              <a:rPr lang="en-US" dirty="0" smtClean="0"/>
              <a:t> and is incurred by a party who was not involved in the transaction.</a:t>
            </a:r>
          </a:p>
          <a:p>
            <a:r>
              <a:rPr lang="en-US" b="1" dirty="0" smtClean="0"/>
              <a:t>negative externality</a:t>
            </a:r>
            <a:r>
              <a:rPr lang="en-US" dirty="0" smtClean="0"/>
              <a:t> – pollution from a factory</a:t>
            </a:r>
          </a:p>
          <a:p>
            <a:r>
              <a:rPr lang="en-US" b="1" dirty="0" smtClean="0"/>
              <a:t>positive externality – </a:t>
            </a:r>
            <a:r>
              <a:rPr lang="en-US" dirty="0" smtClean="0"/>
              <a:t>fire department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42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public good?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Nonexcludability</a:t>
            </a:r>
            <a:endParaRPr lang="en-US" dirty="0" smtClean="0"/>
          </a:p>
          <a:p>
            <a:r>
              <a:rPr lang="en-US" dirty="0" err="1" smtClean="0"/>
              <a:t>Nonrivalry</a:t>
            </a:r>
            <a:endParaRPr lang="en-US" dirty="0" smtClean="0"/>
          </a:p>
          <a:p>
            <a:r>
              <a:rPr lang="en-US" dirty="0" smtClean="0"/>
              <a:t>E.g. fireworks display at Jones Beach or national missile defense shield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6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Stability</a:t>
            </a:r>
          </a:p>
          <a:p>
            <a:r>
              <a:rPr lang="en-US" dirty="0" smtClean="0"/>
              <a:t>legal framework </a:t>
            </a:r>
          </a:p>
          <a:p>
            <a:r>
              <a:rPr lang="en-US" dirty="0" smtClean="0"/>
              <a:t>Protection of property rights </a:t>
            </a:r>
          </a:p>
          <a:p>
            <a:r>
              <a:rPr lang="en-US" dirty="0" smtClean="0"/>
              <a:t>Protection of contracts 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4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productivity?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economic measure of output per unit of input</a:t>
            </a:r>
          </a:p>
        </p:txBody>
      </p:sp>
    </p:spTree>
    <p:extLst>
      <p:ext uri="{BB962C8B-B14F-4D97-AF65-F5344CB8AC3E}">
        <p14:creationId xmlns:p14="http://schemas.microsoft.com/office/powerpoint/2010/main" val="18406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are many poor countries poor?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Bad government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61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foreign sweat shops bad?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necessarily</a:t>
            </a:r>
          </a:p>
          <a:p>
            <a:r>
              <a:rPr lang="en-US" dirty="0" smtClean="0"/>
              <a:t>Jobs are still better than what the workers would otherwise be doing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4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primary role of the Federal Reserve?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the nation’s money supply</a:t>
            </a:r>
          </a:p>
          <a:p>
            <a:r>
              <a:rPr lang="en-US" dirty="0" smtClean="0"/>
              <a:t>Set monetary 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86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829</Words>
  <Application>Microsoft Office PowerPoint</Application>
  <PresentationFormat>Widescreen</PresentationFormat>
  <Paragraphs>101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1_Office Theme</vt:lpstr>
      <vt:lpstr>Naked Economics</vt:lpstr>
      <vt:lpstr>Why did the chicken cross the road?</vt:lpstr>
      <vt:lpstr>Who feeds Paris?</vt:lpstr>
      <vt:lpstr>What is GDP?</vt:lpstr>
      <vt:lpstr>What is price discrimination?</vt:lpstr>
      <vt:lpstr>Do incentives matter?</vt:lpstr>
      <vt:lpstr>Perverse incentives</vt:lpstr>
      <vt:lpstr>Fundamental Economic Questions</vt:lpstr>
      <vt:lpstr>What is the “superstar phenomenon”?</vt:lpstr>
      <vt:lpstr>What is creative destruction?</vt:lpstr>
      <vt:lpstr>What is human capital?</vt:lpstr>
      <vt:lpstr>Do brands matter?</vt:lpstr>
      <vt:lpstr>How can black rhinos be saved?</vt:lpstr>
      <vt:lpstr> What are the two basic assumptions that economists make about individuals and firms? </vt:lpstr>
      <vt:lpstr>prisoner's dilemma </vt:lpstr>
      <vt:lpstr>Role of prices in the market economy?</vt:lpstr>
      <vt:lpstr>Advantage of market economy?</vt:lpstr>
      <vt:lpstr>Adverse selection </vt:lpstr>
      <vt:lpstr>Informational asymmetry</vt:lpstr>
      <vt:lpstr>Principal-Agent problem</vt:lpstr>
      <vt:lpstr>What is an externality?</vt:lpstr>
      <vt:lpstr>What is a public good?</vt:lpstr>
      <vt:lpstr>Role of Government</vt:lpstr>
      <vt:lpstr>What is productivity?</vt:lpstr>
      <vt:lpstr>Why are many poor countries poor?</vt:lpstr>
      <vt:lpstr>Are foreign sweat shops bad?</vt:lpstr>
      <vt:lpstr>What is the primary role of the Federal Reserve?</vt:lpstr>
    </vt:vector>
  </TitlesOfParts>
  <Company>Garden City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Naked Economics</dc:title>
  <dc:creator>Administrator</dc:creator>
  <cp:lastModifiedBy>McAuley, Scott</cp:lastModifiedBy>
  <cp:revision>31</cp:revision>
  <dcterms:created xsi:type="dcterms:W3CDTF">2016-09-08T12:24:58Z</dcterms:created>
  <dcterms:modified xsi:type="dcterms:W3CDTF">2018-09-06T12:15:50Z</dcterms:modified>
</cp:coreProperties>
</file>