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6" r:id="rId2"/>
    <p:sldId id="275" r:id="rId3"/>
    <p:sldId id="294" r:id="rId4"/>
    <p:sldId id="283" r:id="rId5"/>
    <p:sldId id="284" r:id="rId6"/>
    <p:sldId id="292" r:id="rId7"/>
    <p:sldId id="286" r:id="rId8"/>
    <p:sldId id="287" r:id="rId9"/>
    <p:sldId id="290" r:id="rId10"/>
    <p:sldId id="288" r:id="rId11"/>
    <p:sldId id="289" r:id="rId12"/>
    <p:sldId id="293" r:id="rId13"/>
    <p:sldId id="291" r:id="rId14"/>
    <p:sldId id="263"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1A4E583-B76F-4360-8D0C-824D708B68DF}">
          <p14:sldIdLst>
            <p14:sldId id="256"/>
            <p14:sldId id="275"/>
            <p14:sldId id="294"/>
            <p14:sldId id="283"/>
            <p14:sldId id="284"/>
            <p14:sldId id="292"/>
            <p14:sldId id="286"/>
            <p14:sldId id="287"/>
            <p14:sldId id="290"/>
            <p14:sldId id="288"/>
            <p14:sldId id="289"/>
            <p14:sldId id="293"/>
            <p14:sldId id="291"/>
            <p14:sldId id="26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BF5"/>
    <a:srgbClr val="82B9E6"/>
    <a:srgbClr val="FEECEC"/>
    <a:srgbClr val="FBD2D1"/>
    <a:srgbClr val="F79F8D"/>
    <a:srgbClr val="F7ADAB"/>
    <a:srgbClr val="EB5239"/>
    <a:srgbClr val="F0F292"/>
    <a:srgbClr val="5BABF3"/>
    <a:srgbClr val="FE86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1990" autoAdjust="0"/>
  </p:normalViewPr>
  <p:slideViewPr>
    <p:cSldViewPr showGuides="1">
      <p:cViewPr varScale="1">
        <p:scale>
          <a:sx n="93" d="100"/>
          <a:sy n="93" d="100"/>
        </p:scale>
        <p:origin x="171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6F2CBA52-5DCD-428E-8EC0-43C03A07CF17}" type="datetimeFigureOut">
              <a:rPr lang="en-US" smtClean="0"/>
              <a:t>12/16/2019</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C1415DA-AFF0-48AC-85B2-376F358D3AF0}" type="slidenum">
              <a:rPr lang="en-US" smtClean="0"/>
              <a:t>‹#›</a:t>
            </a:fld>
            <a:endParaRPr lang="en-US" dirty="0"/>
          </a:p>
        </p:txBody>
      </p:sp>
    </p:spTree>
    <p:extLst>
      <p:ext uri="{BB962C8B-B14F-4D97-AF65-F5344CB8AC3E}">
        <p14:creationId xmlns:p14="http://schemas.microsoft.com/office/powerpoint/2010/main" val="267904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6E83AFAA-1541-43D4-95A9-BBBF034DD385}" type="datetimeFigureOut">
              <a:rPr lang="en-US" smtClean="0"/>
              <a:t>12/16/2019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948D1E9-C3B5-4C45-95B5-52DDD85820F3}" type="slidenum">
              <a:rPr lang="en-US" smtClean="0"/>
              <a:t>‹#›</a:t>
            </a:fld>
            <a:endParaRPr lang="en-US" dirty="0"/>
          </a:p>
        </p:txBody>
      </p:sp>
    </p:spTree>
    <p:extLst>
      <p:ext uri="{BB962C8B-B14F-4D97-AF65-F5344CB8AC3E}">
        <p14:creationId xmlns:p14="http://schemas.microsoft.com/office/powerpoint/2010/main" val="202511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MATTHEW</a:t>
            </a:r>
          </a:p>
        </p:txBody>
      </p:sp>
      <p:sp>
        <p:nvSpPr>
          <p:cNvPr id="4" name="Slide Number Placeholder 3"/>
          <p:cNvSpPr>
            <a:spLocks noGrp="1"/>
          </p:cNvSpPr>
          <p:nvPr>
            <p:ph type="sldNum" sz="quarter" idx="5"/>
          </p:nvPr>
        </p:nvSpPr>
        <p:spPr/>
        <p:txBody>
          <a:bodyPr/>
          <a:lstStyle/>
          <a:p>
            <a:fld id="{6948D1E9-C3B5-4C45-95B5-52DDD85820F3}" type="slidenum">
              <a:rPr lang="en-US" smtClean="0"/>
              <a:t>1</a:t>
            </a:fld>
            <a:endParaRPr lang="en-US" dirty="0"/>
          </a:p>
        </p:txBody>
      </p:sp>
    </p:spTree>
    <p:extLst>
      <p:ext uri="{BB962C8B-B14F-4D97-AF65-F5344CB8AC3E}">
        <p14:creationId xmlns:p14="http://schemas.microsoft.com/office/powerpoint/2010/main" val="2683925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a:t>MATTHEW</a:t>
            </a:r>
          </a:p>
        </p:txBody>
      </p:sp>
      <p:sp>
        <p:nvSpPr>
          <p:cNvPr id="4" name="Slide Number Placeholder 3"/>
          <p:cNvSpPr>
            <a:spLocks noGrp="1"/>
          </p:cNvSpPr>
          <p:nvPr>
            <p:ph type="sldNum" sz="quarter" idx="10"/>
          </p:nvPr>
        </p:nvSpPr>
        <p:spPr/>
        <p:txBody>
          <a:bodyPr/>
          <a:lstStyle/>
          <a:p>
            <a:fld id="{6948D1E9-C3B5-4C45-95B5-52DDD85820F3}" type="slidenum">
              <a:rPr lang="en-US" smtClean="0"/>
              <a:t>2</a:t>
            </a:fld>
            <a:endParaRPr lang="en-US" dirty="0"/>
          </a:p>
        </p:txBody>
      </p:sp>
    </p:spTree>
    <p:extLst>
      <p:ext uri="{BB962C8B-B14F-4D97-AF65-F5344CB8AC3E}">
        <p14:creationId xmlns:p14="http://schemas.microsoft.com/office/powerpoint/2010/main" val="1530759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MATTHEW</a:t>
            </a:r>
          </a:p>
        </p:txBody>
      </p:sp>
      <p:sp>
        <p:nvSpPr>
          <p:cNvPr id="4" name="Slide Number Placeholder 3"/>
          <p:cNvSpPr>
            <a:spLocks noGrp="1"/>
          </p:cNvSpPr>
          <p:nvPr>
            <p:ph type="sldNum" sz="quarter" idx="5"/>
          </p:nvPr>
        </p:nvSpPr>
        <p:spPr/>
        <p:txBody>
          <a:bodyPr/>
          <a:lstStyle/>
          <a:p>
            <a:fld id="{6948D1E9-C3B5-4C45-95B5-52DDD85820F3}" type="slidenum">
              <a:rPr lang="en-US" smtClean="0"/>
              <a:t>3</a:t>
            </a:fld>
            <a:endParaRPr lang="en-US" dirty="0"/>
          </a:p>
        </p:txBody>
      </p:sp>
    </p:spTree>
    <p:extLst>
      <p:ext uri="{BB962C8B-B14F-4D97-AF65-F5344CB8AC3E}">
        <p14:creationId xmlns:p14="http://schemas.microsoft.com/office/powerpoint/2010/main" val="499364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JONATHAN</a:t>
            </a:r>
          </a:p>
        </p:txBody>
      </p:sp>
      <p:sp>
        <p:nvSpPr>
          <p:cNvPr id="4" name="Slide Number Placeholder 3"/>
          <p:cNvSpPr>
            <a:spLocks noGrp="1"/>
          </p:cNvSpPr>
          <p:nvPr>
            <p:ph type="sldNum" sz="quarter" idx="5"/>
          </p:nvPr>
        </p:nvSpPr>
        <p:spPr/>
        <p:txBody>
          <a:bodyPr/>
          <a:lstStyle/>
          <a:p>
            <a:fld id="{6948D1E9-C3B5-4C45-95B5-52DDD85820F3}" type="slidenum">
              <a:rPr lang="en-US" smtClean="0"/>
              <a:t>4</a:t>
            </a:fld>
            <a:endParaRPr lang="en-US" dirty="0"/>
          </a:p>
        </p:txBody>
      </p:sp>
    </p:spTree>
    <p:extLst>
      <p:ext uri="{BB962C8B-B14F-4D97-AF65-F5344CB8AC3E}">
        <p14:creationId xmlns:p14="http://schemas.microsoft.com/office/powerpoint/2010/main" val="926545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Some of the feedback staff received from restaurants and hotels asked about the possibility of excluding tipped workers from any local minimum wage. </a:t>
            </a:r>
          </a:p>
        </p:txBody>
      </p:sp>
      <p:sp>
        <p:nvSpPr>
          <p:cNvPr id="4" name="Slide Number Placeholder 3"/>
          <p:cNvSpPr>
            <a:spLocks noGrp="1"/>
          </p:cNvSpPr>
          <p:nvPr>
            <p:ph type="sldNum" sz="quarter" idx="5"/>
          </p:nvPr>
        </p:nvSpPr>
        <p:spPr/>
        <p:txBody>
          <a:bodyPr/>
          <a:lstStyle/>
          <a:p>
            <a:fld id="{6948D1E9-C3B5-4C45-95B5-52DDD85820F3}" type="slidenum">
              <a:rPr lang="en-US" smtClean="0"/>
              <a:t>10</a:t>
            </a:fld>
            <a:endParaRPr lang="en-US" dirty="0"/>
          </a:p>
        </p:txBody>
      </p:sp>
    </p:spTree>
    <p:extLst>
      <p:ext uri="{BB962C8B-B14F-4D97-AF65-F5344CB8AC3E}">
        <p14:creationId xmlns:p14="http://schemas.microsoft.com/office/powerpoint/2010/main" val="1654925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48D1E9-C3B5-4C45-95B5-52DDD85820F3}" type="slidenum">
              <a:rPr lang="en-US" smtClean="0"/>
              <a:t>14</a:t>
            </a:fld>
            <a:endParaRPr lang="en-US" dirty="0"/>
          </a:p>
        </p:txBody>
      </p:sp>
    </p:spTree>
    <p:extLst>
      <p:ext uri="{BB962C8B-B14F-4D97-AF65-F5344CB8AC3E}">
        <p14:creationId xmlns:p14="http://schemas.microsoft.com/office/powerpoint/2010/main" val="2281451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1E24FE-2D55-454E-A1AF-A955D11E331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1E24FE-2D55-454E-A1AF-A955D11E331F}" type="slidenum">
              <a:rPr lang="en-US" smtClean="0"/>
              <a:pPr/>
              <a:t>‹#›</a:t>
            </a:fld>
            <a:endParaRPr lang="en-US" dirty="0"/>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1E24FE-2D55-454E-A1AF-A955D11E331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1E24FE-2D55-454E-A1AF-A955D11E331F}"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1E24FE-2D55-454E-A1AF-A955D11E331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1E24FE-2D55-454E-A1AF-A955D11E331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11E24FE-2D55-454E-A1AF-A955D11E331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1E24FE-2D55-454E-A1AF-A955D11E331F}"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1E24FE-2D55-454E-A1AF-A955D11E331F}"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1E24FE-2D55-454E-A1AF-A955D11E331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FD4CE8A1-0490-4235-95DE-5B9F627E0890}"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1E24FE-2D55-454E-A1AF-A955D11E331F}"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FD4CE8A1-0490-4235-95DE-5B9F627E0890}" type="datetimeFigureOut">
              <a:rPr lang="en-US" smtClean="0"/>
              <a:pPr/>
              <a:t>12/16/2019</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11E24FE-2D55-454E-A1AF-A955D11E331F}"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5410200"/>
            <a:ext cx="1371600" cy="1371600"/>
          </a:xfrm>
          <a:prstGeom prst="rect">
            <a:avLst/>
          </a:prstGeom>
        </p:spPr>
      </p:pic>
      <p:sp>
        <p:nvSpPr>
          <p:cNvPr id="8" name="TextBox 7"/>
          <p:cNvSpPr txBox="1"/>
          <p:nvPr/>
        </p:nvSpPr>
        <p:spPr>
          <a:xfrm>
            <a:off x="2667000" y="6169223"/>
            <a:ext cx="3657600" cy="307777"/>
          </a:xfrm>
          <a:prstGeom prst="rect">
            <a:avLst/>
          </a:prstGeom>
          <a:noFill/>
        </p:spPr>
        <p:txBody>
          <a:bodyPr wrap="square" rtlCol="0">
            <a:spAutoFit/>
          </a:bodyPr>
          <a:lstStyle/>
          <a:p>
            <a:r>
              <a:rPr lang="en-US" sz="1400" b="1" dirty="0">
                <a:solidFill>
                  <a:schemeClr val="tx2"/>
                </a:solidFill>
              </a:rPr>
              <a:t>City of Half Moon Bay City Council</a:t>
            </a:r>
          </a:p>
        </p:txBody>
      </p:sp>
      <p:pic>
        <p:nvPicPr>
          <p:cNvPr id="2" name="Picture 1">
            <a:extLst>
              <a:ext uri="{FF2B5EF4-FFF2-40B4-BE49-F238E27FC236}">
                <a16:creationId xmlns:a16="http://schemas.microsoft.com/office/drawing/2014/main" id="{C01EF4F5-625B-413C-98FE-89BAAF7EAE44}"/>
              </a:ext>
            </a:extLst>
          </p:cNvPr>
          <p:cNvPicPr>
            <a:picLocks noChangeAspect="1"/>
          </p:cNvPicPr>
          <p:nvPr/>
        </p:nvPicPr>
        <p:blipFill>
          <a:blip r:embed="rId4"/>
          <a:stretch>
            <a:fillRect/>
          </a:stretch>
        </p:blipFill>
        <p:spPr>
          <a:xfrm>
            <a:off x="2133600" y="1143000"/>
            <a:ext cx="5182049" cy="762066"/>
          </a:xfrm>
          <a:prstGeom prst="rect">
            <a:avLst/>
          </a:prstGeom>
        </p:spPr>
      </p:pic>
      <p:sp>
        <p:nvSpPr>
          <p:cNvPr id="3" name="TextBox 2">
            <a:extLst>
              <a:ext uri="{FF2B5EF4-FFF2-40B4-BE49-F238E27FC236}">
                <a16:creationId xmlns:a16="http://schemas.microsoft.com/office/drawing/2014/main" id="{C217BD53-8A7A-45BE-A13B-C5BA61A75975}"/>
              </a:ext>
            </a:extLst>
          </p:cNvPr>
          <p:cNvSpPr txBox="1"/>
          <p:nvPr/>
        </p:nvSpPr>
        <p:spPr>
          <a:xfrm>
            <a:off x="914399" y="1525024"/>
            <a:ext cx="7315201" cy="2339102"/>
          </a:xfrm>
          <a:prstGeom prst="rect">
            <a:avLst/>
          </a:prstGeom>
          <a:noFill/>
        </p:spPr>
        <p:txBody>
          <a:bodyPr wrap="square" rtlCol="0">
            <a:spAutoFit/>
          </a:bodyPr>
          <a:lstStyle/>
          <a:p>
            <a:endParaRPr lang="en-US" sz="2800" dirty="0"/>
          </a:p>
          <a:p>
            <a:pPr algn="ctr"/>
            <a:r>
              <a:rPr lang="en-US" sz="3600" dirty="0">
                <a:solidFill>
                  <a:schemeClr val="bg1"/>
                </a:solidFill>
              </a:rPr>
              <a:t>City of Half Moon Bay</a:t>
            </a:r>
          </a:p>
          <a:p>
            <a:pPr algn="ctr"/>
            <a:r>
              <a:rPr lang="en-US" sz="3600" dirty="0">
                <a:solidFill>
                  <a:schemeClr val="bg1"/>
                </a:solidFill>
              </a:rPr>
              <a:t>Local Minimum Wage</a:t>
            </a:r>
          </a:p>
          <a:p>
            <a:endParaRPr lang="en-US" sz="2800" dirty="0">
              <a:solidFill>
                <a:schemeClr val="bg1"/>
              </a:solidFill>
            </a:endParaRPr>
          </a:p>
          <a:p>
            <a:endParaRPr lang="en-US" dirty="0"/>
          </a:p>
        </p:txBody>
      </p:sp>
      <p:sp>
        <p:nvSpPr>
          <p:cNvPr id="5" name="TextBox 4">
            <a:extLst>
              <a:ext uri="{FF2B5EF4-FFF2-40B4-BE49-F238E27FC236}">
                <a16:creationId xmlns:a16="http://schemas.microsoft.com/office/drawing/2014/main" id="{FC4A146B-9635-46BB-A89E-DB18C706131F}"/>
              </a:ext>
            </a:extLst>
          </p:cNvPr>
          <p:cNvSpPr txBox="1"/>
          <p:nvPr/>
        </p:nvSpPr>
        <p:spPr>
          <a:xfrm>
            <a:off x="3238499" y="3748498"/>
            <a:ext cx="2667000" cy="923330"/>
          </a:xfrm>
          <a:prstGeom prst="rect">
            <a:avLst/>
          </a:prstGeom>
          <a:noFill/>
        </p:spPr>
        <p:txBody>
          <a:bodyPr wrap="square" rtlCol="0">
            <a:spAutoFit/>
          </a:bodyPr>
          <a:lstStyle/>
          <a:p>
            <a:pPr algn="ctr"/>
            <a:r>
              <a:rPr lang="en-US" dirty="0">
                <a:solidFill>
                  <a:schemeClr val="bg1"/>
                </a:solidFill>
              </a:rPr>
              <a:t>December 17, 2019</a:t>
            </a:r>
          </a:p>
          <a:p>
            <a:pPr algn="ctr"/>
            <a:r>
              <a:rPr lang="en-US" dirty="0">
                <a:solidFill>
                  <a:schemeClr val="bg1"/>
                </a:solidFill>
              </a:rPr>
              <a:t>City Council Meeting</a:t>
            </a:r>
          </a:p>
          <a:p>
            <a:endParaRPr lang="en-US" dirty="0"/>
          </a:p>
        </p:txBody>
      </p:sp>
    </p:spTree>
    <p:extLst>
      <p:ext uri="{BB962C8B-B14F-4D97-AF65-F5344CB8AC3E}">
        <p14:creationId xmlns:p14="http://schemas.microsoft.com/office/powerpoint/2010/main" val="666795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2">
            <a:extLst>
              <a:ext uri="{FF2B5EF4-FFF2-40B4-BE49-F238E27FC236}">
                <a16:creationId xmlns:a16="http://schemas.microsoft.com/office/drawing/2014/main" id="{B0E3B628-BF88-4F90-BEA6-0504D6760DCC}"/>
              </a:ext>
            </a:extLst>
          </p:cNvPr>
          <p:cNvSpPr>
            <a:spLocks noGrp="1"/>
          </p:cNvSpPr>
          <p:nvPr>
            <p:ph type="title"/>
          </p:nvPr>
        </p:nvSpPr>
        <p:spPr>
          <a:xfrm>
            <a:off x="2057400" y="609600"/>
            <a:ext cx="5181600" cy="762000"/>
          </a:xfrm>
        </p:spPr>
        <p:txBody>
          <a:bodyPr>
            <a:normAutofit fontScale="90000"/>
          </a:bodyPr>
          <a:lstStyle/>
          <a:p>
            <a:pPr algn="ctr"/>
            <a:r>
              <a:rPr lang="en-US" sz="4000" dirty="0"/>
              <a:t>Federal, State, and Local Minimum Wages</a:t>
            </a:r>
          </a:p>
        </p:txBody>
      </p:sp>
      <p:sp>
        <p:nvSpPr>
          <p:cNvPr id="2" name="TextBox 1">
            <a:extLst>
              <a:ext uri="{FF2B5EF4-FFF2-40B4-BE49-F238E27FC236}">
                <a16:creationId xmlns:a16="http://schemas.microsoft.com/office/drawing/2014/main" id="{43A8F4A8-D66B-415E-8293-5887BDE55C44}"/>
              </a:ext>
            </a:extLst>
          </p:cNvPr>
          <p:cNvSpPr txBox="1"/>
          <p:nvPr/>
        </p:nvSpPr>
        <p:spPr>
          <a:xfrm>
            <a:off x="914401" y="2209800"/>
            <a:ext cx="7467600" cy="3108543"/>
          </a:xfrm>
          <a:prstGeom prst="rect">
            <a:avLst/>
          </a:prstGeom>
          <a:noFill/>
        </p:spPr>
        <p:txBody>
          <a:bodyPr wrap="square" rtlCol="0">
            <a:spAutoFit/>
          </a:bodyPr>
          <a:lstStyle/>
          <a:p>
            <a:endParaRPr lang="en-US" sz="2000" dirty="0"/>
          </a:p>
          <a:p>
            <a:pPr marL="342900" indent="-342900">
              <a:buFont typeface="Arial" panose="020B0604020202020204" pitchFamily="34" charset="0"/>
              <a:buChar char="•"/>
            </a:pPr>
            <a:r>
              <a:rPr lang="en-US" sz="2200" dirty="0"/>
              <a:t>City Council Priority for FY 2019-20</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Federal Minimum Wage - $7.25 since 2009</a:t>
            </a:r>
          </a:p>
          <a:p>
            <a:endParaRPr lang="en-US" sz="2200" dirty="0"/>
          </a:p>
          <a:p>
            <a:pPr marL="342900" indent="-342900">
              <a:buFont typeface="Arial" panose="020B0604020202020204" pitchFamily="34" charset="0"/>
              <a:buChar char="•"/>
            </a:pPr>
            <a:r>
              <a:rPr lang="en-US" sz="2200" dirty="0"/>
              <a:t>In 2016, SB3 passed which will raise California’s minimum wage to $15/hour by 1/1/2022 for employers with 26 employees or more and 1/1/2023 for employers with 25 employees or less. Annual CPI Increases start on 1/1/2024. </a:t>
            </a:r>
          </a:p>
        </p:txBody>
      </p:sp>
    </p:spTree>
    <p:extLst>
      <p:ext uri="{BB962C8B-B14F-4D97-AF65-F5344CB8AC3E}">
        <p14:creationId xmlns:p14="http://schemas.microsoft.com/office/powerpoint/2010/main" val="3470123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891D0A-42D5-427F-BB78-377BA96FC65D}"/>
              </a:ext>
            </a:extLst>
          </p:cNvPr>
          <p:cNvSpPr>
            <a:spLocks noGrp="1"/>
          </p:cNvSpPr>
          <p:nvPr>
            <p:ph type="title"/>
          </p:nvPr>
        </p:nvSpPr>
        <p:spPr/>
        <p:txBody>
          <a:bodyPr/>
          <a:lstStyle/>
          <a:p>
            <a:endParaRPr lang="en-US" dirty="0"/>
          </a:p>
        </p:txBody>
      </p:sp>
      <p:graphicFrame>
        <p:nvGraphicFramePr>
          <p:cNvPr id="6" name="Table 6">
            <a:extLst>
              <a:ext uri="{FF2B5EF4-FFF2-40B4-BE49-F238E27FC236}">
                <a16:creationId xmlns:a16="http://schemas.microsoft.com/office/drawing/2014/main" id="{5946E4DA-00E5-4814-92EF-1CAC05A54D59}"/>
              </a:ext>
            </a:extLst>
          </p:cNvPr>
          <p:cNvGraphicFramePr>
            <a:graphicFrameLocks noGrp="1"/>
          </p:cNvGraphicFramePr>
          <p:nvPr>
            <p:ph idx="1"/>
            <p:extLst>
              <p:ext uri="{D42A27DB-BD31-4B8C-83A1-F6EECF244321}">
                <p14:modId xmlns:p14="http://schemas.microsoft.com/office/powerpoint/2010/main" val="2478253579"/>
              </p:ext>
            </p:extLst>
          </p:nvPr>
        </p:nvGraphicFramePr>
        <p:xfrm>
          <a:off x="0" y="1"/>
          <a:ext cx="9144000" cy="6857999"/>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3987110330"/>
                    </a:ext>
                  </a:extLst>
                </a:gridCol>
                <a:gridCol w="914400">
                  <a:extLst>
                    <a:ext uri="{9D8B030D-6E8A-4147-A177-3AD203B41FA5}">
                      <a16:colId xmlns:a16="http://schemas.microsoft.com/office/drawing/2014/main" val="4011931699"/>
                    </a:ext>
                  </a:extLst>
                </a:gridCol>
                <a:gridCol w="914400">
                  <a:extLst>
                    <a:ext uri="{9D8B030D-6E8A-4147-A177-3AD203B41FA5}">
                      <a16:colId xmlns:a16="http://schemas.microsoft.com/office/drawing/2014/main" val="4165181733"/>
                    </a:ext>
                  </a:extLst>
                </a:gridCol>
                <a:gridCol w="1066800">
                  <a:extLst>
                    <a:ext uri="{9D8B030D-6E8A-4147-A177-3AD203B41FA5}">
                      <a16:colId xmlns:a16="http://schemas.microsoft.com/office/drawing/2014/main" val="3935926064"/>
                    </a:ext>
                  </a:extLst>
                </a:gridCol>
                <a:gridCol w="1066800">
                  <a:extLst>
                    <a:ext uri="{9D8B030D-6E8A-4147-A177-3AD203B41FA5}">
                      <a16:colId xmlns:a16="http://schemas.microsoft.com/office/drawing/2014/main" val="3558741584"/>
                    </a:ext>
                  </a:extLst>
                </a:gridCol>
                <a:gridCol w="1143000">
                  <a:extLst>
                    <a:ext uri="{9D8B030D-6E8A-4147-A177-3AD203B41FA5}">
                      <a16:colId xmlns:a16="http://schemas.microsoft.com/office/drawing/2014/main" val="4277476115"/>
                    </a:ext>
                  </a:extLst>
                </a:gridCol>
                <a:gridCol w="914400">
                  <a:extLst>
                    <a:ext uri="{9D8B030D-6E8A-4147-A177-3AD203B41FA5}">
                      <a16:colId xmlns:a16="http://schemas.microsoft.com/office/drawing/2014/main" val="3343948066"/>
                    </a:ext>
                  </a:extLst>
                </a:gridCol>
                <a:gridCol w="1066800">
                  <a:extLst>
                    <a:ext uri="{9D8B030D-6E8A-4147-A177-3AD203B41FA5}">
                      <a16:colId xmlns:a16="http://schemas.microsoft.com/office/drawing/2014/main" val="4061953212"/>
                    </a:ext>
                  </a:extLst>
                </a:gridCol>
                <a:gridCol w="990600">
                  <a:extLst>
                    <a:ext uri="{9D8B030D-6E8A-4147-A177-3AD203B41FA5}">
                      <a16:colId xmlns:a16="http://schemas.microsoft.com/office/drawing/2014/main" val="2690105971"/>
                    </a:ext>
                  </a:extLst>
                </a:gridCol>
              </a:tblGrid>
              <a:tr h="932011">
                <a:tc rowSpan="2">
                  <a:txBody>
                    <a:bodyPr/>
                    <a:lstStyle/>
                    <a:p>
                      <a:pPr algn="ctr"/>
                      <a:endParaRPr lang="en-US" sz="1800" b="1" dirty="0"/>
                    </a:p>
                    <a:p>
                      <a:pPr algn="ctr"/>
                      <a:r>
                        <a:rPr lang="en-US" sz="1800" b="1" dirty="0"/>
                        <a:t>Effective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en-US" sz="1800" b="1" dirty="0"/>
                    </a:p>
                    <a:p>
                      <a:pPr algn="ctr"/>
                      <a:r>
                        <a:rPr lang="en-US" sz="1800" b="1" dirty="0"/>
                        <a:t>State of California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200" dirty="0"/>
                    </a:p>
                  </a:txBody>
                  <a:tcPr/>
                </a:tc>
                <a:tc rowSpan="2">
                  <a:txBody>
                    <a:bodyPr/>
                    <a:lstStyle/>
                    <a:p>
                      <a:pPr algn="ctr"/>
                      <a:endParaRPr lang="en-US" sz="1800" b="1" dirty="0"/>
                    </a:p>
                    <a:p>
                      <a:pPr algn="ctr"/>
                      <a:r>
                        <a:rPr lang="en-US" sz="1800" b="1" dirty="0"/>
                        <a:t>San Mateo</a:t>
                      </a:r>
                    </a:p>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n-US" sz="1800" b="1" dirty="0"/>
                    </a:p>
                    <a:p>
                      <a:pPr algn="ctr"/>
                      <a:r>
                        <a:rPr lang="en-US" sz="1800" b="1" dirty="0"/>
                        <a:t>Belmont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n-US" sz="1800" b="1" dirty="0"/>
                    </a:p>
                    <a:p>
                      <a:pPr algn="ctr"/>
                      <a:r>
                        <a:rPr lang="en-US" sz="1800" b="1" dirty="0"/>
                        <a:t>Redwood 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n-US" sz="1800" b="1" dirty="0"/>
                    </a:p>
                    <a:p>
                      <a:pPr algn="ctr"/>
                      <a:r>
                        <a:rPr lang="en-US" sz="1800" b="1" dirty="0"/>
                        <a:t>Daly 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n-US" sz="1800" b="1" dirty="0"/>
                    </a:p>
                    <a:p>
                      <a:pPr algn="ctr"/>
                      <a:r>
                        <a:rPr lang="en-US" sz="1800" b="1" dirty="0"/>
                        <a:t>South San Francisco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n-US" sz="1800" b="1" dirty="0"/>
                    </a:p>
                    <a:p>
                      <a:pPr algn="ctr"/>
                      <a:r>
                        <a:rPr lang="en-US" sz="1800" b="1" dirty="0"/>
                        <a:t>Menlo Park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4764129"/>
                  </a:ext>
                </a:extLst>
              </a:tr>
              <a:tr h="576585">
                <a:tc vMerge="1">
                  <a:txBody>
                    <a:bodyPr/>
                    <a:lstStyle/>
                    <a:p>
                      <a:endParaRPr lang="en-US"/>
                    </a:p>
                  </a:txBody>
                  <a:tcPr/>
                </a:tc>
                <a:tc>
                  <a:txBody>
                    <a:bodyPr/>
                    <a:lstStyle/>
                    <a:p>
                      <a:pPr algn="ctr"/>
                      <a:endParaRPr lang="en-US" sz="1000" b="1" dirty="0">
                        <a:solidFill>
                          <a:schemeClr val="bg1"/>
                        </a:solidFill>
                      </a:endParaRPr>
                    </a:p>
                    <a:p>
                      <a:pPr algn="ctr"/>
                      <a:r>
                        <a:rPr lang="en-US" sz="1600" b="1" dirty="0">
                          <a:solidFill>
                            <a:schemeClr val="bg1"/>
                          </a:solidFill>
                        </a:rPr>
                        <a:t>25 </a:t>
                      </a:r>
                      <a:r>
                        <a:rPr lang="en-US" sz="1600" b="1" i="0" kern="1200" dirty="0">
                          <a:solidFill>
                            <a:schemeClr val="bg1"/>
                          </a:solidFill>
                          <a:effectLst/>
                          <a:latin typeface="+mn-lt"/>
                          <a:ea typeface="+mn-ea"/>
                          <a:cs typeface="+mn-cs"/>
                        </a:rPr>
                        <a:t>≥</a:t>
                      </a:r>
                      <a:endParaRPr lang="en-US"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sz="1000" b="1" i="0" kern="1200" dirty="0">
                        <a:solidFill>
                          <a:schemeClr val="bg1"/>
                        </a:solidFill>
                        <a:effectLst/>
                        <a:latin typeface="+mn-lt"/>
                        <a:ea typeface="+mn-ea"/>
                        <a:cs typeface="+mn-cs"/>
                      </a:endParaRPr>
                    </a:p>
                    <a:p>
                      <a:pPr algn="ctr"/>
                      <a:r>
                        <a:rPr lang="en-US" sz="1600" b="1" i="0" kern="1200" dirty="0">
                          <a:solidFill>
                            <a:schemeClr val="bg1"/>
                          </a:solidFill>
                          <a:effectLst/>
                          <a:latin typeface="+mn-lt"/>
                          <a:ea typeface="+mn-ea"/>
                          <a:cs typeface="+mn-cs"/>
                        </a:rPr>
                        <a:t>26 ≤</a:t>
                      </a:r>
                      <a:endParaRPr lang="en-US"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vMerge="1">
                  <a:txBody>
                    <a:bodyPr/>
                    <a:lstStyle/>
                    <a:p>
                      <a:pPr algn="ctr"/>
                      <a:endParaRPr lang="en-US" sz="14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289457008"/>
                  </a:ext>
                </a:extLst>
              </a:tr>
              <a:tr h="851661">
                <a:tc>
                  <a:txBody>
                    <a:bodyPr/>
                    <a:lstStyle/>
                    <a:p>
                      <a:pPr algn="ctr"/>
                      <a:endParaRPr lang="en-US" sz="1000" b="1" dirty="0">
                        <a:solidFill>
                          <a:schemeClr val="bg1"/>
                        </a:solidFill>
                      </a:endParaRPr>
                    </a:p>
                    <a:p>
                      <a:pPr algn="ctr"/>
                      <a:r>
                        <a:rPr lang="en-US" sz="1600" b="1" dirty="0">
                          <a:solidFill>
                            <a:schemeClr val="bg1"/>
                          </a:solidFill>
                        </a:rPr>
                        <a:t>1/1/2018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000" b="0" dirty="0"/>
                    </a:p>
                    <a:p>
                      <a:pPr algn="ctr"/>
                      <a:r>
                        <a:rPr lang="en-US" sz="1600" b="0" dirty="0"/>
                        <a:t>$10.50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b="0" dirty="0"/>
                    </a:p>
                    <a:p>
                      <a:pPr algn="ctr"/>
                      <a:r>
                        <a:rPr lang="en-US" sz="1600" b="0" dirty="0"/>
                        <a:t>$11.00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b="0" dirty="0"/>
                    </a:p>
                    <a:p>
                      <a:pPr algn="ctr"/>
                      <a:r>
                        <a:rPr lang="en-US" sz="1600" b="0" dirty="0"/>
                        <a:t>$13.50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b="0" dirty="0"/>
                    </a:p>
                    <a:p>
                      <a:pPr algn="ctr"/>
                      <a:r>
                        <a:rPr lang="en-US" sz="1600" b="0" dirty="0"/>
                        <a:t>$12.50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b="0" dirty="0"/>
                    </a:p>
                    <a:p>
                      <a:pPr algn="ctr"/>
                      <a:r>
                        <a:rPr lang="en-US" sz="1600" b="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b="0" dirty="0"/>
                    </a:p>
                    <a:p>
                      <a:pPr algn="ctr"/>
                      <a:r>
                        <a:rPr lang="en-US" sz="1600" b="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b="0" dirty="0"/>
                    </a:p>
                    <a:p>
                      <a:pPr algn="ctr"/>
                      <a:r>
                        <a:rPr lang="en-US" sz="1600" b="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b="0" dirty="0"/>
                    </a:p>
                    <a:p>
                      <a:pPr algn="ctr"/>
                      <a:r>
                        <a:rPr lang="en-US" sz="1600" b="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6784113"/>
                  </a:ext>
                </a:extLst>
              </a:tr>
              <a:tr h="811339">
                <a:tc>
                  <a:txBody>
                    <a:bodyPr/>
                    <a:lstStyle/>
                    <a:p>
                      <a:pPr algn="ctr"/>
                      <a:endParaRPr lang="en-US" sz="1600" b="1" dirty="0">
                        <a:solidFill>
                          <a:schemeClr val="bg1"/>
                        </a:solidFill>
                      </a:endParaRPr>
                    </a:p>
                    <a:p>
                      <a:pPr algn="ctr"/>
                      <a:r>
                        <a:rPr lang="en-US" sz="1600" b="1" dirty="0">
                          <a:solidFill>
                            <a:schemeClr val="bg1"/>
                          </a:solidFill>
                        </a:rPr>
                        <a:t>1/1/2019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600" b="0" dirty="0"/>
                    </a:p>
                    <a:p>
                      <a:pPr algn="ctr"/>
                      <a:r>
                        <a:rPr lang="en-US" sz="1600" b="0" dirty="0"/>
                        <a:t>$11.00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$13.50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$13.50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973298"/>
                  </a:ext>
                </a:extLst>
              </a:tr>
              <a:tr h="1106371">
                <a:tc>
                  <a:txBody>
                    <a:bodyPr/>
                    <a:lstStyle/>
                    <a:p>
                      <a:pPr algn="ctr"/>
                      <a:endParaRPr lang="en-US" sz="1600" b="1" dirty="0">
                        <a:solidFill>
                          <a:schemeClr val="bg1"/>
                        </a:solidFill>
                      </a:endParaRPr>
                    </a:p>
                    <a:p>
                      <a:pPr algn="ctr"/>
                      <a:r>
                        <a:rPr lang="en-US" sz="1600" b="1" dirty="0">
                          <a:solidFill>
                            <a:schemeClr val="bg1"/>
                          </a:solidFill>
                        </a:rPr>
                        <a:t>1/1/2020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600" b="0" dirty="0"/>
                    </a:p>
                    <a:p>
                      <a:pPr algn="ctr"/>
                      <a:r>
                        <a:rPr lang="en-US" sz="1600" b="0" dirty="0"/>
                        <a:t>$12.00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$13.00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$15.38</a:t>
                      </a:r>
                    </a:p>
                    <a:p>
                      <a:pPr algn="ctr"/>
                      <a:r>
                        <a:rPr lang="en-US" sz="1600" b="0" dirty="0"/>
                        <a:t>($15.00 + 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$15.38</a:t>
                      </a:r>
                    </a:p>
                    <a:p>
                      <a:pPr algn="ctr"/>
                      <a:r>
                        <a:rPr lang="en-US" sz="1600" b="0" dirty="0"/>
                        <a:t>($15.00 + 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$13.75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4907991"/>
                  </a:ext>
                </a:extLst>
              </a:tr>
              <a:tr h="885097">
                <a:tc>
                  <a:txBody>
                    <a:bodyPr/>
                    <a:lstStyle/>
                    <a:p>
                      <a:pPr algn="ctr"/>
                      <a:endParaRPr lang="en-US" sz="1600" b="1" dirty="0">
                        <a:solidFill>
                          <a:schemeClr val="bg1"/>
                        </a:solidFill>
                      </a:endParaRPr>
                    </a:p>
                    <a:p>
                      <a:pPr algn="ctr"/>
                      <a:r>
                        <a:rPr lang="en-US" sz="1600" b="1" dirty="0">
                          <a:solidFill>
                            <a:schemeClr val="bg1"/>
                          </a:solidFill>
                        </a:rPr>
                        <a:t>1/1/2021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600" b="0" dirty="0"/>
                    </a:p>
                    <a:p>
                      <a:pPr algn="ctr"/>
                      <a:r>
                        <a:rPr lang="en-US" sz="1600" b="0" dirty="0"/>
                        <a:t>$13.00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0" dirty="0"/>
                        <a:t>$15.00 + 2019 CPI + 2020CPI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6854836"/>
                  </a:ext>
                </a:extLst>
              </a:tr>
              <a:tr h="829801">
                <a:tc>
                  <a:txBody>
                    <a:bodyPr/>
                    <a:lstStyle/>
                    <a:p>
                      <a:pPr algn="ctr"/>
                      <a:endParaRPr lang="en-US" sz="1600" b="1" dirty="0">
                        <a:solidFill>
                          <a:schemeClr val="bg1"/>
                        </a:solidFill>
                      </a:endParaRPr>
                    </a:p>
                    <a:p>
                      <a:pPr algn="ctr"/>
                      <a:r>
                        <a:rPr lang="en-US" sz="1600" b="1" dirty="0">
                          <a:solidFill>
                            <a:schemeClr val="bg1"/>
                          </a:solidFill>
                        </a:rPr>
                        <a:t>1/1/2022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600" b="0" dirty="0"/>
                    </a:p>
                    <a:p>
                      <a:pPr algn="ctr"/>
                      <a:r>
                        <a:rPr lang="en-US" sz="1600" b="0" dirty="0"/>
                        <a:t>$14.00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CPI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7917041"/>
                  </a:ext>
                </a:extLst>
              </a:tr>
              <a:tr h="865134">
                <a:tc>
                  <a:txBody>
                    <a:bodyPr/>
                    <a:lstStyle/>
                    <a:p>
                      <a:pPr algn="ctr"/>
                      <a:endParaRPr lang="en-US" sz="1600" b="1" dirty="0">
                        <a:solidFill>
                          <a:schemeClr val="bg1"/>
                        </a:solidFill>
                      </a:endParaRPr>
                    </a:p>
                    <a:p>
                      <a:pPr algn="ctr"/>
                      <a:r>
                        <a:rPr lang="en-US" sz="1600" b="1" dirty="0">
                          <a:solidFill>
                            <a:schemeClr val="bg1"/>
                          </a:solidFill>
                        </a:rPr>
                        <a:t>1/1/2023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b="0" dirty="0"/>
                    </a:p>
                    <a:p>
                      <a:pPr algn="ctr"/>
                      <a:r>
                        <a:rPr lang="en-US" sz="1600" b="0" dirty="0"/>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CPI</a:t>
                      </a:r>
                    </a:p>
                    <a:p>
                      <a:pPr algn="ct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1792236"/>
                  </a:ext>
                </a:extLst>
              </a:tr>
            </a:tbl>
          </a:graphicData>
        </a:graphic>
      </p:graphicFrame>
    </p:spTree>
    <p:extLst>
      <p:ext uri="{BB962C8B-B14F-4D97-AF65-F5344CB8AC3E}">
        <p14:creationId xmlns:p14="http://schemas.microsoft.com/office/powerpoint/2010/main" val="3345770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F205C5-AB82-4F84-A110-A2D6CBC49FA7}"/>
              </a:ext>
            </a:extLst>
          </p:cNvPr>
          <p:cNvSpPr>
            <a:spLocks noGrp="1"/>
          </p:cNvSpPr>
          <p:nvPr>
            <p:ph idx="1"/>
          </p:nvPr>
        </p:nvSpPr>
        <p:spPr>
          <a:xfrm>
            <a:off x="872067" y="2675466"/>
            <a:ext cx="7408333" cy="4106334"/>
          </a:xfrm>
        </p:spPr>
        <p:txBody>
          <a:bodyPr>
            <a:normAutofit fontScale="77500" lnSpcReduction="20000"/>
          </a:bodyPr>
          <a:lstStyle/>
          <a:p>
            <a:pPr>
              <a:buClrTx/>
              <a:buFont typeface="Arial" panose="020B0604020202020204" pitchFamily="34" charset="0"/>
              <a:buChar char="•"/>
            </a:pPr>
            <a:r>
              <a:rPr lang="en-US" sz="2800" dirty="0">
                <a:solidFill>
                  <a:schemeClr val="tx1"/>
                </a:solidFill>
              </a:rPr>
              <a:t>Referenced reports from the Congressional Budget Office, Center on Wage and Employment Dynamics, the National Bureau of Economic Research, and the London School of Economics, among others.</a:t>
            </a:r>
          </a:p>
          <a:p>
            <a:pPr marL="0" indent="0">
              <a:buClrTx/>
              <a:buNone/>
            </a:pPr>
            <a:endParaRPr lang="en-US" sz="2600" dirty="0">
              <a:solidFill>
                <a:schemeClr val="tx1"/>
              </a:solidFill>
            </a:endParaRPr>
          </a:p>
          <a:p>
            <a:pPr>
              <a:buClrTx/>
              <a:buFont typeface="Arial" panose="020B0604020202020204" pitchFamily="34" charset="0"/>
              <a:buChar char="•"/>
            </a:pPr>
            <a:r>
              <a:rPr lang="en-US" sz="2800" dirty="0">
                <a:solidFill>
                  <a:schemeClr val="tx1"/>
                </a:solidFill>
              </a:rPr>
              <a:t>None of the studies showed statistically significant findings of businesses going out of business solely because of the increase in minimum wage costs</a:t>
            </a:r>
            <a:r>
              <a:rPr lang="en-US" sz="2600" dirty="0">
                <a:solidFill>
                  <a:schemeClr val="tx1"/>
                </a:solidFill>
              </a:rPr>
              <a:t>.</a:t>
            </a:r>
          </a:p>
          <a:p>
            <a:pPr marL="0" indent="0">
              <a:buClrTx/>
              <a:buNone/>
            </a:pPr>
            <a:endParaRPr lang="en-US" sz="2600" dirty="0">
              <a:solidFill>
                <a:schemeClr val="tx1"/>
              </a:solidFill>
            </a:endParaRPr>
          </a:p>
          <a:p>
            <a:pPr>
              <a:buClrTx/>
              <a:buFont typeface="Arial" panose="020B0604020202020204" pitchFamily="34" charset="0"/>
              <a:buChar char="•"/>
            </a:pPr>
            <a:r>
              <a:rPr lang="en-US" sz="2800" dirty="0">
                <a:solidFill>
                  <a:schemeClr val="tx1"/>
                </a:solidFill>
              </a:rPr>
              <a:t>Collectively, these studies agreed that research on minimum wage impacts for employees and employers is outpacing policymaking, but that current data showed positive or neutral effects for employees receiving minimum wage increases. </a:t>
            </a:r>
          </a:p>
          <a:p>
            <a:endParaRPr lang="en-US" dirty="0"/>
          </a:p>
        </p:txBody>
      </p:sp>
      <p:sp>
        <p:nvSpPr>
          <p:cNvPr id="3" name="Title 2">
            <a:extLst>
              <a:ext uri="{FF2B5EF4-FFF2-40B4-BE49-F238E27FC236}">
                <a16:creationId xmlns:a16="http://schemas.microsoft.com/office/drawing/2014/main" id="{0735CEA4-D8FC-401A-80DD-CC38B997DADC}"/>
              </a:ext>
            </a:extLst>
          </p:cNvPr>
          <p:cNvSpPr>
            <a:spLocks noGrp="1"/>
          </p:cNvSpPr>
          <p:nvPr>
            <p:ph type="title"/>
          </p:nvPr>
        </p:nvSpPr>
        <p:spPr/>
        <p:txBody>
          <a:bodyPr/>
          <a:lstStyle/>
          <a:p>
            <a:r>
              <a:rPr lang="en-US" dirty="0"/>
              <a:t>Minimum Wage Studies</a:t>
            </a:r>
          </a:p>
        </p:txBody>
      </p:sp>
    </p:spTree>
    <p:extLst>
      <p:ext uri="{BB962C8B-B14F-4D97-AF65-F5344CB8AC3E}">
        <p14:creationId xmlns:p14="http://schemas.microsoft.com/office/powerpoint/2010/main" val="1929210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B5C5AA-5406-41DC-BA77-9819445198F6}"/>
              </a:ext>
            </a:extLst>
          </p:cNvPr>
          <p:cNvSpPr>
            <a:spLocks noGrp="1"/>
          </p:cNvSpPr>
          <p:nvPr>
            <p:ph idx="1"/>
          </p:nvPr>
        </p:nvSpPr>
        <p:spPr/>
        <p:txBody>
          <a:bodyPr>
            <a:normAutofit/>
          </a:bodyPr>
          <a:lstStyle/>
          <a:p>
            <a:pPr marL="0" indent="0">
              <a:buClrTx/>
              <a:buNone/>
            </a:pPr>
            <a:r>
              <a:rPr lang="en-US" sz="2200" dirty="0">
                <a:solidFill>
                  <a:schemeClr val="tx1"/>
                </a:solidFill>
              </a:rPr>
              <a:t>Outreach methods included:</a:t>
            </a:r>
          </a:p>
          <a:p>
            <a:pPr>
              <a:buClrTx/>
              <a:buFont typeface="Arial" panose="020B0604020202020204" pitchFamily="34" charset="0"/>
              <a:buChar char="•"/>
            </a:pPr>
            <a:r>
              <a:rPr lang="en-US" sz="2200" dirty="0">
                <a:solidFill>
                  <a:schemeClr val="tx1"/>
                </a:solidFill>
              </a:rPr>
              <a:t>Direct Outreach</a:t>
            </a:r>
          </a:p>
          <a:p>
            <a:pPr>
              <a:buClrTx/>
              <a:buFont typeface="Arial" panose="020B0604020202020204" pitchFamily="34" charset="0"/>
              <a:buChar char="•"/>
            </a:pPr>
            <a:r>
              <a:rPr lang="en-US" sz="2200" dirty="0">
                <a:solidFill>
                  <a:schemeClr val="tx1"/>
                </a:solidFill>
              </a:rPr>
              <a:t>One-on-One meetings</a:t>
            </a:r>
          </a:p>
          <a:p>
            <a:pPr>
              <a:buClrTx/>
              <a:buFont typeface="Arial" panose="020B0604020202020204" pitchFamily="34" charset="0"/>
              <a:buChar char="•"/>
            </a:pPr>
            <a:r>
              <a:rPr lang="en-US" sz="2200" dirty="0">
                <a:solidFill>
                  <a:schemeClr val="tx1"/>
                </a:solidFill>
              </a:rPr>
              <a:t>Roundtable Business Meetings</a:t>
            </a:r>
          </a:p>
          <a:p>
            <a:pPr>
              <a:buClrTx/>
              <a:buFont typeface="Arial" panose="020B0604020202020204" pitchFamily="34" charset="0"/>
              <a:buChar char="•"/>
            </a:pPr>
            <a:r>
              <a:rPr lang="en-US" sz="2200" dirty="0">
                <a:solidFill>
                  <a:schemeClr val="tx1"/>
                </a:solidFill>
              </a:rPr>
              <a:t>Business Stakeholder Meetings</a:t>
            </a:r>
          </a:p>
          <a:p>
            <a:pPr>
              <a:buClrTx/>
              <a:buFont typeface="Arial" panose="020B0604020202020204" pitchFamily="34" charset="0"/>
              <a:buChar char="•"/>
            </a:pPr>
            <a:r>
              <a:rPr lang="en-US" sz="2200" dirty="0">
                <a:solidFill>
                  <a:schemeClr val="tx1"/>
                </a:solidFill>
              </a:rPr>
              <a:t>Postcard sent to every business registered in the City (Approximately 550 businesses)</a:t>
            </a:r>
          </a:p>
          <a:p>
            <a:pPr>
              <a:buClrTx/>
              <a:buFont typeface="Arial" panose="020B0604020202020204" pitchFamily="34" charset="0"/>
              <a:buChar char="•"/>
            </a:pPr>
            <a:endParaRPr lang="en-US" dirty="0"/>
          </a:p>
        </p:txBody>
      </p:sp>
      <p:sp>
        <p:nvSpPr>
          <p:cNvPr id="3" name="Title 2">
            <a:extLst>
              <a:ext uri="{FF2B5EF4-FFF2-40B4-BE49-F238E27FC236}">
                <a16:creationId xmlns:a16="http://schemas.microsoft.com/office/drawing/2014/main" id="{D03D764E-1930-4850-9340-115074B3BF6C}"/>
              </a:ext>
            </a:extLst>
          </p:cNvPr>
          <p:cNvSpPr>
            <a:spLocks noGrp="1"/>
          </p:cNvSpPr>
          <p:nvPr>
            <p:ph type="title"/>
          </p:nvPr>
        </p:nvSpPr>
        <p:spPr/>
        <p:txBody>
          <a:bodyPr/>
          <a:lstStyle/>
          <a:p>
            <a:r>
              <a:rPr lang="en-US" dirty="0"/>
              <a:t>Outreach</a:t>
            </a:r>
          </a:p>
        </p:txBody>
      </p:sp>
    </p:spTree>
    <p:extLst>
      <p:ext uri="{BB962C8B-B14F-4D97-AF65-F5344CB8AC3E}">
        <p14:creationId xmlns:p14="http://schemas.microsoft.com/office/powerpoint/2010/main" val="1810423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6A959A-7229-416D-9B62-AEFD0E1B65EA}"/>
              </a:ext>
            </a:extLst>
          </p:cNvPr>
          <p:cNvSpPr>
            <a:spLocks noGrp="1"/>
          </p:cNvSpPr>
          <p:nvPr>
            <p:ph idx="1"/>
          </p:nvPr>
        </p:nvSpPr>
        <p:spPr/>
        <p:txBody>
          <a:bodyPr>
            <a:normAutofit fontScale="92500" lnSpcReduction="20000"/>
          </a:bodyPr>
          <a:lstStyle/>
          <a:p>
            <a:pPr marL="0" indent="0">
              <a:buClrTx/>
              <a:buNone/>
            </a:pPr>
            <a:r>
              <a:rPr lang="en-US" dirty="0">
                <a:solidFill>
                  <a:schemeClr val="tx1"/>
                </a:solidFill>
              </a:rPr>
              <a:t>City staff met or spoke with the following key business stakeholder groups:</a:t>
            </a:r>
          </a:p>
          <a:p>
            <a:pPr marL="0" indent="0">
              <a:buClrTx/>
              <a:buNone/>
            </a:pPr>
            <a:endParaRPr lang="en-US" dirty="0">
              <a:solidFill>
                <a:schemeClr val="tx1"/>
              </a:solidFill>
            </a:endParaRPr>
          </a:p>
          <a:p>
            <a:pPr lvl="0">
              <a:buClrTx/>
              <a:buFont typeface="Arial" panose="020B0604020202020204" pitchFamily="34" charset="0"/>
              <a:buChar char="•"/>
            </a:pPr>
            <a:r>
              <a:rPr lang="en-US" dirty="0">
                <a:solidFill>
                  <a:schemeClr val="tx1"/>
                </a:solidFill>
              </a:rPr>
              <a:t>Half Moon Bay Coastside Chamber of Commerce</a:t>
            </a:r>
          </a:p>
          <a:p>
            <a:pPr lvl="0">
              <a:buClrTx/>
              <a:buFont typeface="Arial" panose="020B0604020202020204" pitchFamily="34" charset="0"/>
              <a:buChar char="•"/>
            </a:pPr>
            <a:r>
              <a:rPr lang="en-US" dirty="0">
                <a:solidFill>
                  <a:schemeClr val="tx1"/>
                </a:solidFill>
              </a:rPr>
              <a:t>Half Moon Bay Hotel Business Improvement District</a:t>
            </a:r>
          </a:p>
          <a:p>
            <a:pPr lvl="0">
              <a:buClrTx/>
              <a:buFont typeface="Arial" panose="020B0604020202020204" pitchFamily="34" charset="0"/>
              <a:buChar char="•"/>
            </a:pPr>
            <a:r>
              <a:rPr lang="en-US" dirty="0">
                <a:solidFill>
                  <a:schemeClr val="tx1"/>
                </a:solidFill>
              </a:rPr>
              <a:t>Downtown Business Association</a:t>
            </a:r>
          </a:p>
          <a:p>
            <a:pPr lvl="0">
              <a:buClrTx/>
              <a:buFont typeface="Arial" panose="020B0604020202020204" pitchFamily="34" charset="0"/>
              <a:buChar char="•"/>
            </a:pPr>
            <a:r>
              <a:rPr lang="en-US" dirty="0">
                <a:solidFill>
                  <a:schemeClr val="tx1"/>
                </a:solidFill>
              </a:rPr>
              <a:t>San Mateo County Central Labor Council</a:t>
            </a:r>
          </a:p>
          <a:p>
            <a:pPr lvl="0">
              <a:buClrTx/>
              <a:buFont typeface="Arial" panose="020B0604020202020204" pitchFamily="34" charset="0"/>
              <a:buChar char="•"/>
            </a:pPr>
            <a:r>
              <a:rPr lang="en-US" dirty="0">
                <a:solidFill>
                  <a:schemeClr val="tx1"/>
                </a:solidFill>
              </a:rPr>
              <a:t>San Mateo County Convention and Visitors Bureau</a:t>
            </a:r>
          </a:p>
          <a:p>
            <a:pPr lvl="0">
              <a:buClrTx/>
              <a:buFont typeface="Arial" panose="020B0604020202020204" pitchFamily="34" charset="0"/>
              <a:buChar char="•"/>
            </a:pPr>
            <a:r>
              <a:rPr lang="en-US" dirty="0">
                <a:solidFill>
                  <a:schemeClr val="tx1"/>
                </a:solidFill>
              </a:rPr>
              <a:t>California Restaurant Association</a:t>
            </a:r>
          </a:p>
          <a:p>
            <a:pPr lvl="0">
              <a:buClrTx/>
              <a:buFont typeface="Arial" panose="020B0604020202020204" pitchFamily="34" charset="0"/>
              <a:buChar char="•"/>
            </a:pPr>
            <a:r>
              <a:rPr lang="en-US" dirty="0">
                <a:solidFill>
                  <a:schemeClr val="tx1"/>
                </a:solidFill>
              </a:rPr>
              <a:t>San Mateo County Farm Bureau</a:t>
            </a:r>
          </a:p>
          <a:p>
            <a:endParaRPr lang="en-US" dirty="0"/>
          </a:p>
        </p:txBody>
      </p:sp>
      <p:sp>
        <p:nvSpPr>
          <p:cNvPr id="3" name="Title 2">
            <a:extLst>
              <a:ext uri="{FF2B5EF4-FFF2-40B4-BE49-F238E27FC236}">
                <a16:creationId xmlns:a16="http://schemas.microsoft.com/office/drawing/2014/main" id="{FE5600E5-1967-4E7D-BADF-1C939C44BF11}"/>
              </a:ext>
            </a:extLst>
          </p:cNvPr>
          <p:cNvSpPr>
            <a:spLocks noGrp="1"/>
          </p:cNvSpPr>
          <p:nvPr>
            <p:ph type="title"/>
          </p:nvPr>
        </p:nvSpPr>
        <p:spPr/>
        <p:txBody>
          <a:bodyPr/>
          <a:lstStyle/>
          <a:p>
            <a:r>
              <a:rPr lang="en-US" dirty="0"/>
              <a:t>Stakeholder Meetings</a:t>
            </a:r>
          </a:p>
        </p:txBody>
      </p:sp>
    </p:spTree>
    <p:extLst>
      <p:ext uri="{BB962C8B-B14F-4D97-AF65-F5344CB8AC3E}">
        <p14:creationId xmlns:p14="http://schemas.microsoft.com/office/powerpoint/2010/main" val="1317407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6C7FF-00C9-4A4C-92A8-29244C2977E7}"/>
              </a:ext>
            </a:extLst>
          </p:cNvPr>
          <p:cNvSpPr>
            <a:spLocks noGrp="1"/>
          </p:cNvSpPr>
          <p:nvPr>
            <p:ph idx="1"/>
          </p:nvPr>
        </p:nvSpPr>
        <p:spPr/>
        <p:txBody>
          <a:bodyPr/>
          <a:lstStyle/>
          <a:p>
            <a:pPr>
              <a:buClrTx/>
              <a:buFont typeface="Arial" panose="020B0604020202020204" pitchFamily="34" charset="0"/>
              <a:buChar char="•"/>
            </a:pPr>
            <a:r>
              <a:rPr lang="en-US" sz="2200" dirty="0">
                <a:solidFill>
                  <a:schemeClr val="tx1"/>
                </a:solidFill>
              </a:rPr>
              <a:t>Representatives of the San Mateo County Central Labor Council expressed overwhelming support for a $15.00 per hour minimum wage and expressed that they have supported every minimum wage increase that has occurred in San Mateo County. </a:t>
            </a:r>
          </a:p>
          <a:p>
            <a:pPr marL="0" indent="0">
              <a:buNone/>
            </a:pPr>
            <a:endParaRPr lang="en-US" dirty="0"/>
          </a:p>
        </p:txBody>
      </p:sp>
      <p:sp>
        <p:nvSpPr>
          <p:cNvPr id="3" name="Title 2">
            <a:extLst>
              <a:ext uri="{FF2B5EF4-FFF2-40B4-BE49-F238E27FC236}">
                <a16:creationId xmlns:a16="http://schemas.microsoft.com/office/drawing/2014/main" id="{CB69B1BC-B7E2-45A5-9BFF-1BC06E133839}"/>
              </a:ext>
            </a:extLst>
          </p:cNvPr>
          <p:cNvSpPr>
            <a:spLocks noGrp="1"/>
          </p:cNvSpPr>
          <p:nvPr>
            <p:ph type="title"/>
          </p:nvPr>
        </p:nvSpPr>
        <p:spPr/>
        <p:txBody>
          <a:bodyPr/>
          <a:lstStyle/>
          <a:p>
            <a:r>
              <a:rPr lang="en-US" dirty="0"/>
              <a:t>Organized Labor</a:t>
            </a:r>
          </a:p>
        </p:txBody>
      </p:sp>
    </p:spTree>
    <p:extLst>
      <p:ext uri="{BB962C8B-B14F-4D97-AF65-F5344CB8AC3E}">
        <p14:creationId xmlns:p14="http://schemas.microsoft.com/office/powerpoint/2010/main" val="149956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BF21A8-30A6-4ED9-96A3-910A588CE1E2}"/>
              </a:ext>
            </a:extLst>
          </p:cNvPr>
          <p:cNvSpPr>
            <a:spLocks noGrp="1"/>
          </p:cNvSpPr>
          <p:nvPr>
            <p:ph idx="1"/>
          </p:nvPr>
        </p:nvSpPr>
        <p:spPr>
          <a:xfrm>
            <a:off x="872067" y="2675466"/>
            <a:ext cx="7408333" cy="3844205"/>
          </a:xfrm>
        </p:spPr>
        <p:txBody>
          <a:bodyPr>
            <a:normAutofit/>
          </a:bodyPr>
          <a:lstStyle/>
          <a:p>
            <a:pPr>
              <a:buClrTx/>
              <a:buFont typeface="Arial" panose="020B0604020202020204" pitchFamily="34" charset="0"/>
              <a:buChar char="•"/>
            </a:pPr>
            <a:r>
              <a:rPr lang="en-US" sz="2200" dirty="0">
                <a:solidFill>
                  <a:schemeClr val="tx1"/>
                </a:solidFill>
              </a:rPr>
              <a:t>Some businesses already paying $15+</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Restaurants and Hotels expressed the greatest concern over a significant increase/tipped workers</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Concerned businesses asked for delayed implementation and/or smaller incremental increases</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Hard to compare other cities with Half Moon Bay</a:t>
            </a:r>
            <a:endParaRPr lang="en-US" dirty="0">
              <a:solidFill>
                <a:schemeClr val="tx1"/>
              </a:solidFill>
            </a:endParaRPr>
          </a:p>
          <a:p>
            <a:pPr>
              <a:buClrTx/>
              <a:buFont typeface="Arial" panose="020B0604020202020204" pitchFamily="34" charset="0"/>
              <a:buChar char="•"/>
            </a:pPr>
            <a:endParaRPr lang="en-US" dirty="0">
              <a:solidFill>
                <a:schemeClr val="tx1"/>
              </a:solidFill>
            </a:endParaRPr>
          </a:p>
          <a:p>
            <a:endParaRPr lang="en-US" dirty="0"/>
          </a:p>
        </p:txBody>
      </p:sp>
      <p:sp>
        <p:nvSpPr>
          <p:cNvPr id="3" name="Title 2">
            <a:extLst>
              <a:ext uri="{FF2B5EF4-FFF2-40B4-BE49-F238E27FC236}">
                <a16:creationId xmlns:a16="http://schemas.microsoft.com/office/drawing/2014/main" id="{D7B01431-DAFA-40D2-82B6-105DE2322E26}"/>
              </a:ext>
            </a:extLst>
          </p:cNvPr>
          <p:cNvSpPr>
            <a:spLocks noGrp="1"/>
          </p:cNvSpPr>
          <p:nvPr>
            <p:ph type="title"/>
          </p:nvPr>
        </p:nvSpPr>
        <p:spPr/>
        <p:txBody>
          <a:bodyPr/>
          <a:lstStyle/>
          <a:p>
            <a:r>
              <a:rPr lang="en-US" dirty="0"/>
              <a:t>Business Feedback</a:t>
            </a:r>
          </a:p>
        </p:txBody>
      </p:sp>
    </p:spTree>
    <p:extLst>
      <p:ext uri="{BB962C8B-B14F-4D97-AF65-F5344CB8AC3E}">
        <p14:creationId xmlns:p14="http://schemas.microsoft.com/office/powerpoint/2010/main" val="3228312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DAC1E1-B571-49A2-9D64-15D3390AF6EA}"/>
              </a:ext>
            </a:extLst>
          </p:cNvPr>
          <p:cNvSpPr>
            <a:spLocks noGrp="1"/>
          </p:cNvSpPr>
          <p:nvPr>
            <p:ph idx="1"/>
          </p:nvPr>
        </p:nvSpPr>
        <p:spPr/>
        <p:txBody>
          <a:bodyPr>
            <a:normAutofit/>
          </a:bodyPr>
          <a:lstStyle/>
          <a:p>
            <a:pPr>
              <a:buClrTx/>
              <a:buFont typeface="Arial" panose="020B0604020202020204" pitchFamily="34" charset="0"/>
              <a:buChar char="•"/>
            </a:pPr>
            <a:r>
              <a:rPr lang="en-US" sz="2200" dirty="0">
                <a:solidFill>
                  <a:schemeClr val="tx1"/>
                </a:solidFill>
              </a:rPr>
              <a:t>Significant increases might cause reduced employee hours, staffing cuts, or even business closures</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There is significant payroll administration in increasing wages</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Wage increases also leads to increases in operating costs re: Social Security, Medicare, and Workers Compensation</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Wage compaction would cause increases in operating costs across the board</a:t>
            </a:r>
          </a:p>
          <a:p>
            <a:endParaRPr lang="en-US" dirty="0"/>
          </a:p>
        </p:txBody>
      </p:sp>
      <p:sp>
        <p:nvSpPr>
          <p:cNvPr id="3" name="Title 2">
            <a:extLst>
              <a:ext uri="{FF2B5EF4-FFF2-40B4-BE49-F238E27FC236}">
                <a16:creationId xmlns:a16="http://schemas.microsoft.com/office/drawing/2014/main" id="{E6CE7B85-4602-46B9-AA27-DBAEB0CE2951}"/>
              </a:ext>
            </a:extLst>
          </p:cNvPr>
          <p:cNvSpPr>
            <a:spLocks noGrp="1"/>
          </p:cNvSpPr>
          <p:nvPr>
            <p:ph type="title"/>
          </p:nvPr>
        </p:nvSpPr>
        <p:spPr/>
        <p:txBody>
          <a:bodyPr/>
          <a:lstStyle/>
          <a:p>
            <a:r>
              <a:rPr lang="en-US" dirty="0"/>
              <a:t>Main Business Concerns</a:t>
            </a:r>
          </a:p>
        </p:txBody>
      </p:sp>
    </p:spTree>
    <p:extLst>
      <p:ext uri="{BB962C8B-B14F-4D97-AF65-F5344CB8AC3E}">
        <p14:creationId xmlns:p14="http://schemas.microsoft.com/office/powerpoint/2010/main" val="2120507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793859-E443-455F-A13E-DCDD3FF4D245}"/>
              </a:ext>
            </a:extLst>
          </p:cNvPr>
          <p:cNvSpPr>
            <a:spLocks noGrp="1"/>
          </p:cNvSpPr>
          <p:nvPr>
            <p:ph idx="1"/>
          </p:nvPr>
        </p:nvSpPr>
        <p:spPr/>
        <p:txBody>
          <a:bodyPr/>
          <a:lstStyle/>
          <a:p>
            <a:pPr>
              <a:buClrTx/>
              <a:buFont typeface="Arial" panose="020B0604020202020204" pitchFamily="34" charset="0"/>
              <a:buChar char="•"/>
            </a:pPr>
            <a:r>
              <a:rPr lang="en-US" sz="2200" dirty="0">
                <a:solidFill>
                  <a:schemeClr val="tx1"/>
                </a:solidFill>
              </a:rPr>
              <a:t>Consistent with an opinion from the State of California Office of Legislative Counsel, cities cannot allow for a different minimum wage for tipped employees vs. non-tipped employees</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 All employees would be subject to the same local minimum wage requirement regardless of tips or gratuities received</a:t>
            </a:r>
          </a:p>
          <a:p>
            <a:endParaRPr lang="en-US" dirty="0"/>
          </a:p>
        </p:txBody>
      </p:sp>
      <p:sp>
        <p:nvSpPr>
          <p:cNvPr id="3" name="Title 2">
            <a:extLst>
              <a:ext uri="{FF2B5EF4-FFF2-40B4-BE49-F238E27FC236}">
                <a16:creationId xmlns:a16="http://schemas.microsoft.com/office/drawing/2014/main" id="{530A8FF1-E5A5-4D5B-9F3D-B1A403FD1F75}"/>
              </a:ext>
            </a:extLst>
          </p:cNvPr>
          <p:cNvSpPr>
            <a:spLocks noGrp="1"/>
          </p:cNvSpPr>
          <p:nvPr>
            <p:ph type="title"/>
          </p:nvPr>
        </p:nvSpPr>
        <p:spPr/>
        <p:txBody>
          <a:bodyPr/>
          <a:lstStyle/>
          <a:p>
            <a:r>
              <a:rPr lang="en-US" dirty="0"/>
              <a:t>Tipped vs. Non-Tipped Employees</a:t>
            </a:r>
          </a:p>
        </p:txBody>
      </p:sp>
    </p:spTree>
    <p:extLst>
      <p:ext uri="{BB962C8B-B14F-4D97-AF65-F5344CB8AC3E}">
        <p14:creationId xmlns:p14="http://schemas.microsoft.com/office/powerpoint/2010/main" val="2894461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621E88-4AF4-47C9-B6F6-E65050140C99}"/>
              </a:ext>
            </a:extLst>
          </p:cNvPr>
          <p:cNvSpPr>
            <a:spLocks noGrp="1"/>
          </p:cNvSpPr>
          <p:nvPr>
            <p:ph idx="1"/>
          </p:nvPr>
        </p:nvSpPr>
        <p:spPr/>
        <p:txBody>
          <a:bodyPr>
            <a:normAutofit/>
          </a:bodyPr>
          <a:lstStyle/>
          <a:p>
            <a:pPr>
              <a:buClrTx/>
              <a:buFont typeface="Arial" panose="020B0604020202020204" pitchFamily="34" charset="0"/>
              <a:buChar char="•"/>
            </a:pPr>
            <a:r>
              <a:rPr lang="en-US" sz="2200" dirty="0">
                <a:solidFill>
                  <a:schemeClr val="tx1"/>
                </a:solidFill>
              </a:rPr>
              <a:t>Local minimum wage ordinances cannot impose a minimum wage on Federal, State, or County agencies, including school districts.</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 Each has their own jurisdiction and is not subject to our oversight when it relates to their government function. </a:t>
            </a:r>
          </a:p>
          <a:p>
            <a:pPr marL="0" indent="0">
              <a:buClrTx/>
              <a:buNone/>
            </a:pPr>
            <a:endParaRPr lang="en-US" sz="1000" dirty="0">
              <a:solidFill>
                <a:schemeClr val="tx1"/>
              </a:solidFill>
            </a:endParaRPr>
          </a:p>
          <a:p>
            <a:pPr>
              <a:buClrTx/>
              <a:buFont typeface="Arial" panose="020B0604020202020204" pitchFamily="34" charset="0"/>
              <a:buChar char="•"/>
            </a:pPr>
            <a:r>
              <a:rPr lang="en-US" sz="2200" dirty="0">
                <a:solidFill>
                  <a:schemeClr val="tx1"/>
                </a:solidFill>
              </a:rPr>
              <a:t>They can subject themselves to the City’s ordinance, if they choose, but they are voluntarily consenting to the City’s regulations in that case.</a:t>
            </a:r>
          </a:p>
          <a:p>
            <a:endParaRPr lang="en-US" dirty="0"/>
          </a:p>
        </p:txBody>
      </p:sp>
      <p:sp>
        <p:nvSpPr>
          <p:cNvPr id="3" name="Title 2">
            <a:extLst>
              <a:ext uri="{FF2B5EF4-FFF2-40B4-BE49-F238E27FC236}">
                <a16:creationId xmlns:a16="http://schemas.microsoft.com/office/drawing/2014/main" id="{4396531F-6139-4B82-9B89-DD1E33D8105A}"/>
              </a:ext>
            </a:extLst>
          </p:cNvPr>
          <p:cNvSpPr>
            <a:spLocks noGrp="1"/>
          </p:cNvSpPr>
          <p:nvPr>
            <p:ph type="title"/>
          </p:nvPr>
        </p:nvSpPr>
        <p:spPr/>
        <p:txBody>
          <a:bodyPr>
            <a:normAutofit fontScale="90000"/>
          </a:bodyPr>
          <a:lstStyle/>
          <a:p>
            <a:r>
              <a:rPr lang="en-US" dirty="0"/>
              <a:t>Exceptions for Federal, State, and County Agencies</a:t>
            </a:r>
          </a:p>
        </p:txBody>
      </p:sp>
    </p:spTree>
    <p:extLst>
      <p:ext uri="{BB962C8B-B14F-4D97-AF65-F5344CB8AC3E}">
        <p14:creationId xmlns:p14="http://schemas.microsoft.com/office/powerpoint/2010/main" val="822799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D6C5A9-285A-411F-AAAE-592683836D60}"/>
              </a:ext>
            </a:extLst>
          </p:cNvPr>
          <p:cNvSpPr>
            <a:spLocks noGrp="1"/>
          </p:cNvSpPr>
          <p:nvPr>
            <p:ph type="title"/>
          </p:nvPr>
        </p:nvSpPr>
        <p:spPr/>
        <p:txBody>
          <a:bodyPr/>
          <a:lstStyle/>
          <a:p>
            <a:r>
              <a:rPr lang="en-US" dirty="0"/>
              <a:t>Proposed Alternatives</a:t>
            </a:r>
          </a:p>
        </p:txBody>
      </p:sp>
      <p:graphicFrame>
        <p:nvGraphicFramePr>
          <p:cNvPr id="4" name="Table 4">
            <a:extLst>
              <a:ext uri="{FF2B5EF4-FFF2-40B4-BE49-F238E27FC236}">
                <a16:creationId xmlns:a16="http://schemas.microsoft.com/office/drawing/2014/main" id="{BE8C9E53-8AA8-42B7-BD76-16B75EEAF797}"/>
              </a:ext>
            </a:extLst>
          </p:cNvPr>
          <p:cNvGraphicFramePr>
            <a:graphicFrameLocks noGrp="1"/>
          </p:cNvGraphicFramePr>
          <p:nvPr>
            <p:extLst>
              <p:ext uri="{D42A27DB-BD31-4B8C-83A1-F6EECF244321}">
                <p14:modId xmlns:p14="http://schemas.microsoft.com/office/powerpoint/2010/main" val="4036020438"/>
              </p:ext>
            </p:extLst>
          </p:nvPr>
        </p:nvGraphicFramePr>
        <p:xfrm>
          <a:off x="457200" y="2667000"/>
          <a:ext cx="8229600" cy="3728485"/>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3152544741"/>
                    </a:ext>
                  </a:extLst>
                </a:gridCol>
                <a:gridCol w="6781800">
                  <a:extLst>
                    <a:ext uri="{9D8B030D-6E8A-4147-A177-3AD203B41FA5}">
                      <a16:colId xmlns:a16="http://schemas.microsoft.com/office/drawing/2014/main" val="38698447"/>
                    </a:ext>
                  </a:extLst>
                </a:gridCol>
              </a:tblGrid>
              <a:tr h="802757">
                <a:tc>
                  <a:txBody>
                    <a:bodyPr/>
                    <a:lstStyle/>
                    <a:p>
                      <a:pPr algn="ctr"/>
                      <a:r>
                        <a:rPr lang="en-US" sz="2200" b="0" dirty="0">
                          <a:solidFill>
                            <a:schemeClr val="tx1"/>
                          </a:solidFill>
                        </a:rPr>
                        <a:t>Alternative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BF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dirty="0">
                          <a:solidFill>
                            <a:schemeClr val="tx1"/>
                          </a:solidFill>
                        </a:rPr>
                        <a:t>Take no action - State will reach $15/hour by 1/1/2022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BF5"/>
                    </a:solidFill>
                  </a:tcPr>
                </a:tc>
                <a:extLst>
                  <a:ext uri="{0D108BD9-81ED-4DB2-BD59-A6C34878D82A}">
                    <a16:rowId xmlns:a16="http://schemas.microsoft.com/office/drawing/2014/main" val="720985889"/>
                  </a:ext>
                </a:extLst>
              </a:tr>
              <a:tr h="873643">
                <a:tc>
                  <a:txBody>
                    <a:bodyPr/>
                    <a:lstStyle/>
                    <a:p>
                      <a:pPr algn="ctr"/>
                      <a:r>
                        <a:rPr lang="en-US" sz="2200" b="0" dirty="0"/>
                        <a:t>Alternative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schemeClr val="tx1"/>
                          </a:solidFill>
                        </a:rPr>
                        <a:t>$15/</a:t>
                      </a:r>
                      <a:r>
                        <a:rPr lang="en-US" sz="2200">
                          <a:solidFill>
                            <a:schemeClr val="tx1"/>
                          </a:solidFill>
                        </a:rPr>
                        <a:t>hour starting </a:t>
                      </a:r>
                      <a:r>
                        <a:rPr lang="en-US" sz="2200" dirty="0">
                          <a:solidFill>
                            <a:schemeClr val="tx1"/>
                          </a:solidFill>
                        </a:rPr>
                        <a:t>on 7/1/2020. Annual CPI increases begin on 1/1/2021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1347372"/>
                  </a:ext>
                </a:extLst>
              </a:tr>
              <a:tr h="892197">
                <a:tc>
                  <a:txBody>
                    <a:bodyPr/>
                    <a:lstStyle/>
                    <a:p>
                      <a:pPr algn="ctr"/>
                      <a:r>
                        <a:rPr lang="en-US" sz="2200" b="0" dirty="0"/>
                        <a:t>Alternative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schemeClr val="tx1"/>
                          </a:solidFill>
                        </a:rPr>
                        <a:t>$15/hour starting on 1/1/2021. Annual CPI increases begin on 1/1/2022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0175372"/>
                  </a:ext>
                </a:extLst>
              </a:tr>
              <a:tr h="1159888">
                <a:tc>
                  <a:txBody>
                    <a:bodyPr/>
                    <a:lstStyle/>
                    <a:p>
                      <a:pPr algn="ctr"/>
                      <a:r>
                        <a:rPr lang="en-US" sz="2200" b="0" dirty="0"/>
                        <a:t>Alternative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solidFill>
                            <a:schemeClr val="tx1"/>
                          </a:solidFill>
                        </a:rPr>
                        <a:t>$14/hour starting on 7/1/2020. Then $15 per hour on 1/1/2021. Annual CPI increases begin on 1/1/2022. </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7878436"/>
                  </a:ext>
                </a:extLst>
              </a:tr>
            </a:tbl>
          </a:graphicData>
        </a:graphic>
      </p:graphicFrame>
    </p:spTree>
    <p:extLst>
      <p:ext uri="{BB962C8B-B14F-4D97-AF65-F5344CB8AC3E}">
        <p14:creationId xmlns:p14="http://schemas.microsoft.com/office/powerpoint/2010/main" val="2013505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C2898E-188B-45A2-AF1E-B57EC636E9E1}"/>
              </a:ext>
            </a:extLst>
          </p:cNvPr>
          <p:cNvSpPr>
            <a:spLocks noGrp="1"/>
          </p:cNvSpPr>
          <p:nvPr>
            <p:ph idx="1"/>
          </p:nvPr>
        </p:nvSpPr>
        <p:spPr/>
        <p:txBody>
          <a:bodyPr>
            <a:normAutofit/>
          </a:bodyPr>
          <a:lstStyle/>
          <a:p>
            <a:pPr>
              <a:buClrTx/>
              <a:buFont typeface="Arial" panose="020B0604020202020204" pitchFamily="34" charset="0"/>
              <a:buChar char="•"/>
            </a:pPr>
            <a:r>
              <a:rPr lang="en-US" sz="2200" dirty="0">
                <a:solidFill>
                  <a:schemeClr val="tx1"/>
                </a:solidFill>
              </a:rPr>
              <a:t>Staff seeks direction from council on how to proceed with one of the proposed alternatives, or with any other feedback the council may have.</a:t>
            </a:r>
          </a:p>
        </p:txBody>
      </p:sp>
      <p:sp>
        <p:nvSpPr>
          <p:cNvPr id="3" name="Title 2">
            <a:extLst>
              <a:ext uri="{FF2B5EF4-FFF2-40B4-BE49-F238E27FC236}">
                <a16:creationId xmlns:a16="http://schemas.microsoft.com/office/drawing/2014/main" id="{17030461-8028-4176-B563-0D5C145058F8}"/>
              </a:ext>
            </a:extLst>
          </p:cNvPr>
          <p:cNvSpPr>
            <a:spLocks noGrp="1"/>
          </p:cNvSpPr>
          <p:nvPr>
            <p:ph type="title"/>
          </p:nvPr>
        </p:nvSpPr>
        <p:spPr/>
        <p:txBody>
          <a:bodyPr/>
          <a:lstStyle/>
          <a:p>
            <a:r>
              <a:rPr lang="en-US" dirty="0"/>
              <a:t>Recommendation / Next Steps</a:t>
            </a:r>
          </a:p>
        </p:txBody>
      </p:sp>
    </p:spTree>
    <p:extLst>
      <p:ext uri="{BB962C8B-B14F-4D97-AF65-F5344CB8AC3E}">
        <p14:creationId xmlns:p14="http://schemas.microsoft.com/office/powerpoint/2010/main" val="1524260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1600200"/>
            <a:ext cx="7772400" cy="3429000"/>
          </a:xfrm>
        </p:spPr>
        <p:txBody>
          <a:bodyPr anchor="ctr">
            <a:normAutofit/>
          </a:bodyPr>
          <a:lstStyle/>
          <a:p>
            <a:r>
              <a:rPr lang="en-US" dirty="0"/>
              <a:t>QUESTIONS?</a:t>
            </a:r>
            <a:br>
              <a:rPr lang="en-US" dirty="0"/>
            </a:br>
            <a:br>
              <a:rPr lang="en-US" dirty="0"/>
            </a:br>
            <a:r>
              <a:rPr lang="en-US" sz="2200" dirty="0"/>
              <a:t>Program Manager: Victor Gaitan</a:t>
            </a:r>
            <a:br>
              <a:rPr lang="en-US" sz="2200" dirty="0"/>
            </a:br>
            <a:r>
              <a:rPr lang="en-US" sz="2200" dirty="0"/>
              <a:t>650-750-2010     vgaitan@hmbcity.com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5410200"/>
            <a:ext cx="1371600" cy="1371600"/>
          </a:xfrm>
          <a:prstGeom prst="rect">
            <a:avLst/>
          </a:prstGeom>
        </p:spPr>
      </p:pic>
    </p:spTree>
    <p:extLst>
      <p:ext uri="{BB962C8B-B14F-4D97-AF65-F5344CB8AC3E}">
        <p14:creationId xmlns:p14="http://schemas.microsoft.com/office/powerpoint/2010/main" val="23865184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9680</TotalTime>
  <Words>802</Words>
  <Application>Microsoft Office PowerPoint</Application>
  <PresentationFormat>On-screen Show (4:3)</PresentationFormat>
  <Paragraphs>216</Paragraphs>
  <Slides>14</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Symbol</vt:lpstr>
      <vt:lpstr>Waveform</vt:lpstr>
      <vt:lpstr>PowerPoint Presentation</vt:lpstr>
      <vt:lpstr>Federal, State, and Local Minimum Wages</vt:lpstr>
      <vt:lpstr>PowerPoint Presentation</vt:lpstr>
      <vt:lpstr>Minimum Wage Studies</vt:lpstr>
      <vt:lpstr>Outreach</vt:lpstr>
      <vt:lpstr>Stakeholder Meetings</vt:lpstr>
      <vt:lpstr>Organized Labor</vt:lpstr>
      <vt:lpstr>Business Feedback</vt:lpstr>
      <vt:lpstr>Main Business Concerns</vt:lpstr>
      <vt:lpstr>Tipped vs. Non-Tipped Employees</vt:lpstr>
      <vt:lpstr>Exceptions for Federal, State, and County Agencies</vt:lpstr>
      <vt:lpstr>Proposed Alternatives</vt:lpstr>
      <vt:lpstr>Recommendation / Next Steps</vt:lpstr>
      <vt:lpstr>QUESTIONS?  Program Manager: Victor Gaitan 650-750-2010     vgaitan@hmbcity.com</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Phillips</dc:creator>
  <cp:lastModifiedBy>Victor Gaitan</cp:lastModifiedBy>
  <cp:revision>249</cp:revision>
  <cp:lastPrinted>2019-12-16T18:15:31Z</cp:lastPrinted>
  <dcterms:created xsi:type="dcterms:W3CDTF">2015-11-08T17:17:11Z</dcterms:created>
  <dcterms:modified xsi:type="dcterms:W3CDTF">2019-12-16T20:04:11Z</dcterms:modified>
</cp:coreProperties>
</file>