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8" r:id="rId1"/>
  </p:sldMasterIdLst>
  <p:notesMasterIdLst>
    <p:notesMasterId r:id="rId23"/>
  </p:notesMasterIdLst>
  <p:handoutMasterIdLst>
    <p:handoutMasterId r:id="rId24"/>
  </p:handoutMasterIdLst>
  <p:sldIdLst>
    <p:sldId id="256" r:id="rId2"/>
    <p:sldId id="271" r:id="rId3"/>
    <p:sldId id="275" r:id="rId4"/>
    <p:sldId id="258" r:id="rId5"/>
    <p:sldId id="259" r:id="rId6"/>
    <p:sldId id="277" r:id="rId7"/>
    <p:sldId id="266" r:id="rId8"/>
    <p:sldId id="274" r:id="rId9"/>
    <p:sldId id="261" r:id="rId10"/>
    <p:sldId id="273" r:id="rId11"/>
    <p:sldId id="262" r:id="rId12"/>
    <p:sldId id="264" r:id="rId13"/>
    <p:sldId id="260" r:id="rId14"/>
    <p:sldId id="276" r:id="rId15"/>
    <p:sldId id="267" r:id="rId16"/>
    <p:sldId id="268" r:id="rId17"/>
    <p:sldId id="272" r:id="rId18"/>
    <p:sldId id="269" r:id="rId19"/>
    <p:sldId id="270" r:id="rId20"/>
    <p:sldId id="263" r:id="rId21"/>
    <p:sldId id="278" r:id="rId22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7" d="100"/>
          <a:sy n="107" d="100"/>
        </p:scale>
        <p:origin x="-84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2468" tIns="46235" rIns="92468" bIns="46235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2468" tIns="46235" rIns="92468" bIns="46235" rtlCol="0"/>
          <a:lstStyle>
            <a:lvl1pPr algn="r">
              <a:defRPr sz="1200"/>
            </a:lvl1pPr>
          </a:lstStyle>
          <a:p>
            <a:fld id="{2D90061E-5ADF-4349-9846-06EC54C898E1}" type="datetimeFigureOut">
              <a:rPr lang="en-US" smtClean="0"/>
              <a:t>8/9/2017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2468" tIns="46235" rIns="92468" bIns="46235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2468" tIns="46235" rIns="92468" bIns="46235" rtlCol="0" anchor="b"/>
          <a:lstStyle>
            <a:lvl1pPr algn="r">
              <a:defRPr sz="1200"/>
            </a:lvl1pPr>
          </a:lstStyle>
          <a:p>
            <a:fld id="{B76AC310-9380-45C1-AFA5-6473829F5E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13082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2468" tIns="46235" rIns="92468" bIns="46235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2468" tIns="46235" rIns="92468" bIns="46235" rtlCol="0"/>
          <a:lstStyle>
            <a:lvl1pPr algn="r">
              <a:defRPr sz="1200"/>
            </a:lvl1pPr>
          </a:lstStyle>
          <a:p>
            <a:fld id="{5AC23B46-62C8-4A2A-8886-606B243DF224}" type="datetimeFigureOut">
              <a:rPr lang="en-US" smtClean="0"/>
              <a:t>8/9/2017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68" tIns="46235" rIns="92468" bIns="46235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2468" tIns="46235" rIns="92468" bIns="46235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2468" tIns="46235" rIns="92468" bIns="46235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2468" tIns="46235" rIns="92468" bIns="46235" rtlCol="0" anchor="b"/>
          <a:lstStyle>
            <a:lvl1pPr algn="r">
              <a:defRPr sz="1200"/>
            </a:lvl1pPr>
          </a:lstStyle>
          <a:p>
            <a:fld id="{2BFDF946-D4E7-49B5-BADA-88565EC0E6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18479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FDF946-D4E7-49B5-BADA-88565EC0E6B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16535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FDF946-D4E7-49B5-BADA-88565EC0E6B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76414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FDF946-D4E7-49B5-BADA-88565EC0E6B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38851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FDF946-D4E7-49B5-BADA-88565EC0E6B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16962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FDF946-D4E7-49B5-BADA-88565EC0E6B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44233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FDF946-D4E7-49B5-BADA-88565EC0E6B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54615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FDF946-D4E7-49B5-BADA-88565EC0E6B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03807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FDF946-D4E7-49B5-BADA-88565EC0E6B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23034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FDF946-D4E7-49B5-BADA-88565EC0E6B2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60846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ACF91-A8A6-4E98-805C-2C3F0606F139}" type="datetimeFigureOut">
              <a:rPr lang="en-US" smtClean="0"/>
              <a:pPr/>
              <a:t>8/9/2017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D8386-9F50-4B48-9DC0-A52593FC172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ACF91-A8A6-4E98-805C-2C3F0606F139}" type="datetimeFigureOut">
              <a:rPr lang="en-US" smtClean="0"/>
              <a:pPr/>
              <a:t>8/9/2017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D8386-9F50-4B48-9DC0-A52593FC172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ACF91-A8A6-4E98-805C-2C3F0606F139}" type="datetimeFigureOut">
              <a:rPr lang="en-US" smtClean="0"/>
              <a:pPr/>
              <a:t>8/9/2017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D8386-9F50-4B48-9DC0-A52593FC172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ACF91-A8A6-4E98-805C-2C3F0606F139}" type="datetimeFigureOut">
              <a:rPr lang="en-US" smtClean="0"/>
              <a:pPr/>
              <a:t>8/9/2017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D8386-9F50-4B48-9DC0-A52593FC172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ACF91-A8A6-4E98-805C-2C3F0606F139}" type="datetimeFigureOut">
              <a:rPr lang="en-US" smtClean="0"/>
              <a:pPr/>
              <a:t>8/9/2017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D8386-9F50-4B48-9DC0-A52593FC172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ACF91-A8A6-4E98-805C-2C3F0606F139}" type="datetimeFigureOut">
              <a:rPr lang="en-US" smtClean="0"/>
              <a:pPr/>
              <a:t>8/9/2017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D8386-9F50-4B48-9DC0-A52593FC172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ACF91-A8A6-4E98-805C-2C3F0606F139}" type="datetimeFigureOut">
              <a:rPr lang="en-US" smtClean="0"/>
              <a:pPr/>
              <a:t>8/9/2017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D8386-9F50-4B48-9DC0-A52593FC172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ACF91-A8A6-4E98-805C-2C3F0606F139}" type="datetimeFigureOut">
              <a:rPr lang="en-US" smtClean="0"/>
              <a:pPr/>
              <a:t>8/9/2017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D8386-9F50-4B48-9DC0-A52593FC172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ACF91-A8A6-4E98-805C-2C3F0606F139}" type="datetimeFigureOut">
              <a:rPr lang="en-US" smtClean="0"/>
              <a:pPr/>
              <a:t>8/9/2017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D8386-9F50-4B48-9DC0-A52593FC172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ACF91-A8A6-4E98-805C-2C3F0606F139}" type="datetimeFigureOut">
              <a:rPr lang="en-US" smtClean="0"/>
              <a:pPr/>
              <a:t>8/9/2017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D8386-9F50-4B48-9DC0-A52593FC172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ACF91-A8A6-4E98-805C-2C3F0606F139}" type="datetimeFigureOut">
              <a:rPr lang="en-US" smtClean="0"/>
              <a:pPr/>
              <a:t>8/9/2017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D8386-9F50-4B48-9DC0-A52593FC1728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55FACF91-A8A6-4E98-805C-2C3F0606F139}" type="datetimeFigureOut">
              <a:rPr lang="en-US" smtClean="0"/>
              <a:pPr/>
              <a:t>8/9/2017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C3CD8386-9F50-4B48-9DC0-A52593FC172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mailto:cdubois@mccsc.k12.in.us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5400" b="1" dirty="0" smtClean="0"/>
              <a:t>AP/ Ivy Tech </a:t>
            </a:r>
            <a:br>
              <a:rPr lang="en-US" sz="5400" b="1" dirty="0" smtClean="0"/>
            </a:br>
            <a:r>
              <a:rPr lang="en-US" sz="5400" b="1" dirty="0" smtClean="0"/>
              <a:t>Parent/Student Meeting</a:t>
            </a:r>
            <a:br>
              <a:rPr lang="en-US" sz="5400" b="1" dirty="0" smtClean="0"/>
            </a:br>
            <a:r>
              <a:rPr lang="en-US" sz="5400" b="1" dirty="0" smtClean="0"/>
              <a:t>August 9, </a:t>
            </a:r>
            <a:r>
              <a:rPr lang="en-US" sz="5400" b="1" dirty="0" smtClean="0"/>
              <a:t>2017</a:t>
            </a:r>
            <a:endParaRPr lang="en-US" sz="5400" b="1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56" t="22573" r="29126" b="27912"/>
          <a:stretch/>
        </p:blipFill>
        <p:spPr bwMode="auto">
          <a:xfrm>
            <a:off x="762000" y="5538817"/>
            <a:ext cx="1524000" cy="12741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AP is national in </a:t>
            </a:r>
            <a:r>
              <a:rPr lang="en-US" dirty="0" smtClean="0"/>
              <a:t>scope provided by College Board</a:t>
            </a:r>
          </a:p>
          <a:p>
            <a:r>
              <a:rPr lang="en-US" dirty="0"/>
              <a:t>D</a:t>
            </a:r>
            <a:r>
              <a:rPr lang="en-US" dirty="0" smtClean="0"/>
              <a:t>ual </a:t>
            </a:r>
            <a:r>
              <a:rPr lang="en-US" dirty="0"/>
              <a:t>credit refers to classes taught at the high school by arrangement </a:t>
            </a:r>
            <a:r>
              <a:rPr lang="en-US" dirty="0" smtClean="0"/>
              <a:t>with Ivy Tech and their professors.</a:t>
            </a:r>
          </a:p>
          <a:p>
            <a:r>
              <a:rPr lang="en-US" dirty="0" smtClean="0"/>
              <a:t>The </a:t>
            </a:r>
            <a:r>
              <a:rPr lang="en-US" dirty="0"/>
              <a:t>AP program is generally regarded as the most rigorous of possible classes at </a:t>
            </a:r>
            <a:r>
              <a:rPr lang="en-US" dirty="0" smtClean="0"/>
              <a:t>CHS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smtClean="0"/>
              <a:t>College </a:t>
            </a:r>
            <a:r>
              <a:rPr lang="en-US" dirty="0"/>
              <a:t>credit through AP depends on an exam </a:t>
            </a:r>
            <a:r>
              <a:rPr lang="en-US" dirty="0" smtClean="0"/>
              <a:t>score.</a:t>
            </a:r>
          </a:p>
          <a:p>
            <a:r>
              <a:rPr lang="en-US" dirty="0" smtClean="0"/>
              <a:t>Dual credit is awarded through </a:t>
            </a:r>
            <a:r>
              <a:rPr lang="en-US" dirty="0"/>
              <a:t>a course </a:t>
            </a:r>
            <a:r>
              <a:rPr lang="en-US" dirty="0" smtClean="0"/>
              <a:t>grade with a “C” or above. 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 v. Dual Credit</a:t>
            </a:r>
            <a:endParaRPr lang="en-US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56" t="22573" r="29126" b="27912"/>
          <a:stretch/>
        </p:blipFill>
        <p:spPr bwMode="auto">
          <a:xfrm>
            <a:off x="7551938" y="5583836"/>
            <a:ext cx="1524000" cy="12741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234359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Ivy Tech Dual Credit</a:t>
            </a:r>
            <a:endParaRPr lang="en-US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56" t="22573" r="29126" b="27912"/>
          <a:stretch/>
        </p:blipFill>
        <p:spPr bwMode="auto">
          <a:xfrm>
            <a:off x="7617041" y="5561642"/>
            <a:ext cx="1524000" cy="12741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61071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2667000"/>
            <a:ext cx="8703733" cy="4114800"/>
          </a:xfrm>
        </p:spPr>
        <p:txBody>
          <a:bodyPr>
            <a:normAutofit fontScale="77500" lnSpcReduction="20000"/>
          </a:bodyPr>
          <a:lstStyle/>
          <a:p>
            <a:r>
              <a:rPr lang="en-US" sz="3200" dirty="0" smtClean="0"/>
              <a:t>1</a:t>
            </a:r>
            <a:r>
              <a:rPr lang="en-US" sz="3200" baseline="30000" dirty="0" smtClean="0"/>
              <a:t>st</a:t>
            </a:r>
            <a:r>
              <a:rPr lang="en-US" sz="3200" dirty="0" smtClean="0"/>
              <a:t> semester classes </a:t>
            </a:r>
            <a:r>
              <a:rPr lang="en-US" sz="3200" dirty="0" smtClean="0"/>
              <a:t>start the week of August </a:t>
            </a:r>
            <a:r>
              <a:rPr lang="en-US" sz="3200" dirty="0" smtClean="0"/>
              <a:t>21</a:t>
            </a:r>
            <a:r>
              <a:rPr lang="en-US" sz="3200" baseline="30000" dirty="0" smtClean="0"/>
              <a:t>st</a:t>
            </a:r>
            <a:r>
              <a:rPr lang="en-US" sz="3200" dirty="0" smtClean="0"/>
              <a:t> and end the week of December 11</a:t>
            </a:r>
            <a:r>
              <a:rPr lang="en-US" sz="3200" baseline="30000" dirty="0" smtClean="0"/>
              <a:t>th.</a:t>
            </a:r>
            <a:r>
              <a:rPr lang="en-US" sz="3200" dirty="0" smtClean="0"/>
              <a:t> </a:t>
            </a:r>
            <a:endParaRPr lang="en-US" sz="3200" dirty="0" smtClean="0"/>
          </a:p>
          <a:p>
            <a:r>
              <a:rPr lang="en-US" sz="3200" dirty="0" smtClean="0"/>
              <a:t>2</a:t>
            </a:r>
            <a:r>
              <a:rPr lang="en-US" sz="3200" baseline="30000" dirty="0" smtClean="0"/>
              <a:t>nd</a:t>
            </a:r>
            <a:r>
              <a:rPr lang="en-US" sz="3200" dirty="0" smtClean="0"/>
              <a:t> semester </a:t>
            </a:r>
            <a:r>
              <a:rPr lang="en-US" sz="3200" dirty="0" smtClean="0"/>
              <a:t>classes start the week of Jan. 15</a:t>
            </a:r>
            <a:r>
              <a:rPr lang="en-US" sz="3200" baseline="30000" dirty="0" smtClean="0"/>
              <a:t>th</a:t>
            </a:r>
            <a:r>
              <a:rPr lang="en-US" sz="3200" dirty="0" smtClean="0"/>
              <a:t> and end the week of May 7</a:t>
            </a:r>
            <a:r>
              <a:rPr lang="en-US" sz="3200" baseline="30000" dirty="0" smtClean="0"/>
              <a:t>th.</a:t>
            </a:r>
            <a:endParaRPr lang="en-US" sz="3200" dirty="0" smtClean="0"/>
          </a:p>
          <a:p>
            <a:r>
              <a:rPr lang="en-US" sz="3200" dirty="0" smtClean="0"/>
              <a:t>College </a:t>
            </a:r>
            <a:r>
              <a:rPr lang="en-US" sz="3200" dirty="0" smtClean="0"/>
              <a:t>Student vs. High School Student</a:t>
            </a:r>
          </a:p>
          <a:p>
            <a:r>
              <a:rPr lang="en-US" sz="3200" dirty="0" smtClean="0"/>
              <a:t>Arrival/Dismissal Time</a:t>
            </a:r>
          </a:p>
          <a:p>
            <a:pPr lvl="1"/>
            <a:r>
              <a:rPr lang="en-US" sz="3000" dirty="0" smtClean="0"/>
              <a:t>7:55-10:40 Periods 1-3</a:t>
            </a:r>
          </a:p>
          <a:p>
            <a:pPr lvl="1"/>
            <a:r>
              <a:rPr lang="en-US" sz="3000" dirty="0" smtClean="0"/>
              <a:t>Students must stay on campus and report to Senior Lounge </a:t>
            </a:r>
            <a:r>
              <a:rPr lang="en-US" sz="3000" dirty="0" smtClean="0"/>
              <a:t>if </a:t>
            </a:r>
            <a:r>
              <a:rPr lang="en-US" sz="3000" dirty="0" smtClean="0"/>
              <a:t>class lets out early</a:t>
            </a:r>
            <a:endParaRPr lang="en-US" sz="3000" dirty="0" smtClean="0"/>
          </a:p>
          <a:p>
            <a:pPr lvl="1"/>
            <a:r>
              <a:rPr lang="en-US" sz="3000" dirty="0" smtClean="0"/>
              <a:t>Seniors are welcome in the lounge when not in class / off days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Start Times/Dismissal Times</a:t>
            </a:r>
            <a:endParaRPr lang="en-US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56" t="22573" r="29126" b="27912"/>
          <a:stretch/>
        </p:blipFill>
        <p:spPr bwMode="auto">
          <a:xfrm>
            <a:off x="34771" y="1219200"/>
            <a:ext cx="1524000" cy="12741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667000"/>
            <a:ext cx="7560733" cy="39624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Work on college applications, scholarships, </a:t>
            </a:r>
            <a:r>
              <a:rPr lang="en-US" sz="3600" dirty="0" err="1" smtClean="0"/>
              <a:t>etc</a:t>
            </a:r>
            <a:endParaRPr lang="en-US" sz="3600" dirty="0" smtClean="0"/>
          </a:p>
          <a:p>
            <a:r>
              <a:rPr lang="en-US" sz="3600" dirty="0" smtClean="0"/>
              <a:t>Study groups in senior lounge</a:t>
            </a:r>
          </a:p>
          <a:p>
            <a:r>
              <a:rPr lang="en-US" sz="3600" dirty="0" smtClean="0"/>
              <a:t>Prepare for IVY Tech Classes/other classes</a:t>
            </a:r>
          </a:p>
          <a:p>
            <a:r>
              <a:rPr lang="en-US" sz="3600" dirty="0" smtClean="0"/>
              <a:t>Volunteer, Job Shadow,…</a:t>
            </a:r>
          </a:p>
          <a:p>
            <a:pPr marL="0" indent="0">
              <a:buNone/>
            </a:pPr>
            <a:endParaRPr lang="en-US" sz="3600" dirty="0" smtClean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do they do on days they don’t have class?</a:t>
            </a:r>
            <a:endParaRPr lang="en-US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56" t="22573" r="29126" b="27912"/>
          <a:stretch/>
        </p:blipFill>
        <p:spPr bwMode="auto">
          <a:xfrm>
            <a:off x="7620000" y="5583836"/>
            <a:ext cx="1524000" cy="12741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83441883"/>
              </p:ext>
            </p:extLst>
          </p:nvPr>
        </p:nvGraphicFramePr>
        <p:xfrm>
          <a:off x="871538" y="2863366"/>
          <a:ext cx="7408863" cy="3074368"/>
        </p:xfrm>
        <a:graphic>
          <a:graphicData uri="http://schemas.openxmlformats.org/drawingml/2006/table">
            <a:tbl>
              <a:tblPr/>
              <a:tblGrid>
                <a:gridCol w="1224384"/>
                <a:gridCol w="1224384"/>
                <a:gridCol w="1224384"/>
                <a:gridCol w="1224384"/>
                <a:gridCol w="1224384"/>
                <a:gridCol w="1286943"/>
              </a:tblGrid>
              <a:tr h="384296"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Period</a:t>
                      </a:r>
                      <a:endParaRPr lang="en-US" sz="1700" dirty="0">
                        <a:effectLst/>
                      </a:endParaRPr>
                    </a:p>
                  </a:txBody>
                  <a:tcPr marL="26811" marR="26811" marT="17874" marB="17874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MON</a:t>
                      </a:r>
                      <a:endParaRPr lang="en-US" sz="1700">
                        <a:effectLst/>
                      </a:endParaRPr>
                    </a:p>
                  </a:txBody>
                  <a:tcPr marL="26811" marR="26811" marT="17874" marB="17874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TUES</a:t>
                      </a:r>
                      <a:endParaRPr lang="en-US" sz="1700">
                        <a:effectLst/>
                      </a:endParaRPr>
                    </a:p>
                  </a:txBody>
                  <a:tcPr marL="26811" marR="26811" marT="17874" marB="17874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WED</a:t>
                      </a:r>
                      <a:endParaRPr lang="en-US" sz="1700">
                        <a:effectLst/>
                      </a:endParaRPr>
                    </a:p>
                  </a:txBody>
                  <a:tcPr marL="26811" marR="26811" marT="17874" marB="17874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THUR</a:t>
                      </a:r>
                      <a:endParaRPr lang="en-US" sz="1700">
                        <a:effectLst/>
                      </a:endParaRPr>
                    </a:p>
                  </a:txBody>
                  <a:tcPr marL="26811" marR="26811" marT="17874" marB="17874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FRI</a:t>
                      </a:r>
                      <a:endParaRPr lang="en-US" sz="1700">
                        <a:effectLst/>
                      </a:endParaRPr>
                    </a:p>
                  </a:txBody>
                  <a:tcPr marL="26811" marR="26811" marT="17874" marB="17874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296"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  <a:endParaRPr lang="en-US" sz="1700">
                        <a:effectLst/>
                      </a:endParaRPr>
                    </a:p>
                  </a:txBody>
                  <a:tcPr marL="26811" marR="26811" marT="17874" marB="17874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Engl</a:t>
                      </a:r>
                      <a:r>
                        <a:rPr lang="en-US" sz="17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17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111</a:t>
                      </a:r>
                      <a:endParaRPr lang="en-US" sz="1700" dirty="0">
                        <a:effectLst/>
                      </a:endParaRPr>
                    </a:p>
                  </a:txBody>
                  <a:tcPr marL="26811" marR="26811" marT="17874" marB="17874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?</a:t>
                      </a:r>
                      <a:endParaRPr lang="en-US" sz="1700" dirty="0" smtClean="0">
                        <a:effectLst/>
                      </a:endParaRPr>
                    </a:p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700" dirty="0">
                        <a:effectLst/>
                      </a:endParaRPr>
                    </a:p>
                  </a:txBody>
                  <a:tcPr marL="26811" marR="26811" marT="17874" marB="17874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Pols 101</a:t>
                      </a:r>
                      <a:endParaRPr lang="en-US" sz="1700" dirty="0" smtClean="0">
                        <a:effectLst/>
                      </a:endParaRPr>
                    </a:p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700" dirty="0">
                        <a:effectLst/>
                      </a:endParaRPr>
                    </a:p>
                  </a:txBody>
                  <a:tcPr marL="26811" marR="26811" marT="17874" marB="17874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Comm</a:t>
                      </a:r>
                      <a:r>
                        <a:rPr lang="en-US" sz="17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101</a:t>
                      </a:r>
                      <a:endParaRPr lang="en-US" sz="1700" dirty="0" smtClean="0">
                        <a:effectLst/>
                      </a:endParaRPr>
                    </a:p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700" dirty="0">
                        <a:effectLst/>
                      </a:endParaRPr>
                    </a:p>
                  </a:txBody>
                  <a:tcPr marL="26811" marR="26811" marT="17874" marB="17874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700" b="1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700" b="1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?</a:t>
                      </a:r>
                      <a:endParaRPr lang="en-US" sz="1700" dirty="0" smtClean="0">
                        <a:effectLst/>
                      </a:endParaRPr>
                    </a:p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700" dirty="0">
                        <a:effectLst/>
                      </a:endParaRPr>
                    </a:p>
                  </a:txBody>
                  <a:tcPr marL="26811" marR="26811" marT="17874" marB="17874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296"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  <a:endParaRPr lang="en-US" sz="1700">
                        <a:effectLst/>
                      </a:endParaRPr>
                    </a:p>
                  </a:txBody>
                  <a:tcPr marL="26811" marR="26811" marT="17874" marB="17874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84296"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  <a:endParaRPr lang="en-US" sz="1700">
                        <a:effectLst/>
                      </a:endParaRPr>
                    </a:p>
                  </a:txBody>
                  <a:tcPr marL="26811" marR="26811" marT="17874" marB="17874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84296"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  <a:endParaRPr lang="en-US" sz="1700">
                        <a:effectLst/>
                      </a:endParaRPr>
                    </a:p>
                  </a:txBody>
                  <a:tcPr marL="26811" marR="26811" marT="17874" marB="17874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PreCalculus</a:t>
                      </a:r>
                      <a:endParaRPr lang="en-US" sz="1700">
                        <a:effectLst/>
                      </a:endParaRPr>
                    </a:p>
                  </a:txBody>
                  <a:tcPr marL="26811" marR="26811" marT="17874" marB="17874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84296"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  <a:endParaRPr lang="en-US" sz="1700">
                        <a:effectLst/>
                      </a:endParaRPr>
                    </a:p>
                  </a:txBody>
                  <a:tcPr marL="26811" marR="26811" marT="17874" marB="17874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AP Biology</a:t>
                      </a:r>
                      <a:endParaRPr lang="en-US" sz="1700">
                        <a:effectLst/>
                      </a:endParaRPr>
                    </a:p>
                  </a:txBody>
                  <a:tcPr marL="26811" marR="26811" marT="17874" marB="17874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84296"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</a:t>
                      </a:r>
                      <a:endParaRPr lang="en-US" sz="1700">
                        <a:effectLst/>
                      </a:endParaRPr>
                    </a:p>
                  </a:txBody>
                  <a:tcPr marL="26811" marR="26811" marT="17874" marB="17874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Art History</a:t>
                      </a:r>
                      <a:endParaRPr lang="en-US" sz="1700" dirty="0">
                        <a:effectLst/>
                      </a:endParaRPr>
                    </a:p>
                  </a:txBody>
                  <a:tcPr marL="26811" marR="26811" marT="17874" marB="17874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84296"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</a:t>
                      </a:r>
                      <a:endParaRPr lang="en-US" sz="1700">
                        <a:effectLst/>
                      </a:endParaRPr>
                    </a:p>
                  </a:txBody>
                  <a:tcPr marL="26811" marR="26811" marT="17874" marB="17874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Senior</a:t>
                      </a:r>
                      <a:r>
                        <a:rPr lang="en-US" sz="17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Study Hall</a:t>
                      </a:r>
                      <a:endParaRPr lang="en-US" sz="1700" dirty="0" smtClean="0">
                        <a:effectLst/>
                      </a:endParaRPr>
                    </a:p>
                  </a:txBody>
                  <a:tcPr marL="26811" marR="26811" marT="17874" marB="17874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does their day look like?</a:t>
            </a:r>
            <a:endParaRPr lang="en-US" dirty="0"/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871538" y="286385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5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SAMPLE</a:t>
            </a:r>
            <a:endParaRPr kumimoji="0" lang="en-US" altLang="en-US" sz="9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56" t="22573" r="29126" b="27912"/>
          <a:stretch/>
        </p:blipFill>
        <p:spPr bwMode="auto">
          <a:xfrm>
            <a:off x="7620000" y="5583836"/>
            <a:ext cx="1524000" cy="12741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812408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72067" y="2209800"/>
            <a:ext cx="7408333" cy="3916363"/>
          </a:xfrm>
        </p:spPr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v"/>
            </a:pPr>
            <a:r>
              <a:rPr lang="en-US" sz="2800" dirty="0"/>
              <a:t>Cost per class-</a:t>
            </a:r>
          </a:p>
          <a:p>
            <a:pPr marL="585216" lvl="1" indent="0">
              <a:buNone/>
            </a:pPr>
            <a:r>
              <a:rPr lang="en-US" sz="2800" dirty="0"/>
              <a:t>$</a:t>
            </a:r>
            <a:r>
              <a:rPr lang="en-US" sz="2800" dirty="0" smtClean="0"/>
              <a:t>137.85 </a:t>
            </a:r>
            <a:r>
              <a:rPr lang="en-US" sz="2800" dirty="0"/>
              <a:t>per credit hour X 3 credit </a:t>
            </a:r>
            <a:r>
              <a:rPr lang="en-US" sz="2800" dirty="0" smtClean="0"/>
              <a:t>hours plus fees=$</a:t>
            </a:r>
            <a:r>
              <a:rPr lang="en-US" sz="2800" dirty="0" smtClean="0"/>
              <a:t>413.55 </a:t>
            </a:r>
            <a:r>
              <a:rPr lang="en-US" sz="2800" dirty="0"/>
              <a:t>per </a:t>
            </a:r>
            <a:r>
              <a:rPr lang="en-US" sz="2800" dirty="0" smtClean="0"/>
              <a:t>class</a:t>
            </a:r>
            <a:endParaRPr lang="en-US" sz="2800" dirty="0"/>
          </a:p>
          <a:p>
            <a:pPr lvl="1">
              <a:buFont typeface="Wingdings" pitchFamily="2" charset="2"/>
              <a:buChar char="v"/>
            </a:pPr>
            <a:r>
              <a:rPr lang="en-US" sz="2800" dirty="0" smtClean="0"/>
              <a:t>CHS offers 8 senior classes – 4 each semester – Ivy Tech only allows 3</a:t>
            </a:r>
          </a:p>
          <a:p>
            <a:pPr lvl="1">
              <a:buFont typeface="Wingdings" pitchFamily="2" charset="2"/>
              <a:buChar char="v"/>
            </a:pPr>
            <a:r>
              <a:rPr lang="en-US" sz="2800" dirty="0" smtClean="0"/>
              <a:t>Total Credit opportunities-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smtClean="0">
                <a:solidFill>
                  <a:srgbClr val="FF0000"/>
                </a:solidFill>
              </a:rPr>
              <a:t>18 credit hours</a:t>
            </a:r>
          </a:p>
          <a:p>
            <a:pPr lvl="1">
              <a:buFont typeface="Wingdings" pitchFamily="2" charset="2"/>
              <a:buChar char="v"/>
            </a:pPr>
            <a:r>
              <a:rPr lang="en-US" sz="2800" dirty="0" smtClean="0"/>
              <a:t>Total financial savings- almost $2500</a:t>
            </a:r>
          </a:p>
          <a:p>
            <a:pPr marL="585216" lvl="1" indent="0">
              <a:buNone/>
            </a:pPr>
            <a:r>
              <a:rPr lang="en-US" sz="2800" dirty="0" smtClean="0"/>
              <a:t>	</a:t>
            </a:r>
            <a:r>
              <a:rPr lang="en-US" sz="2800" b="1" dirty="0" smtClean="0">
                <a:solidFill>
                  <a:srgbClr val="FF0000"/>
                </a:solidFill>
              </a:rPr>
              <a:t>Family cost - textbooks only!</a:t>
            </a:r>
          </a:p>
          <a:p>
            <a:pPr lvl="1">
              <a:buFont typeface="Wingdings" pitchFamily="2" charset="2"/>
              <a:buChar char="v"/>
            </a:pPr>
            <a:endParaRPr lang="en-US" sz="4000" b="1" dirty="0" smtClean="0"/>
          </a:p>
          <a:p>
            <a:pPr marL="585216" lvl="1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Financial</a:t>
            </a:r>
            <a:endParaRPr lang="en-US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56" t="22573" r="29126" b="27912"/>
          <a:stretch/>
        </p:blipFill>
        <p:spPr bwMode="auto">
          <a:xfrm>
            <a:off x="7617041" y="5561642"/>
            <a:ext cx="1524000" cy="12741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507759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a student is low performing in their Ivy Tech Dual Credit class –what happens?</a:t>
            </a:r>
          </a:p>
          <a:p>
            <a:r>
              <a:rPr lang="en-US" dirty="0" smtClean="0"/>
              <a:t>Can cause jeopardy in:</a:t>
            </a:r>
          </a:p>
          <a:p>
            <a:pPr lvl="1"/>
            <a:r>
              <a:rPr lang="en-US" dirty="0" smtClean="0"/>
              <a:t>Graduation</a:t>
            </a:r>
          </a:p>
          <a:p>
            <a:pPr lvl="1"/>
            <a:r>
              <a:rPr lang="en-US" dirty="0" smtClean="0"/>
              <a:t>Future financial aid</a:t>
            </a:r>
          </a:p>
          <a:p>
            <a:pPr lvl="1"/>
            <a:r>
              <a:rPr lang="en-US" dirty="0" smtClean="0"/>
              <a:t>College acceptance</a:t>
            </a:r>
          </a:p>
          <a:p>
            <a:pPr lvl="1"/>
            <a:endParaRPr lang="en-US" dirty="0"/>
          </a:p>
          <a:p>
            <a:pPr lvl="1"/>
            <a:r>
              <a:rPr lang="en-US" dirty="0" smtClean="0"/>
              <a:t>ATTENDANCE  </a:t>
            </a:r>
            <a:r>
              <a:rPr lang="en-US" dirty="0" err="1" smtClean="0"/>
              <a:t>ATTENDANCE</a:t>
            </a:r>
            <a:r>
              <a:rPr lang="en-US" dirty="0" smtClean="0"/>
              <a:t>  </a:t>
            </a:r>
            <a:r>
              <a:rPr lang="en-US" dirty="0" err="1" smtClean="0"/>
              <a:t>ATTENDANCE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Serious Business</a:t>
            </a:r>
            <a:endParaRPr lang="en-US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56" t="22573" r="29126" b="27912"/>
          <a:stretch/>
        </p:blipFill>
        <p:spPr bwMode="auto">
          <a:xfrm>
            <a:off x="7435903" y="5410200"/>
            <a:ext cx="1705137" cy="14256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142483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057400"/>
            <a:ext cx="7408333" cy="4800600"/>
          </a:xfrm>
        </p:spPr>
        <p:txBody>
          <a:bodyPr>
            <a:normAutofit/>
          </a:bodyPr>
          <a:lstStyle/>
          <a:p>
            <a:r>
              <a:rPr lang="en-US" dirty="0" smtClean="0"/>
              <a:t>ATTENDANCE</a:t>
            </a:r>
          </a:p>
          <a:p>
            <a:r>
              <a:rPr lang="en-US" dirty="0" smtClean="0"/>
              <a:t>Syllabus</a:t>
            </a:r>
          </a:p>
          <a:p>
            <a:r>
              <a:rPr lang="en-US" dirty="0" smtClean="0"/>
              <a:t>Daily Homework vs. papers/projects</a:t>
            </a:r>
          </a:p>
          <a:p>
            <a:r>
              <a:rPr lang="en-US" dirty="0" smtClean="0"/>
              <a:t>Presentation of material in class</a:t>
            </a:r>
          </a:p>
          <a:p>
            <a:r>
              <a:rPr lang="en-US" dirty="0" smtClean="0"/>
              <a:t>Due dates</a:t>
            </a:r>
          </a:p>
          <a:p>
            <a:r>
              <a:rPr lang="en-US" dirty="0" smtClean="0"/>
              <a:t>Grading- </a:t>
            </a:r>
            <a:r>
              <a:rPr lang="en-US" dirty="0" err="1" smtClean="0"/>
              <a:t>Powerschool</a:t>
            </a:r>
            <a:r>
              <a:rPr lang="en-US" dirty="0" smtClean="0"/>
              <a:t> vs. </a:t>
            </a:r>
            <a:r>
              <a:rPr lang="en-US" dirty="0" smtClean="0"/>
              <a:t>Ivy Tech Canvas</a:t>
            </a:r>
            <a:endParaRPr lang="en-US" dirty="0" smtClean="0"/>
          </a:p>
          <a:p>
            <a:r>
              <a:rPr lang="en-US" dirty="0" smtClean="0"/>
              <a:t>Communication from IVY Tech- </a:t>
            </a:r>
            <a:r>
              <a:rPr lang="en-US" dirty="0" err="1" smtClean="0"/>
              <a:t>Powerschool</a:t>
            </a:r>
            <a:r>
              <a:rPr lang="en-US" dirty="0" smtClean="0"/>
              <a:t> vs. </a:t>
            </a:r>
            <a:r>
              <a:rPr lang="en-US" dirty="0" smtClean="0"/>
              <a:t>Ivy Tech Canvas</a:t>
            </a:r>
            <a:endParaRPr lang="en-US" dirty="0" smtClean="0"/>
          </a:p>
          <a:p>
            <a:r>
              <a:rPr lang="en-US" dirty="0" smtClean="0"/>
              <a:t>Dual Credit-Senior English and Government/Economics – required to graduate</a:t>
            </a:r>
          </a:p>
          <a:p>
            <a:r>
              <a:rPr lang="en-US" dirty="0" smtClean="0"/>
              <a:t>Access to IVY Tech professors vs. CHS teachers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How is a college course different than the classes at CHS?</a:t>
            </a:r>
            <a:endParaRPr lang="en-US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56" t="22573" r="29126" b="27912"/>
          <a:stretch/>
        </p:blipFill>
        <p:spPr bwMode="auto">
          <a:xfrm>
            <a:off x="7600765" y="5583836"/>
            <a:ext cx="1524000" cy="12741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Remind text </a:t>
            </a:r>
            <a:r>
              <a:rPr lang="en-US" dirty="0" smtClean="0"/>
              <a:t>@</a:t>
            </a:r>
            <a:r>
              <a:rPr lang="en-US" dirty="0" err="1" smtClean="0"/>
              <a:t>chsguidanc</a:t>
            </a:r>
            <a:r>
              <a:rPr lang="en-US" dirty="0" smtClean="0"/>
              <a:t> to 618-205-5784</a:t>
            </a:r>
          </a:p>
          <a:p>
            <a:r>
              <a:rPr lang="en-US" dirty="0" smtClean="0"/>
              <a:t>Twitter account: </a:t>
            </a:r>
            <a:r>
              <a:rPr lang="en-US" dirty="0" err="1" smtClean="0"/>
              <a:t>Cascadeguidance@CadetGuidance</a:t>
            </a:r>
            <a:endParaRPr lang="en-US" dirty="0" smtClean="0"/>
          </a:p>
          <a:p>
            <a:r>
              <a:rPr lang="en-US" dirty="0" smtClean="0"/>
              <a:t>Email </a:t>
            </a:r>
            <a:r>
              <a:rPr lang="en-US" dirty="0" smtClean="0">
                <a:hlinkClick r:id="rId2"/>
              </a:rPr>
              <a:t>cdubois</a:t>
            </a:r>
            <a:r>
              <a:rPr lang="en-US" dirty="0" smtClean="0">
                <a:hlinkClick r:id="rId2"/>
              </a:rPr>
              <a:t>@mccsc.k12.in.us</a:t>
            </a:r>
            <a:endParaRPr lang="en-US" dirty="0" smtClean="0"/>
          </a:p>
          <a:p>
            <a:r>
              <a:rPr lang="en-US" dirty="0" smtClean="0"/>
              <a:t>Call 539-9315 </a:t>
            </a:r>
            <a:r>
              <a:rPr lang="en-US" dirty="0" smtClean="0"/>
              <a:t>x1704</a:t>
            </a:r>
            <a:endParaRPr lang="en-US" dirty="0" smtClean="0"/>
          </a:p>
          <a:p>
            <a:r>
              <a:rPr lang="en-US" dirty="0" smtClean="0"/>
              <a:t>Stop in guidance office to talk/ask questions</a:t>
            </a:r>
          </a:p>
          <a:p>
            <a:r>
              <a:rPr lang="en-US" dirty="0" smtClean="0"/>
              <a:t>STUDENT contact professor </a:t>
            </a:r>
            <a:r>
              <a:rPr lang="en-US" dirty="0" smtClean="0"/>
              <a:t>– not Mrs. Creek</a:t>
            </a:r>
            <a:endParaRPr lang="en-US" dirty="0" smtClean="0"/>
          </a:p>
          <a:p>
            <a:r>
              <a:rPr lang="en-US" dirty="0" smtClean="0"/>
              <a:t>Ivy Tech Canvas account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Communication</a:t>
            </a:r>
            <a:endParaRPr lang="en-US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56" t="22573" r="29126" b="27912"/>
          <a:stretch/>
        </p:blipFill>
        <p:spPr bwMode="auto">
          <a:xfrm>
            <a:off x="7617041" y="5561642"/>
            <a:ext cx="1524000" cy="12741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412781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590800"/>
            <a:ext cx="7408333" cy="4267200"/>
          </a:xfrm>
        </p:spPr>
        <p:txBody>
          <a:bodyPr>
            <a:normAutofit/>
          </a:bodyPr>
          <a:lstStyle/>
          <a:p>
            <a:r>
              <a:rPr lang="en-US" dirty="0" smtClean="0"/>
              <a:t>Where will they transfer?  Transferin.net</a:t>
            </a:r>
          </a:p>
          <a:p>
            <a:r>
              <a:rPr lang="en-US" dirty="0" smtClean="0"/>
              <a:t>Where do I get my IVY Tech transcript?</a:t>
            </a:r>
          </a:p>
          <a:p>
            <a:r>
              <a:rPr lang="en-US" dirty="0" smtClean="0"/>
              <a:t>How can Cascade High School offer these classes?</a:t>
            </a:r>
          </a:p>
          <a:p>
            <a:r>
              <a:rPr lang="en-US" dirty="0" smtClean="0"/>
              <a:t>How does this impact sports (IHSAA eligibility)?</a:t>
            </a:r>
          </a:p>
          <a:p>
            <a:r>
              <a:rPr lang="en-US" dirty="0" smtClean="0"/>
              <a:t>College class with high school procedures and rules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Commonly Asked Questions</a:t>
            </a:r>
            <a:endParaRPr lang="en-US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56" t="22573" r="29126" b="27912"/>
          <a:stretch/>
        </p:blipFill>
        <p:spPr bwMode="auto">
          <a:xfrm>
            <a:off x="7620000" y="5583836"/>
            <a:ext cx="1524000" cy="12741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Textbook Information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04801" y="2057401"/>
            <a:ext cx="8610600" cy="2590800"/>
          </a:xfrm>
        </p:spPr>
        <p:txBody>
          <a:bodyPr>
            <a:normAutofit/>
          </a:bodyPr>
          <a:lstStyle/>
          <a:p>
            <a:endParaRPr lang="en-US" dirty="0"/>
          </a:p>
          <a:p>
            <a:r>
              <a:rPr lang="en-US" dirty="0"/>
              <a:t> </a:t>
            </a:r>
            <a:r>
              <a:rPr lang="en-US" b="1" dirty="0" smtClean="0"/>
              <a:t>2017 </a:t>
            </a:r>
            <a:r>
              <a:rPr lang="en-US" b="1" dirty="0"/>
              <a:t>Ivy Tech Fall Semester </a:t>
            </a:r>
            <a:r>
              <a:rPr lang="en-US" dirty="0"/>
              <a:t>	</a:t>
            </a:r>
          </a:p>
          <a:p>
            <a:pPr lvl="2"/>
            <a:r>
              <a:rPr lang="en-US" dirty="0" smtClean="0"/>
              <a:t>See flyer—info for Ivy Tech bookstore, </a:t>
            </a:r>
            <a:r>
              <a:rPr lang="en-US" dirty="0" err="1" smtClean="0"/>
              <a:t>Chegg</a:t>
            </a:r>
            <a:r>
              <a:rPr lang="en-US" dirty="0" smtClean="0"/>
              <a:t> and Amazon</a:t>
            </a:r>
          </a:p>
          <a:p>
            <a:pPr lvl="2"/>
            <a:r>
              <a:rPr lang="en-US" b="1" dirty="0" smtClean="0"/>
              <a:t>Have books before classes start.</a:t>
            </a:r>
          </a:p>
          <a:p>
            <a:pPr lvl="2"/>
            <a:endParaRPr lang="en-US" b="1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56" t="22573" r="29126" b="27912"/>
          <a:stretch/>
        </p:blipFill>
        <p:spPr bwMode="auto">
          <a:xfrm>
            <a:off x="0" y="5512184"/>
            <a:ext cx="1524000" cy="12741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149285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1" y="1828800"/>
            <a:ext cx="8458200" cy="3810001"/>
          </a:xfrm>
        </p:spPr>
        <p:txBody>
          <a:bodyPr>
            <a:normAutofit fontScale="77500" lnSpcReduction="20000"/>
          </a:bodyPr>
          <a:lstStyle/>
          <a:p>
            <a:r>
              <a:rPr lang="en-US" sz="4800" dirty="0" smtClean="0"/>
              <a:t>Cyndi Stout – Ivy Tech High School Coordinator</a:t>
            </a:r>
          </a:p>
          <a:p>
            <a:r>
              <a:rPr lang="en-US" sz="4800" dirty="0"/>
              <a:t>Tamara Murray – </a:t>
            </a:r>
            <a:r>
              <a:rPr lang="en-US" sz="4800" dirty="0" err="1" smtClean="0"/>
              <a:t>Engl</a:t>
            </a:r>
            <a:r>
              <a:rPr lang="en-US" sz="4800" dirty="0" smtClean="0"/>
              <a:t> 111 (</a:t>
            </a:r>
            <a:r>
              <a:rPr lang="en-US" sz="4800" dirty="0" smtClean="0"/>
              <a:t>Mon/Tues/Wed)</a:t>
            </a:r>
            <a:endParaRPr lang="en-US" sz="4800" dirty="0"/>
          </a:p>
          <a:p>
            <a:r>
              <a:rPr lang="en-US" sz="4800" dirty="0" smtClean="0"/>
              <a:t>David Lantz – Pols 101 </a:t>
            </a:r>
            <a:r>
              <a:rPr lang="en-US" sz="4800" dirty="0" smtClean="0"/>
              <a:t>(Tues/Wed</a:t>
            </a:r>
            <a:r>
              <a:rPr lang="en-US" sz="4800" dirty="0" smtClean="0"/>
              <a:t>)</a:t>
            </a:r>
          </a:p>
          <a:p>
            <a:r>
              <a:rPr lang="en-US" sz="4800" dirty="0" smtClean="0"/>
              <a:t>Ken Marshall – </a:t>
            </a:r>
            <a:r>
              <a:rPr lang="en-US" sz="4800" dirty="0" err="1" smtClean="0"/>
              <a:t>Comm</a:t>
            </a:r>
            <a:r>
              <a:rPr lang="en-US" sz="4800" dirty="0" smtClean="0"/>
              <a:t> 101 </a:t>
            </a:r>
            <a:r>
              <a:rPr lang="en-US" sz="4800" dirty="0" smtClean="0"/>
              <a:t>(Wed/</a:t>
            </a:r>
            <a:r>
              <a:rPr lang="en-US" sz="4800" dirty="0" err="1" smtClean="0"/>
              <a:t>Thur</a:t>
            </a:r>
            <a:r>
              <a:rPr lang="en-US" sz="4800" dirty="0" smtClean="0"/>
              <a:t>/Fri)</a:t>
            </a:r>
            <a:endParaRPr lang="en-US" sz="4800" dirty="0" smtClean="0"/>
          </a:p>
          <a:p>
            <a:r>
              <a:rPr lang="en-US" sz="4800" dirty="0"/>
              <a:t> </a:t>
            </a:r>
            <a:r>
              <a:rPr lang="en-US" sz="4800" dirty="0" smtClean="0"/>
              <a:t>Kelli Bowman - </a:t>
            </a:r>
            <a:r>
              <a:rPr lang="en-US" sz="4800" dirty="0" smtClean="0"/>
              <a:t>Math 136 </a:t>
            </a:r>
            <a:r>
              <a:rPr lang="en-US" sz="4800" dirty="0" smtClean="0"/>
              <a:t>(</a:t>
            </a:r>
            <a:r>
              <a:rPr lang="en-US" sz="4800" dirty="0" smtClean="0"/>
              <a:t>Thurs</a:t>
            </a:r>
            <a:r>
              <a:rPr lang="en-US" sz="4800" dirty="0" smtClean="0"/>
              <a:t>)</a:t>
            </a:r>
            <a:endParaRPr lang="en-US" sz="4800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Introductions</a:t>
            </a:r>
            <a:endParaRPr lang="en-US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56" t="22573" r="29126" b="27912"/>
          <a:stretch/>
        </p:blipFill>
        <p:spPr bwMode="auto">
          <a:xfrm>
            <a:off x="152400" y="5410200"/>
            <a:ext cx="1524000" cy="12741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(AP) Advanced Placement</a:t>
            </a:r>
            <a:endParaRPr lang="en-US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56" t="22573" r="29126" b="27912"/>
          <a:stretch/>
        </p:blipFill>
        <p:spPr bwMode="auto">
          <a:xfrm>
            <a:off x="7617041" y="5561642"/>
            <a:ext cx="1524000" cy="12741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362105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1" y="2438400"/>
            <a:ext cx="8229600" cy="403860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AP is the College Board’s </a:t>
            </a:r>
            <a:r>
              <a:rPr lang="en-US" u="sng" dirty="0"/>
              <a:t>A</a:t>
            </a:r>
            <a:r>
              <a:rPr lang="en-US" dirty="0"/>
              <a:t>dvanced </a:t>
            </a:r>
            <a:r>
              <a:rPr lang="en-US" u="sng" dirty="0"/>
              <a:t>P</a:t>
            </a:r>
            <a:r>
              <a:rPr lang="en-US" dirty="0"/>
              <a:t>lacement program. </a:t>
            </a:r>
            <a:endParaRPr lang="en-US" dirty="0" smtClean="0"/>
          </a:p>
          <a:p>
            <a:r>
              <a:rPr lang="en-US" dirty="0" smtClean="0"/>
              <a:t>AP </a:t>
            </a:r>
            <a:r>
              <a:rPr lang="en-US" dirty="0"/>
              <a:t>courses consist of a class during the school year and a national exam in May. </a:t>
            </a:r>
            <a:endParaRPr lang="en-US" dirty="0" smtClean="0"/>
          </a:p>
          <a:p>
            <a:r>
              <a:rPr lang="en-US" dirty="0"/>
              <a:t>C</a:t>
            </a:r>
            <a:r>
              <a:rPr lang="en-US" dirty="0" smtClean="0"/>
              <a:t>HS </a:t>
            </a:r>
            <a:r>
              <a:rPr lang="en-US" dirty="0"/>
              <a:t>AP courses have been approved through the College Board audit process. </a:t>
            </a:r>
            <a:endParaRPr lang="en-US" dirty="0" smtClean="0"/>
          </a:p>
          <a:p>
            <a:r>
              <a:rPr lang="en-US" dirty="0" smtClean="0"/>
              <a:t>CHS </a:t>
            </a:r>
            <a:r>
              <a:rPr lang="en-US" dirty="0"/>
              <a:t>AP teachers are trained by and receive continuing education from the College Board</a:t>
            </a:r>
            <a:r>
              <a:rPr lang="en-US" dirty="0" smtClean="0"/>
              <a:t>.</a:t>
            </a:r>
          </a:p>
          <a:p>
            <a:r>
              <a:rPr lang="en-US" dirty="0" smtClean="0"/>
              <a:t>Continued high performances expected – 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Last year 87 students took 134 Exams</a:t>
            </a:r>
          </a:p>
          <a:p>
            <a:pPr marL="0" indent="0">
              <a:buNone/>
            </a:pPr>
            <a:r>
              <a:rPr lang="en-US" dirty="0"/>
              <a:t>	</a:t>
            </a:r>
          </a:p>
          <a:p>
            <a:pPr marL="0" indent="0">
              <a:buNone/>
            </a:pPr>
            <a:r>
              <a:rPr lang="en-US" dirty="0"/>
              <a:t>	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(AP) Advanced Placement Classes</a:t>
            </a:r>
            <a:endParaRPr lang="en-US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56" t="22573" r="29126" b="27912"/>
          <a:stretch/>
        </p:blipFill>
        <p:spPr bwMode="auto">
          <a:xfrm>
            <a:off x="7620000" y="5538817"/>
            <a:ext cx="1524000" cy="12741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292615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1" y="2514600"/>
            <a:ext cx="8305800" cy="4038600"/>
          </a:xfrm>
        </p:spPr>
        <p:txBody>
          <a:bodyPr>
            <a:normAutofit lnSpcReduction="10000"/>
          </a:bodyPr>
          <a:lstStyle/>
          <a:p>
            <a:r>
              <a:rPr lang="en-US" sz="2900" dirty="0"/>
              <a:t>AP courses and corresponding exams while rigorous, don’t automatically result in college credit.   </a:t>
            </a:r>
          </a:p>
          <a:p>
            <a:r>
              <a:rPr lang="en-US" sz="2900" dirty="0"/>
              <a:t>Students who earn a score of 3 or higher will receive college </a:t>
            </a:r>
            <a:r>
              <a:rPr lang="en-US" sz="2900" u="sng" dirty="0"/>
              <a:t>credit</a:t>
            </a:r>
            <a:r>
              <a:rPr lang="en-US" sz="2900" dirty="0"/>
              <a:t> toward their degree at any Indiana public institution of higher education.</a:t>
            </a:r>
          </a:p>
          <a:p>
            <a:r>
              <a:rPr lang="en-US" sz="2900" dirty="0" smtClean="0"/>
              <a:t>AP </a:t>
            </a:r>
            <a:r>
              <a:rPr lang="en-US" sz="2900" dirty="0"/>
              <a:t>participation linked to college completion</a:t>
            </a:r>
          </a:p>
          <a:p>
            <a:pPr lvl="1"/>
            <a:r>
              <a:rPr lang="en-US" sz="2900" dirty="0"/>
              <a:t>Students who score well on AP exams </a:t>
            </a:r>
            <a:r>
              <a:rPr lang="en-US" sz="2900" dirty="0" smtClean="0"/>
              <a:t>are    </a:t>
            </a:r>
            <a:r>
              <a:rPr lang="en-US" sz="2900" dirty="0"/>
              <a:t>more likely to earn a college degree.</a:t>
            </a:r>
          </a:p>
          <a:p>
            <a:endParaRPr lang="en-US" sz="2900" dirty="0">
              <a:solidFill>
                <a:schemeClr val="accent1"/>
              </a:solidFill>
            </a:endParaRP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 CLASSES</a:t>
            </a:r>
            <a:endParaRPr lang="en-US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56" t="22573" r="29126" b="27912"/>
          <a:stretch/>
        </p:blipFill>
        <p:spPr bwMode="auto">
          <a:xfrm>
            <a:off x="7620000" y="5583836"/>
            <a:ext cx="1524000" cy="12741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212511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1" y="2133600"/>
            <a:ext cx="8458200" cy="43434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Students </a:t>
            </a:r>
            <a:r>
              <a:rPr lang="en-US" dirty="0" smtClean="0"/>
              <a:t>should:</a:t>
            </a:r>
          </a:p>
          <a:p>
            <a:pPr lvl="1"/>
            <a:r>
              <a:rPr lang="en-US" dirty="0" smtClean="0"/>
              <a:t>  Take Pre AP courses </a:t>
            </a:r>
            <a:r>
              <a:rPr lang="en-US" dirty="0"/>
              <a:t>preceding the AP </a:t>
            </a:r>
            <a:r>
              <a:rPr lang="en-US" dirty="0" smtClean="0"/>
              <a:t>courses</a:t>
            </a:r>
          </a:p>
          <a:p>
            <a:pPr lvl="1"/>
            <a:r>
              <a:rPr lang="en-US" dirty="0" smtClean="0"/>
              <a:t>  Think Pre AP classes will not be the same as AP classes</a:t>
            </a:r>
          </a:p>
          <a:p>
            <a:pPr lvl="1"/>
            <a:r>
              <a:rPr lang="en-US" dirty="0"/>
              <a:t> </a:t>
            </a:r>
            <a:r>
              <a:rPr lang="en-US" dirty="0" smtClean="0"/>
              <a:t> Be </a:t>
            </a:r>
            <a:r>
              <a:rPr lang="en-US" dirty="0"/>
              <a:t>prepared to work and to spend additional time on </a:t>
            </a:r>
            <a:r>
              <a:rPr lang="en-US" dirty="0" smtClean="0"/>
              <a:t>the course – about 5 hours per week per AP class</a:t>
            </a:r>
          </a:p>
          <a:p>
            <a:pPr lvl="1"/>
            <a:r>
              <a:rPr lang="en-US" dirty="0" smtClean="0"/>
              <a:t> </a:t>
            </a:r>
            <a:r>
              <a:rPr lang="en-US" dirty="0"/>
              <a:t>Be </a:t>
            </a:r>
            <a:r>
              <a:rPr lang="en-US" dirty="0" smtClean="0"/>
              <a:t>self-advocates and do not be afraid to ask for help</a:t>
            </a:r>
          </a:p>
          <a:p>
            <a:pPr lvl="1"/>
            <a:r>
              <a:rPr lang="en-US" dirty="0" smtClean="0"/>
              <a:t>Be organized – no room for procrastination</a:t>
            </a:r>
          </a:p>
          <a:p>
            <a:pPr lvl="1"/>
            <a:r>
              <a:rPr lang="en-US" dirty="0" smtClean="0"/>
              <a:t>Take advantage of AP Study Halls</a:t>
            </a:r>
          </a:p>
          <a:p>
            <a:pPr>
              <a:buFont typeface="Wingdings" pitchFamily="2" charset="2"/>
              <a:buChar char="v"/>
            </a:pPr>
            <a:r>
              <a:rPr lang="en-US" dirty="0" smtClean="0"/>
              <a:t>Parents should:</a:t>
            </a:r>
          </a:p>
          <a:p>
            <a:pPr lvl="1">
              <a:buFont typeface="Wingdings" pitchFamily="2" charset="2"/>
              <a:buChar char="v"/>
            </a:pPr>
            <a:r>
              <a:rPr lang="en-US" dirty="0" smtClean="0"/>
              <a:t>Expect students to have more homework, especially more reading</a:t>
            </a:r>
          </a:p>
          <a:p>
            <a:pPr lvl="1">
              <a:buFont typeface="Wingdings" pitchFamily="2" charset="2"/>
              <a:buChar char="v"/>
            </a:pPr>
            <a:r>
              <a:rPr lang="en-US" dirty="0" smtClean="0"/>
              <a:t>Realize that their child might not get an “A”</a:t>
            </a:r>
          </a:p>
          <a:p>
            <a:pPr lvl="1">
              <a:buFont typeface="Wingdings" pitchFamily="2" charset="2"/>
              <a:buChar char="v"/>
            </a:pPr>
            <a:r>
              <a:rPr lang="en-US" dirty="0" smtClean="0"/>
              <a:t>Know that students must get a “C-” or higher for AHD or THD</a:t>
            </a:r>
          </a:p>
          <a:p>
            <a:pPr lvl="1">
              <a:buFont typeface="Wingdings" pitchFamily="2" charset="2"/>
              <a:buChar char="v"/>
            </a:pPr>
            <a:r>
              <a:rPr lang="en-US" dirty="0" smtClean="0"/>
              <a:t>Expect students to take every exam for each course their student is enrolled.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AP Parent/Student EXPECTATIONS</a:t>
            </a:r>
            <a:endParaRPr lang="en-US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56" t="22573" r="29126" b="27912"/>
          <a:stretch/>
        </p:blipFill>
        <p:spPr bwMode="auto">
          <a:xfrm>
            <a:off x="7391400" y="3505200"/>
            <a:ext cx="1524000" cy="12741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723701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2590801"/>
            <a:ext cx="4495800" cy="228600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AP US </a:t>
            </a:r>
            <a:r>
              <a:rPr lang="en-US" dirty="0" smtClean="0"/>
              <a:t>History – Mrs. </a:t>
            </a:r>
            <a:r>
              <a:rPr lang="en-US" dirty="0" err="1" smtClean="0"/>
              <a:t>Osos</a:t>
            </a:r>
            <a:endParaRPr lang="en-US" dirty="0" smtClean="0"/>
          </a:p>
          <a:p>
            <a:r>
              <a:rPr lang="en-US" dirty="0" smtClean="0"/>
              <a:t>AP Language – </a:t>
            </a:r>
            <a:r>
              <a:rPr lang="en-US" dirty="0" smtClean="0"/>
              <a:t>Mr. </a:t>
            </a:r>
            <a:r>
              <a:rPr lang="en-US" dirty="0" err="1" smtClean="0"/>
              <a:t>Shoup</a:t>
            </a:r>
            <a:endParaRPr lang="en-US" dirty="0" smtClean="0"/>
          </a:p>
          <a:p>
            <a:r>
              <a:rPr lang="en-US" dirty="0" smtClean="0"/>
              <a:t>AP Chemistry – Mrs. White</a:t>
            </a:r>
          </a:p>
          <a:p>
            <a:r>
              <a:rPr lang="en-US" dirty="0" smtClean="0"/>
              <a:t>AP Environmental – Mrs. Stonebraker</a:t>
            </a:r>
          </a:p>
          <a:p>
            <a:r>
              <a:rPr lang="en-US" dirty="0" smtClean="0"/>
              <a:t>AP Calculus AB – Mr. Carpenter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 TEACHERS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610100" y="2590800"/>
            <a:ext cx="4226141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tx2"/>
                </a:solidFill>
              </a:rPr>
              <a:t>AP </a:t>
            </a:r>
            <a:r>
              <a:rPr lang="en-US" sz="2400" dirty="0">
                <a:solidFill>
                  <a:schemeClr val="tx2"/>
                </a:solidFill>
              </a:rPr>
              <a:t>Calculus BC – </a:t>
            </a:r>
            <a:r>
              <a:rPr lang="en-US" sz="2400" dirty="0" smtClean="0">
                <a:solidFill>
                  <a:schemeClr val="tx2"/>
                </a:solidFill>
              </a:rPr>
              <a:t>Mr. Carpenter</a:t>
            </a:r>
            <a:endParaRPr lang="en-US" sz="2400" dirty="0">
              <a:solidFill>
                <a:schemeClr val="tx2"/>
              </a:solidFill>
            </a:endParaRPr>
          </a:p>
          <a:p>
            <a:r>
              <a:rPr lang="en-US" sz="2400" dirty="0">
                <a:solidFill>
                  <a:schemeClr val="tx2"/>
                </a:solidFill>
              </a:rPr>
              <a:t>AP Biology – </a:t>
            </a:r>
            <a:r>
              <a:rPr lang="en-US" sz="2400" dirty="0" smtClean="0">
                <a:solidFill>
                  <a:schemeClr val="tx2"/>
                </a:solidFill>
              </a:rPr>
              <a:t>Mrs. Stonebraker</a:t>
            </a:r>
            <a:endParaRPr lang="en-US" sz="2400" dirty="0">
              <a:solidFill>
                <a:schemeClr val="tx2"/>
              </a:solidFill>
            </a:endParaRPr>
          </a:p>
          <a:p>
            <a:r>
              <a:rPr lang="en-US" sz="2400" dirty="0">
                <a:solidFill>
                  <a:schemeClr val="tx2"/>
                </a:solidFill>
              </a:rPr>
              <a:t>AP </a:t>
            </a:r>
            <a:r>
              <a:rPr lang="en-US" sz="2400" dirty="0" err="1" smtClean="0">
                <a:solidFill>
                  <a:schemeClr val="tx2"/>
                </a:solidFill>
              </a:rPr>
              <a:t>Govt</a:t>
            </a:r>
            <a:r>
              <a:rPr lang="en-US" sz="2400" dirty="0" smtClean="0">
                <a:solidFill>
                  <a:schemeClr val="tx2"/>
                </a:solidFill>
              </a:rPr>
              <a:t> </a:t>
            </a:r>
            <a:r>
              <a:rPr lang="en-US" sz="2400" dirty="0">
                <a:solidFill>
                  <a:schemeClr val="tx2"/>
                </a:solidFill>
              </a:rPr>
              <a:t>– Mr. Hagenow</a:t>
            </a:r>
          </a:p>
          <a:p>
            <a:r>
              <a:rPr lang="en-US" sz="2400" dirty="0">
                <a:solidFill>
                  <a:schemeClr val="tx2"/>
                </a:solidFill>
              </a:rPr>
              <a:t>AP Economics – Mr. Hagenow</a:t>
            </a:r>
          </a:p>
          <a:p>
            <a:r>
              <a:rPr lang="en-US" sz="2400" dirty="0">
                <a:solidFill>
                  <a:schemeClr val="tx2"/>
                </a:solidFill>
              </a:rPr>
              <a:t>AP Literature – Ms. Paradise</a:t>
            </a:r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28600" y="5107632"/>
            <a:ext cx="8763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tx2"/>
                </a:solidFill>
              </a:rPr>
              <a:t>Andrea </a:t>
            </a:r>
            <a:r>
              <a:rPr lang="en-US" sz="2400" dirty="0" err="1" smtClean="0">
                <a:solidFill>
                  <a:schemeClr val="tx2"/>
                </a:solidFill>
              </a:rPr>
              <a:t>Stonebraker</a:t>
            </a:r>
            <a:r>
              <a:rPr lang="en-US" sz="2400" dirty="0" smtClean="0">
                <a:solidFill>
                  <a:schemeClr val="tx2"/>
                </a:solidFill>
              </a:rPr>
              <a:t> – AP Lead Teacher</a:t>
            </a:r>
          </a:p>
          <a:p>
            <a:r>
              <a:rPr lang="en-US" sz="2400" dirty="0" smtClean="0">
                <a:solidFill>
                  <a:schemeClr val="tx2"/>
                </a:solidFill>
              </a:rPr>
              <a:t>Spring </a:t>
            </a:r>
            <a:r>
              <a:rPr lang="en-US" sz="2400" dirty="0" smtClean="0">
                <a:solidFill>
                  <a:schemeClr val="tx2"/>
                </a:solidFill>
              </a:rPr>
              <a:t>AP </a:t>
            </a:r>
            <a:r>
              <a:rPr lang="en-US" sz="2400" dirty="0" smtClean="0">
                <a:solidFill>
                  <a:schemeClr val="tx2"/>
                </a:solidFill>
              </a:rPr>
              <a:t>Clinic</a:t>
            </a:r>
            <a:r>
              <a:rPr lang="en-US" sz="2400" dirty="0" smtClean="0">
                <a:solidFill>
                  <a:schemeClr val="tx2"/>
                </a:solidFill>
              </a:rPr>
              <a:t> </a:t>
            </a:r>
            <a:r>
              <a:rPr lang="en-US" sz="2400" dirty="0" smtClean="0">
                <a:solidFill>
                  <a:schemeClr val="tx2"/>
                </a:solidFill>
              </a:rPr>
              <a:t>– more information will be coming!</a:t>
            </a:r>
            <a:endParaRPr lang="en-US" sz="2400" dirty="0">
              <a:solidFill>
                <a:schemeClr val="tx2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78041" y="5938629"/>
            <a:ext cx="845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tx2"/>
                </a:solidFill>
              </a:rPr>
              <a:t>AP test dates and times are set by College Board, May 1- </a:t>
            </a:r>
            <a:r>
              <a:rPr lang="en-US" sz="2400" dirty="0" smtClean="0">
                <a:solidFill>
                  <a:schemeClr val="tx2"/>
                </a:solidFill>
              </a:rPr>
              <a:t>12, 2018</a:t>
            </a:r>
            <a:endParaRPr lang="en-US" sz="2400" dirty="0">
              <a:solidFill>
                <a:schemeClr val="tx2"/>
              </a:solidFill>
            </a:endParaRP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56" t="22573" r="29126" b="27912"/>
          <a:stretch/>
        </p:blipFill>
        <p:spPr bwMode="auto">
          <a:xfrm>
            <a:off x="7162800" y="381000"/>
            <a:ext cx="1524000" cy="12741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294831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72067" y="2590800"/>
            <a:ext cx="7408333" cy="3810000"/>
          </a:xfrm>
        </p:spPr>
        <p:txBody>
          <a:bodyPr/>
          <a:lstStyle/>
          <a:p>
            <a:r>
              <a:rPr lang="en-US" dirty="0"/>
              <a:t>Last year, the state paid for all AP </a:t>
            </a:r>
            <a:r>
              <a:rPr lang="en-US" dirty="0" smtClean="0"/>
              <a:t>English, math </a:t>
            </a:r>
            <a:r>
              <a:rPr lang="en-US" dirty="0"/>
              <a:t>and science exams for students in grades 11 </a:t>
            </a:r>
            <a:r>
              <a:rPr lang="en-US" dirty="0" smtClean="0"/>
              <a:t>and 12</a:t>
            </a:r>
            <a:endParaRPr lang="en-US" dirty="0"/>
          </a:p>
          <a:p>
            <a:r>
              <a:rPr lang="en-US" dirty="0" smtClean="0"/>
              <a:t>The </a:t>
            </a:r>
            <a:r>
              <a:rPr lang="en-US" dirty="0"/>
              <a:t>state also covered the cost for all exams for free/reduced lunch students for any grade level. </a:t>
            </a:r>
          </a:p>
          <a:p>
            <a:r>
              <a:rPr lang="en-US" dirty="0" smtClean="0"/>
              <a:t>The </a:t>
            </a:r>
            <a:r>
              <a:rPr lang="en-US" dirty="0"/>
              <a:t>fee for </a:t>
            </a:r>
            <a:r>
              <a:rPr lang="en-US" dirty="0" smtClean="0"/>
              <a:t>2018 </a:t>
            </a:r>
            <a:r>
              <a:rPr lang="en-US" dirty="0" smtClean="0"/>
              <a:t>wa</a:t>
            </a:r>
            <a:r>
              <a:rPr lang="en-US" dirty="0" smtClean="0"/>
              <a:t>s </a:t>
            </a:r>
            <a:r>
              <a:rPr lang="en-US" dirty="0"/>
              <a:t>$</a:t>
            </a:r>
            <a:r>
              <a:rPr lang="en-US" dirty="0" smtClean="0"/>
              <a:t>93 </a:t>
            </a:r>
            <a:r>
              <a:rPr lang="en-US" dirty="0"/>
              <a:t>per </a:t>
            </a:r>
            <a:r>
              <a:rPr lang="en-US" dirty="0" smtClean="0"/>
              <a:t>exam.</a:t>
            </a:r>
            <a:endParaRPr lang="en-US" dirty="0"/>
          </a:p>
          <a:p>
            <a:r>
              <a:rPr lang="en-US" dirty="0" smtClean="0"/>
              <a:t>Student Pay??</a:t>
            </a:r>
          </a:p>
          <a:p>
            <a:r>
              <a:rPr lang="en-US" dirty="0" smtClean="0"/>
              <a:t>*All local, state </a:t>
            </a:r>
            <a:r>
              <a:rPr lang="en-US" dirty="0"/>
              <a:t>and federal subsidies are subject to </a:t>
            </a:r>
            <a:r>
              <a:rPr lang="en-US" dirty="0" smtClean="0"/>
              <a:t>    	change</a:t>
            </a:r>
            <a:r>
              <a:rPr lang="en-US" dirty="0"/>
              <a:t>*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 COSTS</a:t>
            </a:r>
            <a:endParaRPr lang="en-US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56" t="22573" r="29126" b="27912"/>
          <a:stretch/>
        </p:blipFill>
        <p:spPr bwMode="auto">
          <a:xfrm>
            <a:off x="14796" y="5486400"/>
            <a:ext cx="1640540" cy="13715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94228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ctooley\Local Settings\Temporary Internet Files\Content.IE5\ODYN09I7\MC900441498[1].pn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 bwMode="auto">
          <a:xfrm>
            <a:off x="2850356" y="1828800"/>
            <a:ext cx="3451225" cy="3352799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Now…..Your questions</a:t>
            </a:r>
            <a:endParaRPr lang="en-US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56" t="22573" r="29126" b="27912"/>
          <a:stretch/>
        </p:blipFill>
        <p:spPr bwMode="auto">
          <a:xfrm>
            <a:off x="8138" y="5538817"/>
            <a:ext cx="1524000" cy="12741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600200" y="5715000"/>
            <a:ext cx="701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	</a:t>
            </a:r>
            <a:endParaRPr lang="en-US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400" dirty="0" smtClean="0"/>
              <a:t>Seniors stay in PAC</a:t>
            </a:r>
          </a:p>
          <a:p>
            <a:endParaRPr lang="en-US" sz="4400" dirty="0"/>
          </a:p>
          <a:p>
            <a:r>
              <a:rPr lang="en-US" sz="4400" dirty="0" smtClean="0"/>
              <a:t>Juniors to room 222</a:t>
            </a:r>
            <a:endParaRPr lang="en-US" sz="4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77690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aveform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av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1536</TotalTime>
  <Words>949</Words>
  <Application>Microsoft Office PowerPoint</Application>
  <PresentationFormat>On-screen Show (4:3)</PresentationFormat>
  <Paragraphs>161</Paragraphs>
  <Slides>21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Waveform</vt:lpstr>
      <vt:lpstr>AP/ Ivy Tech  Parent/Student Meeting August 9, 2017</vt:lpstr>
      <vt:lpstr>AP v. Dual Credit</vt:lpstr>
      <vt:lpstr>Ivy Tech Dual Credit</vt:lpstr>
      <vt:lpstr>Start Times/Dismissal Times</vt:lpstr>
      <vt:lpstr>What do they do on days they don’t have class?</vt:lpstr>
      <vt:lpstr>What does their day look like?</vt:lpstr>
      <vt:lpstr>Financial</vt:lpstr>
      <vt:lpstr>Serious Business</vt:lpstr>
      <vt:lpstr>How is a college course different than the classes at CHS?</vt:lpstr>
      <vt:lpstr>Communication</vt:lpstr>
      <vt:lpstr>Commonly Asked Questions</vt:lpstr>
      <vt:lpstr>Textbook Information</vt:lpstr>
      <vt:lpstr>Introductions</vt:lpstr>
      <vt:lpstr>(AP) Advanced Placement</vt:lpstr>
      <vt:lpstr>(AP) Advanced Placement Classes</vt:lpstr>
      <vt:lpstr>AP CLASSES</vt:lpstr>
      <vt:lpstr>AP Parent/Student EXPECTATIONS</vt:lpstr>
      <vt:lpstr>AP TEACHERS</vt:lpstr>
      <vt:lpstr>AP COSTS</vt:lpstr>
      <vt:lpstr>Now…..Your questions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IVY Tech Parent Meeting</dc:title>
  <dc:creator>Cathy Tooley</dc:creator>
  <cp:lastModifiedBy>Chris DuBois</cp:lastModifiedBy>
  <cp:revision>79</cp:revision>
  <cp:lastPrinted>2016-08-09T17:12:31Z</cp:lastPrinted>
  <dcterms:created xsi:type="dcterms:W3CDTF">2012-08-06T14:34:16Z</dcterms:created>
  <dcterms:modified xsi:type="dcterms:W3CDTF">2017-08-09T18:51:18Z</dcterms:modified>
</cp:coreProperties>
</file>