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4"/>
  </p:notesMasterIdLst>
  <p:sldIdLst>
    <p:sldId id="257" r:id="rId2"/>
    <p:sldId id="269" r:id="rId3"/>
    <p:sldId id="263" r:id="rId4"/>
    <p:sldId id="260" r:id="rId5"/>
    <p:sldId id="266" r:id="rId6"/>
    <p:sldId id="259" r:id="rId7"/>
    <p:sldId id="267" r:id="rId8"/>
    <p:sldId id="268" r:id="rId9"/>
    <p:sldId id="264" r:id="rId10"/>
    <p:sldId id="265" r:id="rId11"/>
    <p:sldId id="270" r:id="rId12"/>
    <p:sldId id="271" r:id="rId13"/>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26" autoAdjust="0"/>
  </p:normalViewPr>
  <p:slideViewPr>
    <p:cSldViewPr>
      <p:cViewPr varScale="1">
        <p:scale>
          <a:sx n="71" d="100"/>
          <a:sy n="71" d="100"/>
        </p:scale>
        <p:origin x="-154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2F8C298A-389A-4C46-9941-5C8E339AF806}" type="datetimeFigureOut">
              <a:rPr lang="en-US" smtClean="0"/>
              <a:pPr/>
              <a:t>12/10/2012</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09C1DA7-54BC-43AA-B2C2-EB0C106FB630}" type="slidenum">
              <a:rPr lang="en-US" smtClean="0"/>
              <a:pPr/>
              <a:t>‹#›</a:t>
            </a:fld>
            <a:endParaRPr lang="en-US" dirty="0"/>
          </a:p>
        </p:txBody>
      </p:sp>
    </p:spTree>
    <p:extLst>
      <p:ext uri="{BB962C8B-B14F-4D97-AF65-F5344CB8AC3E}">
        <p14:creationId xmlns:p14="http://schemas.microsoft.com/office/powerpoint/2010/main" val="1868766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Introduction</a:t>
            </a:r>
            <a:endParaRPr lang="en-US" dirty="0"/>
          </a:p>
        </p:txBody>
      </p:sp>
      <p:sp>
        <p:nvSpPr>
          <p:cNvPr id="4" name="Slide Number Placeholder 3"/>
          <p:cNvSpPr>
            <a:spLocks noGrp="1"/>
          </p:cNvSpPr>
          <p:nvPr>
            <p:ph type="sldNum" sz="quarter" idx="10"/>
          </p:nvPr>
        </p:nvSpPr>
        <p:spPr/>
        <p:txBody>
          <a:bodyPr/>
          <a:lstStyle/>
          <a:p>
            <a:pPr>
              <a:defRPr/>
            </a:pPr>
            <a:fld id="{8865049F-0A9F-4672-BDEB-A36BA7B9DFFC}"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all of this talk about a waiver for NCLB I thought it would be a good idea to look back at one of the most important the purposes of the No Child Left Behind Act that we are currently governed by before discussing NCLB </a:t>
            </a:r>
            <a:r>
              <a:rPr lang="en-US" baseline="0" dirty="0" smtClean="0"/>
              <a:t>requirements for professional development.</a:t>
            </a:r>
          </a:p>
          <a:p>
            <a:endParaRPr lang="en-US" baseline="0" dirty="0" smtClean="0"/>
          </a:p>
          <a:p>
            <a:r>
              <a:rPr lang="en-US" baseline="0" dirty="0" smtClean="0"/>
              <a:t>Enhancing and holding schools accountable for student achievement. </a:t>
            </a:r>
          </a:p>
          <a:p>
            <a:endParaRPr lang="en-US" baseline="0" dirty="0" smtClean="0"/>
          </a:p>
          <a:p>
            <a:r>
              <a:rPr lang="en-US" baseline="0" dirty="0" smtClean="0"/>
              <a:t>As you can see NCLB was designed to…</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09C1DA7-54BC-43AA-B2C2-EB0C106FB630}" type="slidenum">
              <a:rPr lang="en-US" smtClean="0"/>
              <a:pPr/>
              <a:t>2</a:t>
            </a:fld>
            <a:endParaRPr lang="en-US" dirty="0"/>
          </a:p>
        </p:txBody>
      </p:sp>
    </p:spTree>
    <p:extLst>
      <p:ext uri="{BB962C8B-B14F-4D97-AF65-F5344CB8AC3E}">
        <p14:creationId xmlns:p14="http://schemas.microsoft.com/office/powerpoint/2010/main" val="1473780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thought that to assist us in reflecting upon the discussions being held on capital hill back in in 2007 about the reauthorization of No Child Left Behind, that it would be a good idea to hear what its all about from the president himself.</a:t>
            </a:r>
            <a:endParaRPr lang="en-US" dirty="0"/>
          </a:p>
        </p:txBody>
      </p:sp>
      <p:sp>
        <p:nvSpPr>
          <p:cNvPr id="4" name="Slide Number Placeholder 3"/>
          <p:cNvSpPr>
            <a:spLocks noGrp="1"/>
          </p:cNvSpPr>
          <p:nvPr>
            <p:ph type="sldNum" sz="quarter" idx="10"/>
          </p:nvPr>
        </p:nvSpPr>
        <p:spPr/>
        <p:txBody>
          <a:bodyPr/>
          <a:lstStyle/>
          <a:p>
            <a:fld id="{F09C1DA7-54BC-43AA-B2C2-EB0C106FB630}" type="slidenum">
              <a:rPr lang="en-US" smtClean="0"/>
              <a:pPr/>
              <a:t>3</a:t>
            </a:fld>
            <a:endParaRPr lang="en-US" dirty="0"/>
          </a:p>
        </p:txBody>
      </p:sp>
    </p:spTree>
    <p:extLst>
      <p:ext uri="{BB962C8B-B14F-4D97-AF65-F5344CB8AC3E}">
        <p14:creationId xmlns:p14="http://schemas.microsoft.com/office/powerpoint/2010/main" val="39368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If measuring high standards is important</a:t>
            </a:r>
            <a:r>
              <a:rPr lang="en-US" baseline="0" dirty="0" smtClean="0"/>
              <a:t> and making annual yearly progress is a part of that, what are the most important subject areas to assess according to NCLB? In what areas should we be held accountable?</a:t>
            </a:r>
          </a:p>
          <a:p>
            <a:endParaRPr lang="en-US" baseline="0" dirty="0" smtClean="0"/>
          </a:p>
          <a:p>
            <a:r>
              <a:rPr lang="en-US" baseline="0" dirty="0" smtClean="0"/>
              <a:t>Core subject areas of course are the most important.</a:t>
            </a:r>
          </a:p>
          <a:p>
            <a:endParaRPr lang="en-US" baseline="0" dirty="0" smtClean="0"/>
          </a:p>
          <a:p>
            <a:r>
              <a:rPr lang="en-US" baseline="0" dirty="0" smtClean="0"/>
              <a:t>Why are core subjects more </a:t>
            </a:r>
            <a:r>
              <a:rPr lang="en-US" baseline="0" dirty="0" err="1" smtClean="0"/>
              <a:t>immportant</a:t>
            </a:r>
            <a:r>
              <a:rPr lang="en-US" baseline="0" dirty="0" smtClean="0"/>
              <a:t>? </a:t>
            </a:r>
          </a:p>
          <a:p>
            <a:endParaRPr lang="en-US" baseline="0" dirty="0" smtClean="0"/>
          </a:p>
          <a:p>
            <a:r>
              <a:rPr lang="en-US" baseline="0" dirty="0" smtClean="0"/>
              <a:t>“in theory” they give us the basic skills and knowledge required to live good productive lives.</a:t>
            </a:r>
          </a:p>
          <a:p>
            <a:endParaRPr lang="en-US" baseline="0" dirty="0" smtClean="0"/>
          </a:p>
          <a:p>
            <a:r>
              <a:rPr lang="en-US" baseline="0" dirty="0" smtClean="0"/>
              <a:t>NCLB identifies core subject areas as follows:</a:t>
            </a:r>
            <a:endParaRPr lang="en-US" dirty="0" smtClean="0"/>
          </a:p>
        </p:txBody>
      </p:sp>
      <p:sp>
        <p:nvSpPr>
          <p:cNvPr id="4" name="Slide Number Placeholder 3"/>
          <p:cNvSpPr>
            <a:spLocks noGrp="1"/>
          </p:cNvSpPr>
          <p:nvPr>
            <p:ph type="sldNum" sz="quarter" idx="5"/>
          </p:nvPr>
        </p:nvSpPr>
        <p:spPr/>
        <p:txBody>
          <a:bodyPr/>
          <a:lstStyle/>
          <a:p>
            <a:pPr>
              <a:defRPr/>
            </a:pPr>
            <a:fld id="{3017ABAF-B133-4957-969E-0F7B32B8C4F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a result of NCLB, the federal government has offered several Title program funds to assist states and LEAs in meeting goals and requirements of the law.</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Title II, Part A is one of those federal program funds.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USDE website defines the purpose of Title II, Part A as to </a:t>
            </a:r>
            <a:r>
              <a:rPr lang="en-US" sz="1200" dirty="0" smtClean="0"/>
              <a:t>increase academic achievement by improving teacher and principal quality. </a:t>
            </a:r>
          </a:p>
          <a:p>
            <a:endParaRPr lang="en-US" dirty="0"/>
          </a:p>
        </p:txBody>
      </p:sp>
      <p:sp>
        <p:nvSpPr>
          <p:cNvPr id="4" name="Slide Number Placeholder 3"/>
          <p:cNvSpPr>
            <a:spLocks noGrp="1"/>
          </p:cNvSpPr>
          <p:nvPr>
            <p:ph type="sldNum" sz="quarter" idx="10"/>
          </p:nvPr>
        </p:nvSpPr>
        <p:spPr/>
        <p:txBody>
          <a:bodyPr/>
          <a:lstStyle/>
          <a:p>
            <a:fld id="{F09C1DA7-54BC-43AA-B2C2-EB0C106FB630}" type="slidenum">
              <a:rPr lang="en-US" smtClean="0"/>
              <a:pPr/>
              <a:t>5</a:t>
            </a:fld>
            <a:endParaRPr lang="en-US" dirty="0"/>
          </a:p>
        </p:txBody>
      </p:sp>
    </p:spTree>
    <p:extLst>
      <p:ext uri="{BB962C8B-B14F-4D97-AF65-F5344CB8AC3E}">
        <p14:creationId xmlns:p14="http://schemas.microsoft.com/office/powerpoint/2010/main" val="323834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One of the ways that we enhance teacher effectiveness</a:t>
            </a:r>
            <a:r>
              <a:rPr lang="en-US" baseline="0" dirty="0" smtClean="0"/>
              <a:t> is by providing them with effective and meaningful professional development</a:t>
            </a:r>
          </a:p>
          <a:p>
            <a:endParaRPr lang="en-US" baseline="0" dirty="0" smtClean="0"/>
          </a:p>
          <a:p>
            <a:r>
              <a:rPr lang="en-US" baseline="0" dirty="0" smtClean="0"/>
              <a:t>While NCLB says a lot of things about professional development, for monitoring purposes the Office of Federal Programs has condensed or summarized NCLB’s definition to ensure that LEAs meet the following requirements for high quality professional development as part of the LEA’s application:</a:t>
            </a:r>
          </a:p>
          <a:p>
            <a:endParaRPr lang="en-US" baseline="0" dirty="0" smtClean="0"/>
          </a:p>
          <a:p>
            <a:r>
              <a:rPr lang="en-US" baseline="0" dirty="0" smtClean="0"/>
              <a:t>The PD must be…</a:t>
            </a:r>
            <a:endParaRPr lang="en-US" dirty="0" smtClean="0"/>
          </a:p>
          <a:p>
            <a:pPr marL="171450" indent="-171450">
              <a:buFont typeface="Arial" pitchFamily="34" charset="0"/>
              <a:buChar char="•"/>
            </a:pPr>
            <a:r>
              <a:rPr lang="en-US" dirty="0" smtClean="0"/>
              <a:t>Based </a:t>
            </a:r>
            <a:r>
              <a:rPr lang="en-US" dirty="0" smtClean="0"/>
              <a:t>on scientific research</a:t>
            </a:r>
          </a:p>
          <a:p>
            <a:pPr marL="171450" indent="-171450">
              <a:buFont typeface="Arial" pitchFamily="34" charset="0"/>
              <a:buChar char="•"/>
            </a:pPr>
            <a:r>
              <a:rPr lang="en-US" dirty="0" smtClean="0"/>
              <a:t>Based on the needs of the school district</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Sustained and ongoing training(s) - Must be more than a full day in duration</a:t>
            </a:r>
            <a:r>
              <a:rPr lang="en-US" baseline="0" dirty="0" smtClean="0"/>
              <a:t> combined.</a:t>
            </a:r>
            <a:endParaRPr lang="en-US" dirty="0" smtClean="0"/>
          </a:p>
          <a:p>
            <a:pPr marL="171450" indent="-171450">
              <a:buFont typeface="Arial" pitchFamily="34" charset="0"/>
              <a:buChar char="•"/>
            </a:pPr>
            <a:r>
              <a:rPr lang="en-US" dirty="0" smtClean="0"/>
              <a:t>Review collaboration </a:t>
            </a:r>
            <a:r>
              <a:rPr lang="en-US" dirty="0" smtClean="0"/>
              <a:t>must be provided </a:t>
            </a:r>
          </a:p>
          <a:p>
            <a:endParaRPr lang="en-US" baseline="0" dirty="0" smtClean="0"/>
          </a:p>
          <a:p>
            <a:r>
              <a:rPr lang="en-US" baseline="0" dirty="0" smtClean="0"/>
              <a:t>What types of professional development might not meet this criteria?</a:t>
            </a:r>
          </a:p>
          <a:p>
            <a:endParaRPr lang="en-US" baseline="0" dirty="0" smtClean="0"/>
          </a:p>
          <a:p>
            <a:r>
              <a:rPr lang="en-US" baseline="0" dirty="0" smtClean="0"/>
              <a:t>What types of PD do meet the criteria?</a:t>
            </a:r>
          </a:p>
          <a:p>
            <a:endParaRPr lang="en-US" baseline="0" dirty="0" smtClean="0"/>
          </a:p>
          <a:p>
            <a:r>
              <a:rPr lang="en-US" baseline="0" dirty="0" smtClean="0"/>
              <a:t>Why would these requirements be important?</a:t>
            </a:r>
            <a:endParaRPr lang="en-US" dirty="0" smtClean="0"/>
          </a:p>
        </p:txBody>
      </p:sp>
      <p:sp>
        <p:nvSpPr>
          <p:cNvPr id="4" name="Slide Number Placeholder 3"/>
          <p:cNvSpPr>
            <a:spLocks noGrp="1"/>
          </p:cNvSpPr>
          <p:nvPr>
            <p:ph type="sldNum" sz="quarter" idx="5"/>
          </p:nvPr>
        </p:nvSpPr>
        <p:spPr/>
        <p:txBody>
          <a:bodyPr/>
          <a:lstStyle/>
          <a:p>
            <a:pPr>
              <a:defRPr/>
            </a:pPr>
            <a:fld id="{CF5AB2AA-6852-42A8-A5BC-D2412F7A9C71}"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9C1DA7-54BC-43AA-B2C2-EB0C106FB630}" type="slidenum">
              <a:rPr lang="en-US" smtClean="0"/>
              <a:pPr/>
              <a:t>7</a:t>
            </a:fld>
            <a:endParaRPr lang="en-US" dirty="0"/>
          </a:p>
        </p:txBody>
      </p:sp>
    </p:spTree>
    <p:extLst>
      <p:ext uri="{BB962C8B-B14F-4D97-AF65-F5344CB8AC3E}">
        <p14:creationId xmlns:p14="http://schemas.microsoft.com/office/powerpoint/2010/main" val="1903091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9C1DA7-54BC-43AA-B2C2-EB0C106FB630}" type="slidenum">
              <a:rPr lang="en-US" smtClean="0"/>
              <a:pPr/>
              <a:t>8</a:t>
            </a:fld>
            <a:endParaRPr lang="en-US" dirty="0"/>
          </a:p>
        </p:txBody>
      </p:sp>
    </p:spTree>
    <p:extLst>
      <p:ext uri="{BB962C8B-B14F-4D97-AF65-F5344CB8AC3E}">
        <p14:creationId xmlns:p14="http://schemas.microsoft.com/office/powerpoint/2010/main" val="352797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9C1DA7-54BC-43AA-B2C2-EB0C106FB630}" type="slidenum">
              <a:rPr lang="en-US" smtClean="0"/>
              <a:pPr/>
              <a:t>9</a:t>
            </a:fld>
            <a:endParaRPr lang="en-US" dirty="0"/>
          </a:p>
        </p:txBody>
      </p:sp>
    </p:spTree>
    <p:extLst>
      <p:ext uri="{BB962C8B-B14F-4D97-AF65-F5344CB8AC3E}">
        <p14:creationId xmlns:p14="http://schemas.microsoft.com/office/powerpoint/2010/main" val="4129002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9C1DA7-54BC-43AA-B2C2-EB0C106FB630}" type="slidenum">
              <a:rPr lang="en-US" smtClean="0"/>
              <a:pPr/>
              <a:t>10</a:t>
            </a:fld>
            <a:endParaRPr lang="en-US" dirty="0"/>
          </a:p>
        </p:txBody>
      </p:sp>
    </p:spTree>
    <p:extLst>
      <p:ext uri="{BB962C8B-B14F-4D97-AF65-F5344CB8AC3E}">
        <p14:creationId xmlns:p14="http://schemas.microsoft.com/office/powerpoint/2010/main" val="4107528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9C1DA7-54BC-43AA-B2C2-EB0C106FB630}" type="slidenum">
              <a:rPr lang="en-US" smtClean="0"/>
              <a:pPr/>
              <a:t>11</a:t>
            </a:fld>
            <a:endParaRPr lang="en-US" dirty="0"/>
          </a:p>
        </p:txBody>
      </p:sp>
    </p:spTree>
    <p:extLst>
      <p:ext uri="{BB962C8B-B14F-4D97-AF65-F5344CB8AC3E}">
        <p14:creationId xmlns:p14="http://schemas.microsoft.com/office/powerpoint/2010/main" val="395355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9C1DA7-54BC-43AA-B2C2-EB0C106FB630}" type="slidenum">
              <a:rPr lang="en-US" smtClean="0"/>
              <a:pPr/>
              <a:t>12</a:t>
            </a:fld>
            <a:endParaRPr lang="en-US" dirty="0"/>
          </a:p>
        </p:txBody>
      </p:sp>
    </p:spTree>
    <p:extLst>
      <p:ext uri="{BB962C8B-B14F-4D97-AF65-F5344CB8AC3E}">
        <p14:creationId xmlns:p14="http://schemas.microsoft.com/office/powerpoint/2010/main" val="1023949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36212F-A83C-43CB-AE73-71ED7E4F582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852B8-3BE7-4A0F-8F82-EEF9122605A7}" type="datetimeFigureOut">
              <a:rPr lang="en-US" smtClean="0"/>
              <a:pPr/>
              <a:t>12/10/2012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6212F-A83C-43CB-AE73-71ED7E4F58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Dhe51atTQA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youtube.com/watch?v=invKzk3vaRI&amp;playnext=1&amp;list=PL9DD7FFC75BD0E488&amp;feature=results_main"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rmellace@access.k12.wv.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sites.google.com/a/wvde.k12.wv.us/title-ii/Ho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347787" y="2057400"/>
            <a:ext cx="7772400" cy="1470025"/>
          </a:xfrm>
        </p:spPr>
        <p:txBody>
          <a:bodyPr/>
          <a:lstStyle/>
          <a:p>
            <a:r>
              <a:rPr lang="en-US" dirty="0" smtClean="0"/>
              <a:t>Tracking </a:t>
            </a:r>
            <a:r>
              <a:rPr lang="en-US" dirty="0" smtClean="0"/>
              <a:t>High Quality Professional </a:t>
            </a:r>
            <a:r>
              <a:rPr lang="en-US" dirty="0" smtClean="0"/>
              <a:t>Development</a:t>
            </a:r>
            <a:endParaRPr lang="en-US" dirty="0"/>
          </a:p>
        </p:txBody>
      </p:sp>
      <p:sp>
        <p:nvSpPr>
          <p:cNvPr id="3" name="Subtitle 2"/>
          <p:cNvSpPr>
            <a:spLocks noGrp="1"/>
          </p:cNvSpPr>
          <p:nvPr>
            <p:ph type="subTitle" sz="quarter" idx="1"/>
          </p:nvPr>
        </p:nvSpPr>
        <p:spPr>
          <a:xfrm>
            <a:off x="2133600" y="3886200"/>
            <a:ext cx="6400800" cy="1752600"/>
          </a:xfrm>
        </p:spPr>
        <p:txBody>
          <a:bodyPr/>
          <a:lstStyle/>
          <a:p>
            <a:r>
              <a:rPr lang="en-US" dirty="0" smtClean="0"/>
              <a:t>Title II Requirements and Best </a:t>
            </a:r>
            <a:r>
              <a:rPr lang="en-US" dirty="0" smtClean="0"/>
              <a:t>Practices</a:t>
            </a:r>
            <a:endParaRPr lang="en-US" dirty="0" smtClean="0"/>
          </a:p>
          <a:p>
            <a:r>
              <a:rPr lang="en-US" dirty="0" smtClean="0"/>
              <a:t>Robert Mellace</a:t>
            </a:r>
            <a:endParaRPr lang="en-US" dirty="0"/>
          </a:p>
        </p:txBody>
      </p:sp>
    </p:spTree>
    <p:extLst>
      <p:ext uri="{BB962C8B-B14F-4D97-AF65-F5344CB8AC3E}">
        <p14:creationId xmlns:p14="http://schemas.microsoft.com/office/powerpoint/2010/main" val="4205177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295400"/>
            <a:ext cx="7086600" cy="4830763"/>
          </a:xfrm>
        </p:spPr>
        <p:txBody>
          <a:bodyPr>
            <a:normAutofit lnSpcReduction="10000"/>
          </a:bodyPr>
          <a:lstStyle/>
          <a:p>
            <a:r>
              <a:rPr lang="en-US" dirty="0"/>
              <a:t>Increase student achievement and close academic gaps between economically advantaged students and students who are from different economic, racial, and ethnic backgrounds as well as students with disabilities – </a:t>
            </a:r>
            <a:r>
              <a:rPr lang="en-US" sz="2200" i="1" dirty="0" smtClean="0"/>
              <a:t>Education.com</a:t>
            </a:r>
          </a:p>
          <a:p>
            <a:r>
              <a:rPr lang="en-US" dirty="0" smtClean="0"/>
              <a:t>Student </a:t>
            </a:r>
            <a:r>
              <a:rPr lang="en-US" dirty="0"/>
              <a:t>achievement is </a:t>
            </a:r>
            <a:r>
              <a:rPr lang="en-US" dirty="0" smtClean="0"/>
              <a:t>measured by assessing annual yearly progress via state </a:t>
            </a:r>
            <a:r>
              <a:rPr lang="en-US" dirty="0"/>
              <a:t>testing.</a:t>
            </a:r>
          </a:p>
          <a:p>
            <a:endParaRPr lang="en-US" dirty="0"/>
          </a:p>
        </p:txBody>
      </p:sp>
      <p:sp>
        <p:nvSpPr>
          <p:cNvPr id="4" name="Title 1"/>
          <p:cNvSpPr txBox="1">
            <a:spLocks/>
          </p:cNvSpPr>
          <p:nvPr/>
        </p:nvSpPr>
        <p:spPr>
          <a:xfrm>
            <a:off x="1762125" y="33337"/>
            <a:ext cx="73628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Purpose of NCLB</a:t>
            </a:r>
            <a:endParaRPr lang="en-US" dirty="0"/>
          </a:p>
        </p:txBody>
      </p:sp>
    </p:spTree>
    <p:extLst>
      <p:ext uri="{BB962C8B-B14F-4D97-AF65-F5344CB8AC3E}">
        <p14:creationId xmlns:p14="http://schemas.microsoft.com/office/powerpoint/2010/main" val="2635066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7162800" cy="1143000"/>
          </a:xfrm>
        </p:spPr>
        <p:txBody>
          <a:bodyPr/>
          <a:lstStyle/>
          <a:p>
            <a:r>
              <a:rPr lang="en-US" dirty="0"/>
              <a:t>Purpose of NCLB</a:t>
            </a:r>
          </a:p>
        </p:txBody>
      </p:sp>
      <p:sp>
        <p:nvSpPr>
          <p:cNvPr id="4" name="Content Placeholder 3"/>
          <p:cNvSpPr>
            <a:spLocks noGrp="1"/>
          </p:cNvSpPr>
          <p:nvPr>
            <p:ph idx="1"/>
          </p:nvPr>
        </p:nvSpPr>
        <p:spPr>
          <a:xfrm>
            <a:off x="1905000" y="1600200"/>
            <a:ext cx="7086600" cy="4525963"/>
          </a:xfrm>
        </p:spPr>
        <p:txBody>
          <a:bodyPr/>
          <a:lstStyle/>
          <a:p>
            <a:pPr marL="0" indent="0">
              <a:buNone/>
            </a:pPr>
            <a:r>
              <a:rPr lang="en-US" dirty="0" smtClean="0"/>
              <a:t>Statements by George Bush at the time of NCLB Reauthorization:</a:t>
            </a:r>
            <a:endParaRPr lang="en-US" dirty="0" smtClean="0">
              <a:hlinkClick r:id="rId3"/>
            </a:endParaRPr>
          </a:p>
          <a:p>
            <a:r>
              <a:rPr lang="en-US" dirty="0" smtClean="0">
                <a:hlinkClick r:id="rId3"/>
              </a:rPr>
              <a:t>http</a:t>
            </a:r>
            <a:r>
              <a:rPr lang="en-US" dirty="0">
                <a:hlinkClick r:id="rId3"/>
              </a:rPr>
              <a:t>://</a:t>
            </a:r>
            <a:r>
              <a:rPr lang="en-US" dirty="0" smtClean="0">
                <a:hlinkClick r:id="rId3"/>
              </a:rPr>
              <a:t>www.youtube.com/watch?v=Dhe51atTQAw</a:t>
            </a:r>
            <a:endParaRPr lang="en-US" dirty="0" smtClean="0"/>
          </a:p>
          <a:p>
            <a:r>
              <a:rPr lang="en-US" dirty="0">
                <a:hlinkClick r:id="rId4"/>
              </a:rPr>
              <a:t>http://</a:t>
            </a:r>
            <a:r>
              <a:rPr lang="en-US" dirty="0" smtClean="0">
                <a:hlinkClick r:id="rId4"/>
              </a:rPr>
              <a:t>www.youtube.com/watch?v=invKzk3vaRI&amp;playnext=1&amp;list=PL9DD7FFC75BD0E488&amp;feature=results_main</a:t>
            </a:r>
            <a:endParaRPr lang="en-US" dirty="0" smtClean="0"/>
          </a:p>
          <a:p>
            <a:endParaRPr lang="en-US" dirty="0"/>
          </a:p>
        </p:txBody>
      </p:sp>
    </p:spTree>
    <p:extLst>
      <p:ext uri="{BB962C8B-B14F-4D97-AF65-F5344CB8AC3E}">
        <p14:creationId xmlns:p14="http://schemas.microsoft.com/office/powerpoint/2010/main" val="3121152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752600" y="304800"/>
            <a:ext cx="7391400" cy="1143000"/>
          </a:xfrm>
        </p:spPr>
        <p:txBody>
          <a:bodyPr>
            <a:normAutofit fontScale="90000"/>
          </a:bodyPr>
          <a:lstStyle/>
          <a:p>
            <a:r>
              <a:rPr lang="en-US" dirty="0" smtClean="0"/>
              <a:t>Core Subject Areas </a:t>
            </a:r>
            <a:r>
              <a:rPr lang="en-US" dirty="0" smtClean="0"/>
              <a:t/>
            </a:r>
            <a:br>
              <a:rPr lang="en-US" dirty="0" smtClean="0"/>
            </a:br>
            <a:r>
              <a:rPr lang="en-US" dirty="0" smtClean="0"/>
              <a:t>Identified by NCLB</a:t>
            </a:r>
            <a:endParaRPr lang="en-US" dirty="0" smtClean="0"/>
          </a:p>
        </p:txBody>
      </p:sp>
      <p:sp>
        <p:nvSpPr>
          <p:cNvPr id="41987" name="Content Placeholder 2"/>
          <p:cNvSpPr>
            <a:spLocks noGrp="1"/>
          </p:cNvSpPr>
          <p:nvPr>
            <p:ph sz="quarter" idx="1"/>
          </p:nvPr>
        </p:nvSpPr>
        <p:spPr>
          <a:xfrm>
            <a:off x="1904999" y="1905000"/>
            <a:ext cx="7229475" cy="4114800"/>
          </a:xfrm>
        </p:spPr>
        <p:txBody>
          <a:bodyPr>
            <a:normAutofit lnSpcReduction="10000"/>
          </a:bodyPr>
          <a:lstStyle/>
          <a:p>
            <a:r>
              <a:rPr lang="en-US" sz="2800" b="1" u="sng" dirty="0" smtClean="0"/>
              <a:t>English and reading or language arts</a:t>
            </a:r>
          </a:p>
          <a:p>
            <a:r>
              <a:rPr lang="en-US" sz="2800" b="1" u="sng" dirty="0" smtClean="0"/>
              <a:t>mathematics</a:t>
            </a:r>
          </a:p>
          <a:p>
            <a:r>
              <a:rPr lang="en-US" sz="2800" dirty="0" smtClean="0"/>
              <a:t>science</a:t>
            </a:r>
          </a:p>
          <a:p>
            <a:r>
              <a:rPr lang="en-US" sz="2800" dirty="0" smtClean="0"/>
              <a:t>foreign languages</a:t>
            </a:r>
          </a:p>
          <a:p>
            <a:r>
              <a:rPr lang="en-US" sz="2800" dirty="0" smtClean="0"/>
              <a:t>civics and government, economics, history, geography</a:t>
            </a:r>
          </a:p>
          <a:p>
            <a:r>
              <a:rPr lang="en-US" sz="2800" dirty="0" smtClean="0"/>
              <a:t>arts (including music, dance, theatre, art, etc.)</a:t>
            </a:r>
          </a:p>
          <a:p>
            <a:r>
              <a:rPr lang="en-US" sz="2800" dirty="0" smtClean="0"/>
              <a:t>special education (because they teach core subject area information to students) </a:t>
            </a:r>
          </a:p>
          <a:p>
            <a:endParaRPr lang="en-US" dirty="0" smtClean="0"/>
          </a:p>
        </p:txBody>
      </p:sp>
    </p:spTree>
    <p:extLst>
      <p:ext uri="{BB962C8B-B14F-4D97-AF65-F5344CB8AC3E}">
        <p14:creationId xmlns:p14="http://schemas.microsoft.com/office/powerpoint/2010/main" val="197764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7239000" cy="1143000"/>
          </a:xfrm>
        </p:spPr>
        <p:txBody>
          <a:bodyPr/>
          <a:lstStyle/>
          <a:p>
            <a:r>
              <a:rPr lang="en-US" dirty="0" smtClean="0"/>
              <a:t>Purpose of Title II, Part A</a:t>
            </a:r>
            <a:endParaRPr lang="en-US" dirty="0"/>
          </a:p>
        </p:txBody>
      </p:sp>
      <p:sp>
        <p:nvSpPr>
          <p:cNvPr id="3" name="Content Placeholder 2"/>
          <p:cNvSpPr>
            <a:spLocks noGrp="1"/>
          </p:cNvSpPr>
          <p:nvPr>
            <p:ph idx="1"/>
          </p:nvPr>
        </p:nvSpPr>
        <p:spPr>
          <a:xfrm>
            <a:off x="1828800" y="1600200"/>
            <a:ext cx="7162800" cy="4525963"/>
          </a:xfrm>
        </p:spPr>
        <p:txBody>
          <a:bodyPr/>
          <a:lstStyle/>
          <a:p>
            <a:pPr marL="0" indent="0" algn="ctr">
              <a:buNone/>
            </a:pPr>
            <a:endParaRPr lang="en-US" dirty="0" smtClean="0"/>
          </a:p>
          <a:p>
            <a:pPr marL="0" indent="0" algn="ctr">
              <a:buNone/>
            </a:pPr>
            <a:endParaRPr lang="en-US" dirty="0"/>
          </a:p>
          <a:p>
            <a:pPr marL="0" indent="0" algn="ctr">
              <a:buNone/>
            </a:pPr>
            <a:r>
              <a:rPr lang="en-US" sz="4000" dirty="0" smtClean="0"/>
              <a:t>To </a:t>
            </a:r>
            <a:r>
              <a:rPr lang="en-US" sz="4000" dirty="0"/>
              <a:t>increase academic achievement by improving teacher and principal quality. </a:t>
            </a:r>
          </a:p>
          <a:p>
            <a:endParaRPr lang="en-US" dirty="0"/>
          </a:p>
        </p:txBody>
      </p:sp>
    </p:spTree>
    <p:extLst>
      <p:ext uri="{BB962C8B-B14F-4D97-AF65-F5344CB8AC3E}">
        <p14:creationId xmlns:p14="http://schemas.microsoft.com/office/powerpoint/2010/main" val="2237517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752600" y="533400"/>
            <a:ext cx="7391400" cy="1143000"/>
          </a:xfrm>
        </p:spPr>
        <p:txBody>
          <a:bodyPr>
            <a:normAutofit fontScale="90000"/>
          </a:bodyPr>
          <a:lstStyle/>
          <a:p>
            <a:r>
              <a:rPr lang="en-US" dirty="0" smtClean="0"/>
              <a:t>NCLB Requirements for </a:t>
            </a:r>
            <a:br>
              <a:rPr lang="en-US" dirty="0" smtClean="0"/>
            </a:br>
            <a:r>
              <a:rPr lang="en-US" dirty="0" smtClean="0"/>
              <a:t>High Quality Professional Development </a:t>
            </a:r>
            <a:endParaRPr lang="en-US" dirty="0" smtClean="0"/>
          </a:p>
        </p:txBody>
      </p:sp>
      <p:sp>
        <p:nvSpPr>
          <p:cNvPr id="40963" name="Content Placeholder 2"/>
          <p:cNvSpPr>
            <a:spLocks noGrp="1"/>
          </p:cNvSpPr>
          <p:nvPr>
            <p:ph sz="quarter" idx="1"/>
          </p:nvPr>
        </p:nvSpPr>
        <p:spPr>
          <a:xfrm>
            <a:off x="1752600" y="1981200"/>
            <a:ext cx="7391400" cy="4191000"/>
          </a:xfrm>
        </p:spPr>
        <p:txBody>
          <a:bodyPr/>
          <a:lstStyle/>
          <a:p>
            <a:pPr>
              <a:buFont typeface="Wingdings 2" pitchFamily="18" charset="2"/>
              <a:buNone/>
            </a:pPr>
            <a:r>
              <a:rPr lang="en-US" dirty="0" smtClean="0"/>
              <a:t>Must be:</a:t>
            </a:r>
          </a:p>
          <a:p>
            <a:r>
              <a:rPr lang="en-US" dirty="0" smtClean="0"/>
              <a:t>Based on scientific research</a:t>
            </a:r>
          </a:p>
          <a:p>
            <a:r>
              <a:rPr lang="en-US" dirty="0" smtClean="0"/>
              <a:t>Based on the needs of the school district</a:t>
            </a:r>
          </a:p>
          <a:p>
            <a:r>
              <a:rPr lang="en-US" dirty="0" smtClean="0"/>
              <a:t>Sustained and ongoing training(s) </a:t>
            </a:r>
          </a:p>
          <a:p>
            <a:r>
              <a:rPr lang="en-US" dirty="0" smtClean="0"/>
              <a:t>Review collaboration is provided</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3075120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7162800" cy="1143000"/>
          </a:xfrm>
        </p:spPr>
        <p:txBody>
          <a:bodyPr>
            <a:normAutofit fontScale="90000"/>
          </a:bodyPr>
          <a:lstStyle/>
          <a:p>
            <a:r>
              <a:rPr lang="en-US" dirty="0" smtClean="0"/>
              <a:t>Tracking Requirements of </a:t>
            </a:r>
            <a:br>
              <a:rPr lang="en-US" dirty="0" smtClean="0"/>
            </a:br>
            <a:r>
              <a:rPr lang="en-US" dirty="0" smtClean="0"/>
              <a:t>Title II, Part A</a:t>
            </a:r>
            <a:endParaRPr lang="en-US" dirty="0"/>
          </a:p>
        </p:txBody>
      </p:sp>
      <p:sp>
        <p:nvSpPr>
          <p:cNvPr id="3" name="Content Placeholder 2"/>
          <p:cNvSpPr>
            <a:spLocks noGrp="1"/>
          </p:cNvSpPr>
          <p:nvPr>
            <p:ph idx="1"/>
          </p:nvPr>
        </p:nvSpPr>
        <p:spPr>
          <a:xfrm>
            <a:off x="1828800" y="1600200"/>
            <a:ext cx="7162800" cy="5029200"/>
          </a:xfrm>
        </p:spPr>
        <p:txBody>
          <a:bodyPr>
            <a:normAutofit lnSpcReduction="10000"/>
          </a:bodyPr>
          <a:lstStyle/>
          <a:p>
            <a:pPr marL="0" indent="0">
              <a:buNone/>
            </a:pPr>
            <a:r>
              <a:rPr lang="en-US" dirty="0" smtClean="0"/>
              <a:t>Monitoring Standard 3.1</a:t>
            </a:r>
          </a:p>
          <a:p>
            <a:r>
              <a:rPr lang="en-US" dirty="0" smtClean="0"/>
              <a:t>The LEA must meet the state goal for teachers receiving professional development </a:t>
            </a:r>
            <a:r>
              <a:rPr lang="en-US" u="sng" dirty="0" smtClean="0"/>
              <a:t>as defined by NCLB</a:t>
            </a:r>
          </a:p>
          <a:p>
            <a:pPr lvl="1"/>
            <a:r>
              <a:rPr lang="en-US" dirty="0" smtClean="0"/>
              <a:t>100% of teachers must be engaged in high quality professional development</a:t>
            </a:r>
          </a:p>
          <a:p>
            <a:pPr lvl="1"/>
            <a:r>
              <a:rPr lang="en-US" dirty="0" smtClean="0"/>
              <a:t>LEAs must present a </a:t>
            </a:r>
            <a:r>
              <a:rPr lang="en-US" dirty="0"/>
              <a:t>calculation </a:t>
            </a:r>
            <a:r>
              <a:rPr lang="en-US" dirty="0" smtClean="0"/>
              <a:t>for the </a:t>
            </a:r>
            <a:r>
              <a:rPr lang="en-US" dirty="0"/>
              <a:t>percentage of </a:t>
            </a:r>
            <a:r>
              <a:rPr lang="en-US" dirty="0" smtClean="0"/>
              <a:t>teachers </a:t>
            </a:r>
            <a:r>
              <a:rPr lang="en-US" dirty="0"/>
              <a:t>engaged in high quality professional development </a:t>
            </a:r>
            <a:r>
              <a:rPr lang="en-US" dirty="0" smtClean="0"/>
              <a:t>in each </a:t>
            </a:r>
            <a:r>
              <a:rPr lang="en-US" dirty="0"/>
              <a:t>individual year of the </a:t>
            </a:r>
            <a:r>
              <a:rPr lang="en-US" dirty="0" smtClean="0"/>
              <a:t>three year monitoring </a:t>
            </a:r>
            <a:r>
              <a:rPr lang="en-US" dirty="0"/>
              <a:t>cycle.</a:t>
            </a:r>
          </a:p>
          <a:p>
            <a:pPr lvl="1"/>
            <a:endParaRPr lang="en-US" dirty="0" smtClean="0"/>
          </a:p>
        </p:txBody>
      </p:sp>
    </p:spTree>
    <p:extLst>
      <p:ext uri="{BB962C8B-B14F-4D97-AF65-F5344CB8AC3E}">
        <p14:creationId xmlns:p14="http://schemas.microsoft.com/office/powerpoint/2010/main" val="4030863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590800"/>
            <a:ext cx="7162800" cy="1143000"/>
          </a:xfrm>
        </p:spPr>
        <p:txBody>
          <a:bodyPr>
            <a:normAutofit fontScale="90000"/>
          </a:bodyPr>
          <a:lstStyle/>
          <a:p>
            <a:r>
              <a:rPr lang="en-US" dirty="0" smtClean="0"/>
              <a:t>Best Practices for Meeting Standard 3.1</a:t>
            </a:r>
            <a:endParaRPr lang="en-US" dirty="0"/>
          </a:p>
        </p:txBody>
      </p:sp>
    </p:spTree>
    <p:extLst>
      <p:ext uri="{BB962C8B-B14F-4D97-AF65-F5344CB8AC3E}">
        <p14:creationId xmlns:p14="http://schemas.microsoft.com/office/powerpoint/2010/main" val="1930073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7162800" cy="1143000"/>
          </a:xfrm>
        </p:spPr>
        <p:txBody>
          <a:bodyPr>
            <a:normAutofit fontScale="90000"/>
          </a:bodyPr>
          <a:lstStyle/>
          <a:p>
            <a:r>
              <a:rPr lang="en-US" dirty="0" smtClean="0"/>
              <a:t>Summers County</a:t>
            </a:r>
            <a:br>
              <a:rPr lang="en-US" dirty="0" smtClean="0"/>
            </a:br>
            <a:r>
              <a:rPr lang="en-US" dirty="0" smtClean="0"/>
              <a:t>Sarah Brown</a:t>
            </a:r>
            <a:endParaRPr lang="en-US" dirty="0"/>
          </a:p>
        </p:txBody>
      </p:sp>
      <p:sp>
        <p:nvSpPr>
          <p:cNvPr id="3" name="Content Placeholder 2"/>
          <p:cNvSpPr>
            <a:spLocks noGrp="1"/>
          </p:cNvSpPr>
          <p:nvPr>
            <p:ph idx="1"/>
          </p:nvPr>
        </p:nvSpPr>
        <p:spPr>
          <a:xfrm>
            <a:off x="1905000" y="1600200"/>
            <a:ext cx="7086600" cy="4876800"/>
          </a:xfrm>
        </p:spPr>
        <p:txBody>
          <a:bodyPr>
            <a:noAutofit/>
          </a:bodyPr>
          <a:lstStyle/>
          <a:p>
            <a:pPr marL="0" indent="0">
              <a:buNone/>
            </a:pPr>
            <a:r>
              <a:rPr lang="en-US" sz="3000" dirty="0" smtClean="0"/>
              <a:t>Uses a spreadsheet based system of tracking high quality professional development</a:t>
            </a:r>
          </a:p>
          <a:p>
            <a:r>
              <a:rPr lang="en-US" sz="3000" dirty="0" smtClean="0"/>
              <a:t>Has the ability to separate core subject area teachers from all teachers</a:t>
            </a:r>
          </a:p>
          <a:p>
            <a:r>
              <a:rPr lang="en-US" sz="3000" dirty="0" smtClean="0"/>
              <a:t>Separates high quality professional development from all professional development</a:t>
            </a:r>
          </a:p>
          <a:p>
            <a:r>
              <a:rPr lang="en-US" sz="3000" dirty="0" smtClean="0"/>
              <a:t>A </a:t>
            </a:r>
            <a:r>
              <a:rPr lang="en-US" sz="3000" dirty="0"/>
              <a:t>percentage </a:t>
            </a:r>
            <a:r>
              <a:rPr lang="en-US" sz="3000" dirty="0" smtClean="0"/>
              <a:t>is calculated manually for each year of the monitoring cycle</a:t>
            </a:r>
            <a:endParaRPr lang="en-US" sz="3000" dirty="0"/>
          </a:p>
          <a:p>
            <a:r>
              <a:rPr lang="en-US" sz="3000" dirty="0" smtClean="0"/>
              <a:t>Still tracks the state required 18 hours</a:t>
            </a:r>
          </a:p>
        </p:txBody>
      </p:sp>
    </p:spTree>
    <p:extLst>
      <p:ext uri="{BB962C8B-B14F-4D97-AF65-F5344CB8AC3E}">
        <p14:creationId xmlns:p14="http://schemas.microsoft.com/office/powerpoint/2010/main" val="3302556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7086600" cy="1143000"/>
          </a:xfrm>
        </p:spPr>
        <p:txBody>
          <a:bodyPr>
            <a:normAutofit fontScale="90000"/>
          </a:bodyPr>
          <a:lstStyle/>
          <a:p>
            <a:r>
              <a:rPr lang="en-US" dirty="0" smtClean="0"/>
              <a:t>Lincoln County</a:t>
            </a:r>
            <a:br>
              <a:rPr lang="en-US" dirty="0" smtClean="0"/>
            </a:br>
            <a:r>
              <a:rPr lang="en-US" dirty="0" smtClean="0"/>
              <a:t>Charlene Coburn</a:t>
            </a:r>
            <a:endParaRPr lang="en-US" dirty="0"/>
          </a:p>
        </p:txBody>
      </p:sp>
      <p:sp>
        <p:nvSpPr>
          <p:cNvPr id="3" name="Content Placeholder 2"/>
          <p:cNvSpPr>
            <a:spLocks noGrp="1"/>
          </p:cNvSpPr>
          <p:nvPr>
            <p:ph idx="1"/>
          </p:nvPr>
        </p:nvSpPr>
        <p:spPr>
          <a:xfrm>
            <a:off x="1905000" y="1600200"/>
            <a:ext cx="7086600" cy="5029200"/>
          </a:xfrm>
        </p:spPr>
        <p:txBody>
          <a:bodyPr>
            <a:normAutofit lnSpcReduction="10000"/>
          </a:bodyPr>
          <a:lstStyle/>
          <a:p>
            <a:pPr marL="0" indent="0">
              <a:buNone/>
            </a:pPr>
            <a:r>
              <a:rPr lang="en-US" dirty="0"/>
              <a:t>Uses </a:t>
            </a:r>
            <a:r>
              <a:rPr lang="en-US" dirty="0" smtClean="0"/>
              <a:t>an internet based </a:t>
            </a:r>
            <a:r>
              <a:rPr lang="en-US" dirty="0"/>
              <a:t>system of tracking high quality professional development</a:t>
            </a:r>
          </a:p>
          <a:p>
            <a:r>
              <a:rPr lang="en-US" dirty="0"/>
              <a:t>Has the ability to separate core subject area teachers from all teachers</a:t>
            </a:r>
          </a:p>
          <a:p>
            <a:r>
              <a:rPr lang="en-US" dirty="0"/>
              <a:t>Separates high quality professional development from all professional development</a:t>
            </a:r>
          </a:p>
          <a:p>
            <a:r>
              <a:rPr lang="en-US" dirty="0" smtClean="0"/>
              <a:t>Automatically calculates a percentage for each year of the monitoring cycle</a:t>
            </a:r>
          </a:p>
          <a:p>
            <a:r>
              <a:rPr lang="en-US" dirty="0"/>
              <a:t>Still tracks the state required 18 hours </a:t>
            </a:r>
          </a:p>
          <a:p>
            <a:endParaRPr lang="en-US" dirty="0" smtClean="0"/>
          </a:p>
          <a:p>
            <a:endParaRPr lang="en-US" dirty="0"/>
          </a:p>
        </p:txBody>
      </p:sp>
    </p:spTree>
    <p:extLst>
      <p:ext uri="{BB962C8B-B14F-4D97-AF65-F5344CB8AC3E}">
        <p14:creationId xmlns:p14="http://schemas.microsoft.com/office/powerpoint/2010/main" val="4184194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3200"/>
            <a:ext cx="7239000" cy="1143000"/>
          </a:xfrm>
        </p:spPr>
        <p:txBody>
          <a:bodyPr>
            <a:normAutofit fontScale="90000"/>
          </a:bodyPr>
          <a:lstStyle/>
          <a:p>
            <a:r>
              <a:rPr lang="en-US" dirty="0" smtClean="0"/>
              <a:t>Questions?</a:t>
            </a:r>
            <a:br>
              <a:rPr lang="en-US" dirty="0" smtClean="0"/>
            </a:br>
            <a:r>
              <a:rPr lang="en-US" dirty="0" smtClean="0"/>
              <a:t/>
            </a:r>
            <a:br>
              <a:rPr lang="en-US" dirty="0" smtClean="0"/>
            </a:br>
            <a:r>
              <a:rPr lang="en-US" dirty="0" smtClean="0"/>
              <a:t>Discussion</a:t>
            </a:r>
            <a:endParaRPr lang="en-US" dirty="0"/>
          </a:p>
        </p:txBody>
      </p:sp>
    </p:spTree>
    <p:extLst>
      <p:ext uri="{BB962C8B-B14F-4D97-AF65-F5344CB8AC3E}">
        <p14:creationId xmlns:p14="http://schemas.microsoft.com/office/powerpoint/2010/main" val="19182170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7162800" cy="1143000"/>
          </a:xfrm>
        </p:spPr>
        <p:txBody>
          <a:bodyPr/>
          <a:lstStyle/>
          <a:p>
            <a:r>
              <a:rPr lang="en-US" dirty="0" smtClean="0"/>
              <a:t>Contact Information</a:t>
            </a:r>
            <a:endParaRPr lang="en-US" dirty="0"/>
          </a:p>
        </p:txBody>
      </p:sp>
      <p:sp>
        <p:nvSpPr>
          <p:cNvPr id="3" name="Content Placeholder 2"/>
          <p:cNvSpPr>
            <a:spLocks noGrp="1"/>
          </p:cNvSpPr>
          <p:nvPr>
            <p:ph idx="1"/>
          </p:nvPr>
        </p:nvSpPr>
        <p:spPr>
          <a:xfrm>
            <a:off x="1752600" y="1600200"/>
            <a:ext cx="7239000" cy="5029200"/>
          </a:xfrm>
        </p:spPr>
        <p:txBody>
          <a:bodyPr>
            <a:normAutofit fontScale="70000" lnSpcReduction="20000"/>
          </a:bodyPr>
          <a:lstStyle/>
          <a:p>
            <a:pPr marL="0" indent="0">
              <a:buNone/>
            </a:pPr>
            <a:r>
              <a:rPr lang="en-US" dirty="0"/>
              <a:t>Robert P. Mellace </a:t>
            </a:r>
            <a:r>
              <a:rPr lang="en-US" dirty="0" smtClean="0"/>
              <a:t>III</a:t>
            </a:r>
          </a:p>
          <a:p>
            <a:pPr marL="0" indent="0">
              <a:buNone/>
            </a:pPr>
            <a:r>
              <a:rPr lang="en-US" dirty="0" smtClean="0"/>
              <a:t>West Virginia Department of Education</a:t>
            </a:r>
            <a:endParaRPr lang="en-US" dirty="0"/>
          </a:p>
          <a:p>
            <a:pPr marL="0" indent="0">
              <a:buNone/>
            </a:pPr>
            <a:r>
              <a:rPr lang="en-US" dirty="0"/>
              <a:t>Coordinator of Title I, Title II, Title VI and Troops to Teachers</a:t>
            </a:r>
          </a:p>
          <a:p>
            <a:pPr marL="0" indent="0">
              <a:buNone/>
            </a:pPr>
            <a:r>
              <a:rPr lang="en-US" dirty="0"/>
              <a:t>Office of Federal Programs</a:t>
            </a:r>
          </a:p>
          <a:p>
            <a:pPr marL="0" indent="0">
              <a:buNone/>
            </a:pPr>
            <a:r>
              <a:rPr lang="en-US" dirty="0"/>
              <a:t>Building 6, Room 330</a:t>
            </a:r>
          </a:p>
          <a:p>
            <a:pPr marL="0" indent="0">
              <a:buNone/>
            </a:pPr>
            <a:r>
              <a:rPr lang="en-US" dirty="0"/>
              <a:t>1900 Kanawha Boulevard East</a:t>
            </a:r>
          </a:p>
          <a:p>
            <a:pPr marL="0" indent="0">
              <a:buNone/>
            </a:pPr>
            <a:r>
              <a:rPr lang="en-US" dirty="0"/>
              <a:t>Charleston, WV 25305</a:t>
            </a:r>
          </a:p>
          <a:p>
            <a:pPr marL="0" indent="0">
              <a:buNone/>
            </a:pPr>
            <a:r>
              <a:rPr lang="en-US" dirty="0"/>
              <a:t>Phone (toll free): 1-800-982-2378</a:t>
            </a:r>
          </a:p>
          <a:p>
            <a:pPr marL="0" indent="0">
              <a:buNone/>
            </a:pPr>
            <a:r>
              <a:rPr lang="en-US" dirty="0"/>
              <a:t>Phone: 1-304-558-7010</a:t>
            </a:r>
          </a:p>
          <a:p>
            <a:pPr marL="0" indent="0">
              <a:buNone/>
            </a:pPr>
            <a:r>
              <a:rPr lang="en-US" dirty="0"/>
              <a:t>E-mail - </a:t>
            </a:r>
            <a:r>
              <a:rPr lang="en-US" u="sng" dirty="0">
                <a:hlinkClick r:id="rId3"/>
              </a:rPr>
              <a:t>rmellace@access.k12.wv.us</a:t>
            </a:r>
            <a:endParaRPr lang="en-US" dirty="0"/>
          </a:p>
          <a:p>
            <a:pPr marL="0" indent="0">
              <a:buNone/>
            </a:pPr>
            <a:r>
              <a:rPr lang="en-US" dirty="0"/>
              <a:t> </a:t>
            </a:r>
          </a:p>
          <a:p>
            <a:pPr marL="0" indent="0">
              <a:buNone/>
            </a:pPr>
            <a:r>
              <a:rPr lang="en-US" dirty="0"/>
              <a:t>WVDE Title II and Title VI </a:t>
            </a:r>
            <a:r>
              <a:rPr lang="en-US" dirty="0" smtClean="0"/>
              <a:t>Homepage- </a:t>
            </a:r>
            <a:r>
              <a:rPr lang="en-US" u="sng" dirty="0">
                <a:hlinkClick r:id="rId4"/>
              </a:rPr>
              <a:t>https://</a:t>
            </a:r>
            <a:r>
              <a:rPr lang="en-US" u="sng" dirty="0" smtClean="0">
                <a:hlinkClick r:id="rId4"/>
              </a:rPr>
              <a:t>sites.google.com/a/wvde.k12.wv.us/title-ii/Home</a:t>
            </a:r>
            <a:endParaRPr lang="en-US" dirty="0"/>
          </a:p>
        </p:txBody>
      </p:sp>
    </p:spTree>
    <p:extLst>
      <p:ext uri="{BB962C8B-B14F-4D97-AF65-F5344CB8AC3E}">
        <p14:creationId xmlns:p14="http://schemas.microsoft.com/office/powerpoint/2010/main" val="1490122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2268</TotalTime>
  <Words>810</Words>
  <Application>Microsoft Office PowerPoint</Application>
  <PresentationFormat>On-screen Show (4:3)</PresentationFormat>
  <Paragraphs>109</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Tracking High Quality Professional Development</vt:lpstr>
      <vt:lpstr>PowerPoint Presentation</vt:lpstr>
      <vt:lpstr>Purpose of NCLB</vt:lpstr>
      <vt:lpstr>Core Subject Areas  Identified by NCLB</vt:lpstr>
      <vt:lpstr>Purpose of Title II, Part A</vt:lpstr>
      <vt:lpstr>NCLB Requirements for  High Quality Professional Development </vt:lpstr>
      <vt:lpstr>Tracking Requirements of  Title II, Part A</vt:lpstr>
      <vt:lpstr>Best Practices for Meeting Standard 3.1</vt:lpstr>
      <vt:lpstr>Summers County Sarah Brown</vt:lpstr>
      <vt:lpstr>Lincoln County Charlene Coburn</vt:lpstr>
      <vt:lpstr>Questions?  Discussion</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icanterbury</dc:creator>
  <cp:lastModifiedBy>Robert Mellace</cp:lastModifiedBy>
  <cp:revision>109</cp:revision>
  <cp:lastPrinted>2012-12-10T15:53:59Z</cp:lastPrinted>
  <dcterms:created xsi:type="dcterms:W3CDTF">2010-06-25T14:37:56Z</dcterms:created>
  <dcterms:modified xsi:type="dcterms:W3CDTF">2012-12-10T19:12:38Z</dcterms:modified>
</cp:coreProperties>
</file>