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19"/>
  </p:notesMasterIdLst>
  <p:sldIdLst>
    <p:sldId id="256" r:id="rId3"/>
    <p:sldId id="277" r:id="rId4"/>
    <p:sldId id="265" r:id="rId5"/>
    <p:sldId id="272" r:id="rId6"/>
    <p:sldId id="278" r:id="rId7"/>
    <p:sldId id="279" r:id="rId8"/>
    <p:sldId id="269" r:id="rId9"/>
    <p:sldId id="262" r:id="rId10"/>
    <p:sldId id="264" r:id="rId11"/>
    <p:sldId id="257" r:id="rId12"/>
    <p:sldId id="267" r:id="rId13"/>
    <p:sldId id="268" r:id="rId14"/>
    <p:sldId id="276" r:id="rId15"/>
    <p:sldId id="274" r:id="rId16"/>
    <p:sldId id="273" r:id="rId17"/>
    <p:sldId id="275"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77"/>
            <p14:sldId id="265"/>
            <p14:sldId id="272"/>
            <p14:sldId id="278"/>
            <p14:sldId id="279"/>
            <p14:sldId id="269"/>
            <p14:sldId id="262"/>
            <p14:sldId id="264"/>
            <p14:sldId id="257"/>
            <p14:sldId id="267"/>
            <p14:sldId id="268"/>
            <p14:sldId id="276"/>
            <p14:sldId id="274"/>
            <p14:sldId id="273"/>
            <p14:sldId id="275"/>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snapToGrid="0">
      <p:cViewPr>
        <p:scale>
          <a:sx n="78" d="100"/>
          <a:sy n="78" d="100"/>
        </p:scale>
        <p:origin x="-198"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C13577B-6902-467D-A26C-08A0DD5E4E03}" type="datetimeFigureOut">
              <a:rPr lang="en-US" smtClean="0"/>
              <a:t>1/13/2015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3</a:t>
            </a:fld>
            <a:endParaRPr lang="en-US" dirty="0"/>
          </a:p>
        </p:txBody>
      </p:sp>
    </p:spTree>
    <p:extLst>
      <p:ext uri="{BB962C8B-B14F-4D97-AF65-F5344CB8AC3E}">
        <p14:creationId xmlns:p14="http://schemas.microsoft.com/office/powerpoint/2010/main" val="4283777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7</a:t>
            </a:fld>
            <a:endParaRPr lang="en-US" dirty="0"/>
          </a:p>
        </p:txBody>
      </p:sp>
    </p:spTree>
    <p:extLst>
      <p:ext uri="{BB962C8B-B14F-4D97-AF65-F5344CB8AC3E}">
        <p14:creationId xmlns:p14="http://schemas.microsoft.com/office/powerpoint/2010/main" val="2319890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10F93-7B4B-4EC2-933A-DDA9C1812B2F}" type="datetime1">
              <a:rPr lang="en-US" smtClean="0"/>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7FAF5B-F891-41CA-958D-8CF770D9E060}" type="datetime1">
              <a:rPr lang="en-US" smtClean="0"/>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80648C-EE8E-4C0B-808B-6E6C01B4104A}" type="datetime1">
              <a:rPr lang="en-US" smtClean="0"/>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5" name="Date Placeholder 4"/>
          <p:cNvSpPr>
            <a:spLocks noGrp="1"/>
          </p:cNvSpPr>
          <p:nvPr>
            <p:ph type="dt" sz="half" idx="10"/>
          </p:nvPr>
        </p:nvSpPr>
        <p:spPr/>
        <p:txBody>
          <a:bodyPr/>
          <a:lstStyle/>
          <a:p>
            <a:fld id="{D660EE31-5713-4EFE-BD10-465F7BEEFAA0}" type="datetime1">
              <a:rPr lang="en-US" smtClean="0"/>
              <a:t>1/13/2015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7" name="Date Placeholder 6"/>
          <p:cNvSpPr>
            <a:spLocks noGrp="1"/>
          </p:cNvSpPr>
          <p:nvPr>
            <p:ph type="dt" sz="half" idx="10"/>
          </p:nvPr>
        </p:nvSpPr>
        <p:spPr/>
        <p:txBody>
          <a:bodyPr/>
          <a:lstStyle/>
          <a:p>
            <a:fld id="{A0A90A29-5B4C-44E4-BD88-04D562BC7546}" type="datetime1">
              <a:rPr lang="en-US" smtClean="0"/>
              <a:t>1/13/2015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30A696-F82F-46AE-9813-6BAAD674BCCC}" type="datetime1">
              <a:rPr lang="en-US" smtClean="0"/>
              <a:t>1/13/2015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D809FA-928B-413B-BE9D-E71E1356F016}" type="datetime1">
              <a:rPr lang="en-US" smtClean="0"/>
              <a:t>1/13/2015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F90A51-49B5-4DEC-B8B9-E10A16954CAC}" type="datetime1">
              <a:rPr lang="en-US" smtClean="0"/>
              <a:t>1/13/2015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8D83B4-2A7D-41E6-88DE-632CF60E2C5E}" type="datetime1">
              <a:rPr lang="en-US" smtClean="0"/>
              <a:t>1/13/2015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10A48D-5298-4EAE-9777-1696C8EBFE06}" type="datetime1">
              <a:rPr lang="en-US" smtClean="0"/>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FC3861-B655-42FA-BE0F-3AC8BF0B6F13}" type="datetime1">
              <a:rPr lang="en-US" smtClean="0"/>
              <a:t>1/13/2015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560574-EB66-4527-9380-4139514B398B}" type="datetime1">
              <a:rPr lang="en-US" smtClean="0"/>
              <a:t>1/13/2015</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Outline!R3C1:R11C7" TargetMode="Externa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file:///C:\Users\Jim\Documents\Jim\Schools\Work%202014\Valley%20View%20K-12%206-14.xlsx!Outline!R12C1:R17C7" TargetMode="Externa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C:\Users\Jim\Documents\Jim\Schools\Work%202014\ALLYEARS91_14%20Valley%20View.xls!Chart1!R1C1:R25C15"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Tax%20Base!%5bValley%20View%20K-12%206-14.xlsx%5dTax%20Base%20Chart%201"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Tax%20Base!%5bValley%20View%20K-12%206-14.xlsx%5dTax%20Base%20Chart%205" TargetMode="Externa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7.emf"/><Relationship Id="rId4" Type="http://schemas.openxmlformats.org/officeDocument/2006/relationships/oleObject" Target="file:///C:\Users\Jim\Documents\Jim\Schools\Work%202014\Valley%20View%20K-12%206-14.xlsx!Assume!R2C1:R13C3" TargetMode="External"/></Relationships>
</file>

<file path=ppt/slides/_rels/slide8.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K-12%20Chart1!R1C2:R20C7" TargetMode="Externa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Mill%20Impact!R1C1:R9C7" TargetMode="Externa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K-12%20Chart%202!R3C3:R20C7" TargetMode="Externa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Mill%20Impact!R11C1:R20C7" TargetMode="Externa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FN!R3C1:R13C5" TargetMode="Externa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Debt%20Service%20GTB!R22C1:R28C5" TargetMode="Externa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Debt%20Service%20GTB!R30C1:R34C5" TargetMode="Externa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oleObject" Target="file:///C:\Users\Jim\Documents\Jim\Schools\Work%202014\Valley%20View%20K-12%206-14.xlsx!Debt%20Service%20GTB!R39C1:R44C5" TargetMode="Externa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5980" y="2252901"/>
            <a:ext cx="10515600" cy="2387600"/>
          </a:xfrm>
        </p:spPr>
        <p:txBody>
          <a:bodyPr>
            <a:normAutofit fontScale="90000"/>
          </a:bodyPr>
          <a:lstStyle/>
          <a:p>
            <a:pPr algn="ctr"/>
            <a:r>
              <a:rPr lang="en-US" sz="4900" dirty="0" smtClean="0"/>
              <a:t>Taxpayer Impact of Creation of a New High School and K-12 District in Hellgate Elementary.</a:t>
            </a:r>
            <a:br>
              <a:rPr lang="en-US" sz="4900" dirty="0" smtClean="0"/>
            </a:br>
            <a:r>
              <a:rPr lang="en-US" sz="3600" dirty="0" smtClean="0"/>
              <a:t>Jim Standaert</a:t>
            </a:r>
            <a:br>
              <a:rPr lang="en-US" sz="3600" dirty="0" smtClean="0"/>
            </a:br>
            <a:r>
              <a:rPr lang="en-US" sz="3600" dirty="0" smtClean="0"/>
              <a:t>Aug 1, 2014</a:t>
            </a:r>
            <a:br>
              <a:rPr lang="en-US" sz="3600" dirty="0" smtClean="0"/>
            </a:br>
            <a:r>
              <a:rPr lang="en-US" sz="3600" dirty="0" smtClean="0"/>
              <a:t>443-0620 - jestandaert@yahoo.com</a:t>
            </a:r>
            <a:endParaRPr lang="en-US" sz="3600" dirty="0"/>
          </a:p>
        </p:txBody>
      </p:sp>
      <p:sp>
        <p:nvSpPr>
          <p:cNvPr id="3" name="Title 1"/>
          <p:cNvSpPr txBox="1">
            <a:spLocks/>
          </p:cNvSpPr>
          <p:nvPr/>
        </p:nvSpPr>
        <p:spPr>
          <a:xfrm>
            <a:off x="799011" y="5045470"/>
            <a:ext cx="10515600" cy="1059116"/>
          </a:xfrm>
          <a:prstGeom prst="rect">
            <a:avLst/>
          </a:prstGeom>
        </p:spPr>
        <p:txBody>
          <a:bodyPr vert="horz" lIns="91440" tIns="45720" rIns="91440" bIns="45720" rtlCol="0" anchor="b">
            <a:normAutofit fontScale="97500"/>
          </a:bodyPr>
          <a:lstStyle>
            <a:lvl1pPr algn="l" defTabSz="914400" rtl="0" eaLnBrk="1" latinLnBrk="0" hangingPunct="1">
              <a:spcBef>
                <a:spcPct val="0"/>
              </a:spcBef>
              <a:buNone/>
              <a:defRPr sz="5400" kern="1200">
                <a:solidFill>
                  <a:schemeClr val="bg1"/>
                </a:solidFill>
                <a:latin typeface="+mj-lt"/>
                <a:ea typeface="+mj-ea"/>
                <a:cs typeface="+mj-cs"/>
              </a:defRPr>
            </a:lvl1pPr>
          </a:lstStyle>
          <a:p>
            <a:r>
              <a:rPr lang="en-US" dirty="0" smtClean="0"/>
              <a:t>T</a:t>
            </a:r>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1</a:t>
            </a:fld>
            <a:endParaRPr lang="en-US" dirty="0"/>
          </a:p>
        </p:txBody>
      </p:sp>
      <p:sp>
        <p:nvSpPr>
          <p:cNvPr id="5" name="TextBox 4"/>
          <p:cNvSpPr txBox="1"/>
          <p:nvPr/>
        </p:nvSpPr>
        <p:spPr>
          <a:xfrm>
            <a:off x="1438656" y="5010912"/>
            <a:ext cx="10704576" cy="1200329"/>
          </a:xfrm>
          <a:prstGeom prst="rect">
            <a:avLst/>
          </a:prstGeom>
          <a:noFill/>
        </p:spPr>
        <p:txBody>
          <a:bodyPr wrap="square" rtlCol="0">
            <a:spAutoFit/>
          </a:bodyPr>
          <a:lstStyle/>
          <a:p>
            <a:pPr lvl="1"/>
            <a:r>
              <a:rPr lang="en-US" i="1" dirty="0" smtClean="0"/>
              <a:t>Dr. James </a:t>
            </a:r>
            <a:r>
              <a:rPr lang="en-US" i="1" dirty="0" err="1"/>
              <a:t>Standaert</a:t>
            </a:r>
            <a:r>
              <a:rPr lang="en-US" i="1" dirty="0"/>
              <a:t> is the retired Senior Fiscal Analyst for the State of Montana. </a:t>
            </a:r>
            <a:r>
              <a:rPr lang="en-US" i="1" dirty="0" smtClean="0"/>
              <a:t>Dr. </a:t>
            </a:r>
            <a:r>
              <a:rPr lang="en-US" i="1" dirty="0" err="1"/>
              <a:t>Standaert</a:t>
            </a:r>
            <a:r>
              <a:rPr lang="en-US" i="1" dirty="0"/>
              <a:t> has a BS degree from Gonzaga University in English and a PhD from Washington State University in Agricultural Economics. He has served as an assistant professor at the North Carolina State University, Montana State University, and as an adjunct professor at Carroll College</a:t>
            </a:r>
            <a:r>
              <a:rPr lang="en-US" i="1" dirty="0" smtClean="0"/>
              <a:t>.</a:t>
            </a:r>
            <a:endParaRPr lang="en-US"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2</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943761167"/>
              </p:ext>
            </p:extLst>
          </p:nvPr>
        </p:nvGraphicFramePr>
        <p:xfrm>
          <a:off x="609600" y="1810241"/>
          <a:ext cx="4953336" cy="3534719"/>
        </p:xfrm>
        <a:graphic>
          <a:graphicData uri="http://schemas.openxmlformats.org/presentationml/2006/ole">
            <mc:AlternateContent xmlns:mc="http://schemas.openxmlformats.org/markup-compatibility/2006">
              <mc:Choice xmlns:v="urn:schemas-microsoft-com:vml" Requires="v">
                <p:oleObj spid="_x0000_s14398" name="Worksheet" r:id="rId3" imgW="3990840" imgH="2848026" progId="Excel.Sheet.12">
                  <p:link updateAutomatic="1"/>
                </p:oleObj>
              </mc:Choice>
              <mc:Fallback>
                <p:oleObj name="Worksheet" r:id="rId3" imgW="3990840" imgH="2848026" progId="Excel.Sheet.12">
                  <p:link updateAutomatic="1"/>
                  <p:pic>
                    <p:nvPicPr>
                      <p:cNvPr id="0" name=""/>
                      <p:cNvPicPr/>
                      <p:nvPr/>
                    </p:nvPicPr>
                    <p:blipFill>
                      <a:blip r:embed="rId4"/>
                      <a:stretch>
                        <a:fillRect/>
                      </a:stretch>
                    </p:blipFill>
                    <p:spPr>
                      <a:xfrm>
                        <a:off x="609600" y="1810241"/>
                        <a:ext cx="4953336" cy="3534719"/>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581675672"/>
              </p:ext>
            </p:extLst>
          </p:nvPr>
        </p:nvGraphicFramePr>
        <p:xfrm>
          <a:off x="5981700" y="1789113"/>
          <a:ext cx="5372100" cy="2924175"/>
        </p:xfrm>
        <a:graphic>
          <a:graphicData uri="http://schemas.openxmlformats.org/presentationml/2006/ole">
            <mc:AlternateContent xmlns:mc="http://schemas.openxmlformats.org/markup-compatibility/2006">
              <mc:Choice xmlns:v="urn:schemas-microsoft-com:vml" Requires="v">
                <p:oleObj spid="_x0000_s14399" name="Worksheet" r:id="rId5" imgW="3990840" imgH="2171559" progId="Excel.Sheet.12">
                  <p:link updateAutomatic="1"/>
                </p:oleObj>
              </mc:Choice>
              <mc:Fallback>
                <p:oleObj name="Worksheet" r:id="rId5" imgW="3990840" imgH="2171559" progId="Excel.Sheet.12">
                  <p:link updateAutomatic="1"/>
                  <p:pic>
                    <p:nvPicPr>
                      <p:cNvPr id="0" name=""/>
                      <p:cNvPicPr/>
                      <p:nvPr/>
                    </p:nvPicPr>
                    <p:blipFill>
                      <a:blip r:embed="rId6"/>
                      <a:stretch>
                        <a:fillRect/>
                      </a:stretch>
                    </p:blipFill>
                    <p:spPr>
                      <a:xfrm>
                        <a:off x="5981700" y="1789113"/>
                        <a:ext cx="5372100" cy="2924175"/>
                      </a:xfrm>
                      <a:prstGeom prst="rect">
                        <a:avLst/>
                      </a:prstGeom>
                    </p:spPr>
                  </p:pic>
                </p:oleObj>
              </mc:Fallback>
            </mc:AlternateContent>
          </a:graphicData>
        </a:graphic>
      </p:graphicFrame>
    </p:spTree>
    <p:extLst>
      <p:ext uri="{BB962C8B-B14F-4D97-AF65-F5344CB8AC3E}">
        <p14:creationId xmlns:p14="http://schemas.microsoft.com/office/powerpoint/2010/main" val="1865626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Very Rough Map of Current Helena HS and E. Helena Elementary</a:t>
            </a:r>
            <a:endParaRPr lang="en-US" dirty="0"/>
          </a:p>
        </p:txBody>
      </p:sp>
      <p:sp>
        <p:nvSpPr>
          <p:cNvPr id="3" name="Slide Number Placeholder 2"/>
          <p:cNvSpPr>
            <a:spLocks noGrp="1"/>
          </p:cNvSpPr>
          <p:nvPr>
            <p:ph type="sldNum" sz="quarter" idx="12"/>
          </p:nvPr>
        </p:nvSpPr>
        <p:spPr/>
        <p:txBody>
          <a:bodyPr/>
          <a:lstStyle/>
          <a:p>
            <a:fld id="{9860EDB8-5305-433F-BE41-D7A86D811DB3}" type="slidenum">
              <a:rPr lang="en-US" smtClean="0"/>
              <a:t>3</a:t>
            </a:fld>
            <a:endParaRPr lang="en-US" dirty="0"/>
          </a:p>
        </p:txBody>
      </p:sp>
      <p:pic>
        <p:nvPicPr>
          <p:cNvPr id="9" name="Picture 8"/>
          <p:cNvPicPr>
            <a:picLocks noChangeAspect="1"/>
          </p:cNvPicPr>
          <p:nvPr/>
        </p:nvPicPr>
        <p:blipFill>
          <a:blip r:embed="rId3"/>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2478572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Taxable Value Missoula HS, Missoula Elem &amp; Hellgate Elem 1994 - 2014</a:t>
            </a:r>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4</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2358350247"/>
              </p:ext>
            </p:extLst>
          </p:nvPr>
        </p:nvGraphicFramePr>
        <p:xfrm>
          <a:off x="463171" y="1426077"/>
          <a:ext cx="11122052" cy="4930275"/>
        </p:xfrm>
        <a:graphic>
          <a:graphicData uri="http://schemas.openxmlformats.org/presentationml/2006/ole">
            <mc:AlternateContent xmlns:mc="http://schemas.openxmlformats.org/markup-compatibility/2006">
              <mc:Choice xmlns:v="urn:schemas-microsoft-com:vml" Requires="v">
                <p:oleObj spid="_x0000_s9268" name="Worksheet" r:id="rId3" imgW="9153438" imgH="4057674" progId="Excel.Sheet.8">
                  <p:link updateAutomatic="1"/>
                </p:oleObj>
              </mc:Choice>
              <mc:Fallback>
                <p:oleObj name="Worksheet" r:id="rId3" imgW="9153438" imgH="4057674" progId="Excel.Sheet.8">
                  <p:link updateAutomatic="1"/>
                  <p:pic>
                    <p:nvPicPr>
                      <p:cNvPr id="0" name=""/>
                      <p:cNvPicPr/>
                      <p:nvPr/>
                    </p:nvPicPr>
                    <p:blipFill>
                      <a:blip r:embed="rId4"/>
                      <a:stretch>
                        <a:fillRect/>
                      </a:stretch>
                    </p:blipFill>
                    <p:spPr>
                      <a:xfrm>
                        <a:off x="463171" y="1426077"/>
                        <a:ext cx="11122052" cy="4930275"/>
                      </a:xfrm>
                      <a:prstGeom prst="rect">
                        <a:avLst/>
                      </a:prstGeom>
                    </p:spPr>
                  </p:pic>
                </p:oleObj>
              </mc:Fallback>
            </mc:AlternateContent>
          </a:graphicData>
        </a:graphic>
      </p:graphicFrame>
    </p:spTree>
    <p:extLst>
      <p:ext uri="{BB962C8B-B14F-4D97-AF65-F5344CB8AC3E}">
        <p14:creationId xmlns:p14="http://schemas.microsoft.com/office/powerpoint/2010/main" val="1903565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60EDB8-5305-433F-BE41-D7A86D811DB3}" type="slidenum">
              <a:rPr lang="en-US" smtClean="0"/>
              <a:t>5</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206596222"/>
              </p:ext>
            </p:extLst>
          </p:nvPr>
        </p:nvGraphicFramePr>
        <p:xfrm>
          <a:off x="1566863" y="388938"/>
          <a:ext cx="9142412" cy="5688012"/>
        </p:xfrm>
        <a:graphic>
          <a:graphicData uri="http://schemas.openxmlformats.org/presentationml/2006/ole">
            <mc:AlternateContent xmlns:mc="http://schemas.openxmlformats.org/markup-compatibility/2006">
              <mc:Choice xmlns:v="urn:schemas-microsoft-com:vml" Requires="v">
                <p:oleObj spid="_x0000_s15371" name="Worksheet" r:id="rId3" imgW="6353213" imgH="3952848" progId="Excel.Sheet.12">
                  <p:link updateAutomatic="1"/>
                </p:oleObj>
              </mc:Choice>
              <mc:Fallback>
                <p:oleObj name="Worksheet" r:id="rId3" imgW="6353213" imgH="3952848" progId="Excel.Sheet.12">
                  <p:link updateAutomatic="1"/>
                  <p:pic>
                    <p:nvPicPr>
                      <p:cNvPr id="0" name=""/>
                      <p:cNvPicPr/>
                      <p:nvPr/>
                    </p:nvPicPr>
                    <p:blipFill>
                      <a:blip r:embed="rId4"/>
                      <a:stretch>
                        <a:fillRect/>
                      </a:stretch>
                    </p:blipFill>
                    <p:spPr>
                      <a:xfrm>
                        <a:off x="1566863" y="388938"/>
                        <a:ext cx="9142412" cy="5688012"/>
                      </a:xfrm>
                      <a:prstGeom prst="rect">
                        <a:avLst/>
                      </a:prstGeom>
                    </p:spPr>
                  </p:pic>
                </p:oleObj>
              </mc:Fallback>
            </mc:AlternateContent>
          </a:graphicData>
        </a:graphic>
      </p:graphicFrame>
    </p:spTree>
    <p:extLst>
      <p:ext uri="{BB962C8B-B14F-4D97-AF65-F5344CB8AC3E}">
        <p14:creationId xmlns:p14="http://schemas.microsoft.com/office/powerpoint/2010/main" val="2466877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60EDB8-5305-433F-BE41-D7A86D811DB3}" type="slidenum">
              <a:rPr lang="en-US" smtClean="0"/>
              <a:t>6</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213375502"/>
              </p:ext>
            </p:extLst>
          </p:nvPr>
        </p:nvGraphicFramePr>
        <p:xfrm>
          <a:off x="1433513" y="249238"/>
          <a:ext cx="8777287" cy="5986462"/>
        </p:xfrm>
        <a:graphic>
          <a:graphicData uri="http://schemas.openxmlformats.org/presentationml/2006/ole">
            <mc:AlternateContent xmlns:mc="http://schemas.openxmlformats.org/markup-compatibility/2006">
              <mc:Choice xmlns:v="urn:schemas-microsoft-com:vml" Requires="v">
                <p:oleObj spid="_x0000_s16395" name="Worksheet" r:id="rId3" imgW="6343784" imgH="4324264" progId="Excel.Sheet.12">
                  <p:link updateAutomatic="1"/>
                </p:oleObj>
              </mc:Choice>
              <mc:Fallback>
                <p:oleObj name="Worksheet" r:id="rId3" imgW="6343784" imgH="4324264" progId="Excel.Sheet.12">
                  <p:link updateAutomatic="1"/>
                  <p:pic>
                    <p:nvPicPr>
                      <p:cNvPr id="0" name=""/>
                      <p:cNvPicPr/>
                      <p:nvPr/>
                    </p:nvPicPr>
                    <p:blipFill>
                      <a:blip r:embed="rId4"/>
                      <a:stretch>
                        <a:fillRect/>
                      </a:stretch>
                    </p:blipFill>
                    <p:spPr>
                      <a:xfrm>
                        <a:off x="1433513" y="249238"/>
                        <a:ext cx="8777287" cy="5986462"/>
                      </a:xfrm>
                      <a:prstGeom prst="rect">
                        <a:avLst/>
                      </a:prstGeom>
                    </p:spPr>
                  </p:pic>
                </p:oleObj>
              </mc:Fallback>
            </mc:AlternateContent>
          </a:graphicData>
        </a:graphic>
      </p:graphicFrame>
    </p:spTree>
    <p:extLst>
      <p:ext uri="{BB962C8B-B14F-4D97-AF65-F5344CB8AC3E}">
        <p14:creationId xmlns:p14="http://schemas.microsoft.com/office/powerpoint/2010/main" val="1499783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en-US" dirty="0"/>
          </a:p>
        </p:txBody>
      </p:sp>
      <p:sp>
        <p:nvSpPr>
          <p:cNvPr id="3" name="Slide Number Placeholder 2"/>
          <p:cNvSpPr>
            <a:spLocks noGrp="1"/>
          </p:cNvSpPr>
          <p:nvPr>
            <p:ph type="sldNum" sz="quarter" idx="12"/>
          </p:nvPr>
        </p:nvSpPr>
        <p:spPr/>
        <p:txBody>
          <a:bodyPr/>
          <a:lstStyle/>
          <a:p>
            <a:fld id="{9860EDB8-5305-433F-BE41-D7A86D811DB3}" type="slidenum">
              <a:rPr lang="en-US" smtClean="0"/>
              <a:t>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080638545"/>
              </p:ext>
            </p:extLst>
          </p:nvPr>
        </p:nvGraphicFramePr>
        <p:xfrm>
          <a:off x="747713" y="1857375"/>
          <a:ext cx="10860087" cy="4495800"/>
        </p:xfrm>
        <a:graphic>
          <a:graphicData uri="http://schemas.openxmlformats.org/presentationml/2006/ole">
            <mc:AlternateContent xmlns:mc="http://schemas.openxmlformats.org/markup-compatibility/2006">
              <mc:Choice xmlns:v="urn:schemas-microsoft-com:vml" Requires="v">
                <p:oleObj spid="_x0000_s7220" name="Worksheet" r:id="rId4" imgW="7638865" imgH="3181358" progId="Excel.Sheet.12">
                  <p:link updateAutomatic="1"/>
                </p:oleObj>
              </mc:Choice>
              <mc:Fallback>
                <p:oleObj name="Worksheet" r:id="rId4" imgW="7638865" imgH="3181358" progId="Excel.Sheet.12">
                  <p:link updateAutomatic="1"/>
                  <p:pic>
                    <p:nvPicPr>
                      <p:cNvPr id="0" name=""/>
                      <p:cNvPicPr/>
                      <p:nvPr/>
                    </p:nvPicPr>
                    <p:blipFill>
                      <a:blip r:embed="rId5"/>
                      <a:stretch>
                        <a:fillRect/>
                      </a:stretch>
                    </p:blipFill>
                    <p:spPr>
                      <a:xfrm>
                        <a:off x="747713" y="1857375"/>
                        <a:ext cx="10860087" cy="4495800"/>
                      </a:xfrm>
                      <a:prstGeom prst="rect">
                        <a:avLst/>
                      </a:prstGeom>
                    </p:spPr>
                  </p:pic>
                </p:oleObj>
              </mc:Fallback>
            </mc:AlternateContent>
          </a:graphicData>
        </a:graphic>
      </p:graphicFrame>
    </p:spTree>
    <p:extLst>
      <p:ext uri="{BB962C8B-B14F-4D97-AF65-F5344CB8AC3E}">
        <p14:creationId xmlns:p14="http://schemas.microsoft.com/office/powerpoint/2010/main" val="1360554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District General Fund Budgets – FY 2014 – Lowest Taxpayer Impact</a:t>
            </a:r>
            <a:endParaRPr lang="en-US" dirty="0"/>
          </a:p>
        </p:txBody>
      </p:sp>
      <p:sp>
        <p:nvSpPr>
          <p:cNvPr id="3" name="Slide Number Placeholder 2"/>
          <p:cNvSpPr>
            <a:spLocks noGrp="1"/>
          </p:cNvSpPr>
          <p:nvPr>
            <p:ph type="sldNum" sz="quarter" idx="12"/>
          </p:nvPr>
        </p:nvSpPr>
        <p:spPr/>
        <p:txBody>
          <a:bodyPr/>
          <a:lstStyle/>
          <a:p>
            <a:fld id="{9860EDB8-5305-433F-BE41-D7A86D811DB3}" type="slidenum">
              <a:rPr lang="en-US" smtClean="0"/>
              <a:t>8</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067170373"/>
              </p:ext>
            </p:extLst>
          </p:nvPr>
        </p:nvGraphicFramePr>
        <p:xfrm>
          <a:off x="1166545" y="1364947"/>
          <a:ext cx="9896408" cy="5356530"/>
        </p:xfrm>
        <a:graphic>
          <a:graphicData uri="http://schemas.openxmlformats.org/presentationml/2006/ole">
            <mc:AlternateContent xmlns:mc="http://schemas.openxmlformats.org/markup-compatibility/2006">
              <mc:Choice xmlns:v="urn:schemas-microsoft-com:vml" Requires="v">
                <p:oleObj spid="_x0000_s1096" name="Worksheet" r:id="rId3" imgW="10734764" imgH="5810305" progId="Excel.Sheet.12">
                  <p:link updateAutomatic="1"/>
                </p:oleObj>
              </mc:Choice>
              <mc:Fallback>
                <p:oleObj name="Worksheet" r:id="rId3" imgW="10734764" imgH="5810305" progId="Excel.Sheet.12">
                  <p:link updateAutomatic="1"/>
                  <p:pic>
                    <p:nvPicPr>
                      <p:cNvPr id="0" name=""/>
                      <p:cNvPicPr/>
                      <p:nvPr/>
                    </p:nvPicPr>
                    <p:blipFill>
                      <a:blip r:embed="rId4"/>
                      <a:stretch>
                        <a:fillRect/>
                      </a:stretch>
                    </p:blipFill>
                    <p:spPr>
                      <a:xfrm>
                        <a:off x="1166545" y="1364947"/>
                        <a:ext cx="9896408" cy="5356530"/>
                      </a:xfrm>
                      <a:prstGeom prst="rect">
                        <a:avLst/>
                      </a:prstGeom>
                    </p:spPr>
                  </p:pic>
                </p:oleObj>
              </mc:Fallback>
            </mc:AlternateContent>
          </a:graphicData>
        </a:graphic>
      </p:graphicFrame>
    </p:spTree>
    <p:extLst>
      <p:ext uri="{BB962C8B-B14F-4D97-AF65-F5344CB8AC3E}">
        <p14:creationId xmlns:p14="http://schemas.microsoft.com/office/powerpoint/2010/main" val="2090733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New Valley View High School – Mill Change Summary</a:t>
            </a:r>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9</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318411540"/>
              </p:ext>
            </p:extLst>
          </p:nvPr>
        </p:nvGraphicFramePr>
        <p:xfrm>
          <a:off x="702675" y="2150772"/>
          <a:ext cx="10991821" cy="3451538"/>
        </p:xfrm>
        <a:graphic>
          <a:graphicData uri="http://schemas.openxmlformats.org/presentationml/2006/ole">
            <mc:AlternateContent xmlns:mc="http://schemas.openxmlformats.org/markup-compatibility/2006">
              <mc:Choice xmlns:v="urn:schemas-microsoft-com:vml" Requires="v">
                <p:oleObj spid="_x0000_s3133" name="Worksheet" r:id="rId3" imgW="7886643" imgH="2476610" progId="Excel.Sheet.12">
                  <p:link updateAutomatic="1"/>
                </p:oleObj>
              </mc:Choice>
              <mc:Fallback>
                <p:oleObj name="Worksheet" r:id="rId3" imgW="7886643" imgH="2476610" progId="Excel.Sheet.12">
                  <p:link updateAutomatic="1"/>
                  <p:pic>
                    <p:nvPicPr>
                      <p:cNvPr id="0" name=""/>
                      <p:cNvPicPr/>
                      <p:nvPr/>
                    </p:nvPicPr>
                    <p:blipFill>
                      <a:blip r:embed="rId4"/>
                      <a:stretch>
                        <a:fillRect/>
                      </a:stretch>
                    </p:blipFill>
                    <p:spPr>
                      <a:xfrm>
                        <a:off x="702675" y="2150772"/>
                        <a:ext cx="10991821" cy="3451538"/>
                      </a:xfrm>
                      <a:prstGeom prst="rect">
                        <a:avLst/>
                      </a:prstGeom>
                    </p:spPr>
                  </p:pic>
                </p:oleObj>
              </mc:Fallback>
            </mc:AlternateContent>
          </a:graphicData>
        </a:graphic>
      </p:graphicFrame>
    </p:spTree>
    <p:extLst>
      <p:ext uri="{BB962C8B-B14F-4D97-AF65-F5344CB8AC3E}">
        <p14:creationId xmlns:p14="http://schemas.microsoft.com/office/powerpoint/2010/main" val="1531532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District General Fund Budgets – FY 2014 - Highest Taxpayer Impact (without a Vote)</a:t>
            </a:r>
            <a:endParaRPr lang="en-US" dirty="0"/>
          </a:p>
        </p:txBody>
      </p:sp>
      <p:sp>
        <p:nvSpPr>
          <p:cNvPr id="3" name="Slide Number Placeholder 2"/>
          <p:cNvSpPr>
            <a:spLocks noGrp="1"/>
          </p:cNvSpPr>
          <p:nvPr>
            <p:ph type="sldNum" sz="quarter" idx="12"/>
          </p:nvPr>
        </p:nvSpPr>
        <p:spPr/>
        <p:txBody>
          <a:bodyPr/>
          <a:lstStyle/>
          <a:p>
            <a:fld id="{9860EDB8-5305-433F-BE41-D7A86D811DB3}" type="slidenum">
              <a:rPr lang="en-US" smtClean="0"/>
              <a:t>10</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603924452"/>
              </p:ext>
            </p:extLst>
          </p:nvPr>
        </p:nvGraphicFramePr>
        <p:xfrm>
          <a:off x="1893529" y="1401735"/>
          <a:ext cx="8422448" cy="5456265"/>
        </p:xfrm>
        <a:graphic>
          <a:graphicData uri="http://schemas.openxmlformats.org/presentationml/2006/ole">
            <mc:AlternateContent xmlns:mc="http://schemas.openxmlformats.org/markup-compatibility/2006">
              <mc:Choice xmlns:v="urn:schemas-microsoft-com:vml" Requires="v">
                <p:oleObj spid="_x0000_s2117" name="Worksheet" r:id="rId3" imgW="8829857" imgH="5895900" progId="Excel.Sheet.12">
                  <p:link updateAutomatic="1"/>
                </p:oleObj>
              </mc:Choice>
              <mc:Fallback>
                <p:oleObj name="Worksheet" r:id="rId3" imgW="8829857" imgH="5895900" progId="Excel.Sheet.12">
                  <p:link updateAutomatic="1"/>
                  <p:pic>
                    <p:nvPicPr>
                      <p:cNvPr id="0" name=""/>
                      <p:cNvPicPr/>
                      <p:nvPr/>
                    </p:nvPicPr>
                    <p:blipFill>
                      <a:blip r:embed="rId4"/>
                      <a:stretch>
                        <a:fillRect/>
                      </a:stretch>
                    </p:blipFill>
                    <p:spPr>
                      <a:xfrm>
                        <a:off x="1893529" y="1401735"/>
                        <a:ext cx="8422448" cy="5456265"/>
                      </a:xfrm>
                      <a:prstGeom prst="rect">
                        <a:avLst/>
                      </a:prstGeom>
                    </p:spPr>
                  </p:pic>
                </p:oleObj>
              </mc:Fallback>
            </mc:AlternateContent>
          </a:graphicData>
        </a:graphic>
      </p:graphicFrame>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Create New Valley View High School – Mill Change Summary –Highest Taxpayer Impact (without a vote)</a:t>
            </a:r>
            <a:endParaRPr lang="en-US" dirty="0"/>
          </a:p>
        </p:txBody>
      </p:sp>
      <p:sp>
        <p:nvSpPr>
          <p:cNvPr id="3" name="Slide Number Placeholder 2"/>
          <p:cNvSpPr>
            <a:spLocks noGrp="1"/>
          </p:cNvSpPr>
          <p:nvPr>
            <p:ph type="sldNum" sz="quarter" idx="12"/>
          </p:nvPr>
        </p:nvSpPr>
        <p:spPr/>
        <p:txBody>
          <a:bodyPr/>
          <a:lstStyle/>
          <a:p>
            <a:fld id="{9860EDB8-5305-433F-BE41-D7A86D811DB3}" type="slidenum">
              <a:rPr lang="en-US" smtClean="0"/>
              <a:t>11</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512220168"/>
              </p:ext>
            </p:extLst>
          </p:nvPr>
        </p:nvGraphicFramePr>
        <p:xfrm>
          <a:off x="844793" y="2014388"/>
          <a:ext cx="10509007" cy="3858379"/>
        </p:xfrm>
        <a:graphic>
          <a:graphicData uri="http://schemas.openxmlformats.org/presentationml/2006/ole">
            <mc:AlternateContent xmlns:mc="http://schemas.openxmlformats.org/markup-compatibility/2006">
              <mc:Choice xmlns:v="urn:schemas-microsoft-com:vml" Requires="v">
                <p:oleObj spid="_x0000_s5181" name="Worksheet" r:id="rId3" imgW="7886643" imgH="2895537" progId="Excel.Sheet.12">
                  <p:link updateAutomatic="1"/>
                </p:oleObj>
              </mc:Choice>
              <mc:Fallback>
                <p:oleObj name="Worksheet" r:id="rId3" imgW="7886643" imgH="2895537" progId="Excel.Sheet.12">
                  <p:link updateAutomatic="1"/>
                  <p:pic>
                    <p:nvPicPr>
                      <p:cNvPr id="0" name=""/>
                      <p:cNvPicPr/>
                      <p:nvPr/>
                    </p:nvPicPr>
                    <p:blipFill>
                      <a:blip r:embed="rId4"/>
                      <a:stretch>
                        <a:fillRect/>
                      </a:stretch>
                    </p:blipFill>
                    <p:spPr>
                      <a:xfrm>
                        <a:off x="844793" y="2014388"/>
                        <a:ext cx="10509007" cy="3858379"/>
                      </a:xfrm>
                      <a:prstGeom prst="rect">
                        <a:avLst/>
                      </a:prstGeom>
                    </p:spPr>
                  </p:pic>
                </p:oleObj>
              </mc:Fallback>
            </mc:AlternateContent>
          </a:graphicData>
        </a:graphic>
      </p:graphicFrame>
    </p:spTree>
    <p:extLst>
      <p:ext uri="{BB962C8B-B14F-4D97-AF65-F5344CB8AC3E}">
        <p14:creationId xmlns:p14="http://schemas.microsoft.com/office/powerpoint/2010/main" val="3053433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Fiscal </a:t>
            </a:r>
            <a:r>
              <a:rPr lang="en-US" dirty="0"/>
              <a:t>Impact of Creation of New </a:t>
            </a:r>
            <a:r>
              <a:rPr lang="en-US" dirty="0" smtClean="0"/>
              <a:t>Valley View K-12 </a:t>
            </a:r>
            <a:r>
              <a:rPr lang="en-US" dirty="0"/>
              <a:t>District </a:t>
            </a:r>
          </a:p>
        </p:txBody>
      </p:sp>
      <p:sp>
        <p:nvSpPr>
          <p:cNvPr id="3" name="Slide Number Placeholder 2"/>
          <p:cNvSpPr>
            <a:spLocks noGrp="1"/>
          </p:cNvSpPr>
          <p:nvPr>
            <p:ph type="sldNum" sz="quarter" idx="12"/>
          </p:nvPr>
        </p:nvSpPr>
        <p:spPr/>
        <p:txBody>
          <a:bodyPr/>
          <a:lstStyle/>
          <a:p>
            <a:fld id="{9860EDB8-5305-433F-BE41-D7A86D811DB3}" type="slidenum">
              <a:rPr lang="en-US" smtClean="0"/>
              <a:t>12</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062203740"/>
              </p:ext>
            </p:extLst>
          </p:nvPr>
        </p:nvGraphicFramePr>
        <p:xfrm>
          <a:off x="2955769" y="1611584"/>
          <a:ext cx="5804012" cy="5109893"/>
        </p:xfrm>
        <a:graphic>
          <a:graphicData uri="http://schemas.openxmlformats.org/presentationml/2006/ole">
            <mc:AlternateContent xmlns:mc="http://schemas.openxmlformats.org/markup-compatibility/2006">
              <mc:Choice xmlns:v="urn:schemas-microsoft-com:vml" Requires="v">
                <p:oleObj spid="_x0000_s6198" name="Worksheet" r:id="rId3" imgW="3743440" imgH="3295611" progId="Excel.Sheet.12">
                  <p:link updateAutomatic="1"/>
                </p:oleObj>
              </mc:Choice>
              <mc:Fallback>
                <p:oleObj name="Worksheet" r:id="rId3" imgW="3743440" imgH="3295611" progId="Excel.Sheet.12">
                  <p:link updateAutomatic="1"/>
                  <p:pic>
                    <p:nvPicPr>
                      <p:cNvPr id="0" name=""/>
                      <p:cNvPicPr/>
                      <p:nvPr/>
                    </p:nvPicPr>
                    <p:blipFill>
                      <a:blip r:embed="rId4"/>
                      <a:stretch>
                        <a:fillRect/>
                      </a:stretch>
                    </p:blipFill>
                    <p:spPr>
                      <a:xfrm>
                        <a:off x="2955769" y="1611584"/>
                        <a:ext cx="5804012" cy="5109893"/>
                      </a:xfrm>
                      <a:prstGeom prst="rect">
                        <a:avLst/>
                      </a:prstGeom>
                    </p:spPr>
                  </p:pic>
                </p:oleObj>
              </mc:Fallback>
            </mc:AlternateContent>
          </a:graphicData>
        </a:graphic>
      </p:graphicFrame>
    </p:spTree>
    <p:extLst>
      <p:ext uri="{BB962C8B-B14F-4D97-AF65-F5344CB8AC3E}">
        <p14:creationId xmlns:p14="http://schemas.microsoft.com/office/powerpoint/2010/main" val="804955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State Costs go up in the Long Run</a:t>
            </a:r>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13</a:t>
            </a:fld>
            <a:endParaRPr lang="en-US" dirty="0"/>
          </a:p>
        </p:txBody>
      </p:sp>
      <p:sp>
        <p:nvSpPr>
          <p:cNvPr id="6" name="Content Placeholder 5"/>
          <p:cNvSpPr>
            <a:spLocks noGrp="1"/>
          </p:cNvSpPr>
          <p:nvPr>
            <p:ph idx="1"/>
          </p:nvPr>
        </p:nvSpPr>
        <p:spPr>
          <a:xfrm>
            <a:off x="1018505" y="1606941"/>
            <a:ext cx="9130047" cy="4351338"/>
          </a:xfrm>
        </p:spPr>
        <p:txBody>
          <a:bodyPr>
            <a:noAutofit/>
          </a:bodyPr>
          <a:lstStyle/>
          <a:p>
            <a:pPr marL="342900" indent="-342900">
              <a:buAutoNum type="arabicParenR"/>
            </a:pPr>
            <a:r>
              <a:rPr lang="en-US" b="1" dirty="0" smtClean="0">
                <a:latin typeface="Times New Roman" panose="02020603050405020304" pitchFamily="18" charset="0"/>
                <a:cs typeface="Times New Roman" panose="02020603050405020304" pitchFamily="18" charset="0"/>
              </a:rPr>
              <a:t>The new Valley View HS will receive a new Basic Entitlement that is greater than the reduction in the basic entitlement that Missoula HS will experience ($290,000 for Valley View HS vs loss of $96,000 for Missoula HS).  The state’s share will increase commensurately.</a:t>
            </a:r>
          </a:p>
          <a:p>
            <a:pPr marL="342900" indent="-342900">
              <a:buAutoNum type="arabicParenR"/>
            </a:pPr>
            <a:r>
              <a:rPr lang="en-US" b="1" dirty="0" smtClean="0">
                <a:latin typeface="Times New Roman" panose="02020603050405020304" pitchFamily="18" charset="0"/>
                <a:cs typeface="Times New Roman" panose="02020603050405020304" pitchFamily="18" charset="0"/>
              </a:rPr>
              <a:t>The per-ANB entitlement for Valley View HS is larger than it is for Missoula HS, because the decrement for Valley View HS is smaller than for Missoula HS.</a:t>
            </a:r>
          </a:p>
          <a:p>
            <a:pPr marL="342900" indent="-342900">
              <a:buFont typeface="Arial" panose="020B0604020202020204" pitchFamily="34" charset="0"/>
              <a:buAutoNum type="arabicParenR"/>
            </a:pPr>
            <a:r>
              <a:rPr lang="en-US" b="1" dirty="0">
                <a:latin typeface="Times New Roman" panose="02020603050405020304" pitchFamily="18" charset="0"/>
                <a:cs typeface="Times New Roman" panose="02020603050405020304" pitchFamily="18" charset="0"/>
              </a:rPr>
              <a:t>Each </a:t>
            </a:r>
            <a:r>
              <a:rPr lang="en-US" b="1" dirty="0" smtClean="0">
                <a:latin typeface="Times New Roman" panose="02020603050405020304" pitchFamily="18" charset="0"/>
                <a:cs typeface="Times New Roman" panose="02020603050405020304" pitchFamily="18" charset="0"/>
              </a:rPr>
              <a:t>Missoula HS student not counted </a:t>
            </a:r>
            <a:r>
              <a:rPr lang="en-US" b="1" dirty="0">
                <a:latin typeface="Times New Roman" panose="02020603050405020304" pitchFamily="18" charset="0"/>
                <a:cs typeface="Times New Roman" panose="02020603050405020304" pitchFamily="18" charset="0"/>
              </a:rPr>
              <a:t>would have given </a:t>
            </a:r>
            <a:r>
              <a:rPr lang="en-US" b="1" dirty="0" smtClean="0">
                <a:latin typeface="Times New Roman" panose="02020603050405020304" pitchFamily="18" charset="0"/>
                <a:cs typeface="Times New Roman" panose="02020603050405020304" pitchFamily="18" charset="0"/>
              </a:rPr>
              <a:t>Missoula </a:t>
            </a:r>
            <a:r>
              <a:rPr lang="en-US" b="1" dirty="0">
                <a:latin typeface="Times New Roman" panose="02020603050405020304" pitchFamily="18" charset="0"/>
                <a:cs typeface="Times New Roman" panose="02020603050405020304" pitchFamily="18" charset="0"/>
              </a:rPr>
              <a:t>HS $6,155 per ANB in budget authority in FY 2014.  The average student in the new </a:t>
            </a:r>
            <a:r>
              <a:rPr lang="en-US" b="1" dirty="0" smtClean="0">
                <a:latin typeface="Times New Roman" panose="02020603050405020304" pitchFamily="18" charset="0"/>
                <a:cs typeface="Times New Roman" panose="02020603050405020304" pitchFamily="18" charset="0"/>
              </a:rPr>
              <a:t>Valley View </a:t>
            </a:r>
            <a:r>
              <a:rPr lang="en-US" b="1" dirty="0">
                <a:latin typeface="Times New Roman" panose="02020603050405020304" pitchFamily="18" charset="0"/>
                <a:cs typeface="Times New Roman" panose="02020603050405020304" pitchFamily="18" charset="0"/>
              </a:rPr>
              <a:t>High school will receive $</a:t>
            </a:r>
            <a:r>
              <a:rPr lang="en-US" b="1" dirty="0" smtClean="0">
                <a:latin typeface="Times New Roman" panose="02020603050405020304" pitchFamily="18" charset="0"/>
                <a:cs typeface="Times New Roman" panose="02020603050405020304" pitchFamily="18" charset="0"/>
              </a:rPr>
              <a:t>6,403 </a:t>
            </a:r>
            <a:r>
              <a:rPr lang="en-US" b="1" dirty="0">
                <a:latin typeface="Times New Roman" panose="02020603050405020304" pitchFamily="18" charset="0"/>
                <a:cs typeface="Times New Roman" panose="02020603050405020304" pitchFamily="18" charset="0"/>
              </a:rPr>
              <a:t>per ANB in budget authority, an increase of </a:t>
            </a:r>
            <a:r>
              <a:rPr lang="en-US" b="1" dirty="0" smtClean="0">
                <a:latin typeface="Times New Roman" panose="02020603050405020304" pitchFamily="18" charset="0"/>
                <a:cs typeface="Times New Roman" panose="02020603050405020304" pitchFamily="18" charset="0"/>
              </a:rPr>
              <a:t>$248 </a:t>
            </a:r>
            <a:r>
              <a:rPr lang="en-US" b="1" dirty="0">
                <a:latin typeface="Times New Roman" panose="02020603050405020304" pitchFamily="18" charset="0"/>
                <a:cs typeface="Times New Roman" panose="02020603050405020304" pitchFamily="18" charset="0"/>
              </a:rPr>
              <a:t>per ANB.  The state’s share will increase commensurately</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AutoNum type="arabicParenR"/>
            </a:pPr>
            <a:r>
              <a:rPr lang="en-US" b="1" dirty="0" smtClean="0">
                <a:latin typeface="Times New Roman" panose="02020603050405020304" pitchFamily="18" charset="0"/>
                <a:cs typeface="Times New Roman" panose="02020603050405020304" pitchFamily="18" charset="0"/>
              </a:rPr>
              <a:t>Offsetting these cost increases, Valley View’s GTB per student will be lower than Missoula HS, because Taxable Value per student in Valley View is higher than in Missoula HS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949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Debt Service Guaranteed Tax Base Aid </a:t>
            </a:r>
          </a:p>
        </p:txBody>
      </p:sp>
      <p:sp>
        <p:nvSpPr>
          <p:cNvPr id="4" name="Slide Number Placeholder 3"/>
          <p:cNvSpPr>
            <a:spLocks noGrp="1"/>
          </p:cNvSpPr>
          <p:nvPr>
            <p:ph type="sldNum" sz="quarter" idx="12"/>
          </p:nvPr>
        </p:nvSpPr>
        <p:spPr/>
        <p:txBody>
          <a:bodyPr/>
          <a:lstStyle/>
          <a:p>
            <a:fld id="{9860EDB8-5305-433F-BE41-D7A86D811DB3}" type="slidenum">
              <a:rPr lang="en-US" smtClean="0"/>
              <a:t>14</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1207506889"/>
              </p:ext>
            </p:extLst>
          </p:nvPr>
        </p:nvGraphicFramePr>
        <p:xfrm>
          <a:off x="1201674" y="1522857"/>
          <a:ext cx="9937750" cy="3798888"/>
        </p:xfrm>
        <a:graphic>
          <a:graphicData uri="http://schemas.openxmlformats.org/presentationml/2006/ole">
            <mc:AlternateContent xmlns:mc="http://schemas.openxmlformats.org/markup-compatibility/2006">
              <mc:Choice xmlns:v="urn:schemas-microsoft-com:vml" Requires="v">
                <p:oleObj spid="_x0000_s10290" name="Worksheet" r:id="rId3" imgW="5057755" imgH="1933626" progId="Excel.Sheet.12">
                  <p:link updateAutomatic="1"/>
                </p:oleObj>
              </mc:Choice>
              <mc:Fallback>
                <p:oleObj name="Worksheet" r:id="rId3" imgW="5057755" imgH="1933626" progId="Excel.Sheet.12">
                  <p:link updateAutomatic="1"/>
                  <p:pic>
                    <p:nvPicPr>
                      <p:cNvPr id="0" name=""/>
                      <p:cNvPicPr/>
                      <p:nvPr/>
                    </p:nvPicPr>
                    <p:blipFill>
                      <a:blip r:embed="rId4"/>
                      <a:stretch>
                        <a:fillRect/>
                      </a:stretch>
                    </p:blipFill>
                    <p:spPr>
                      <a:xfrm>
                        <a:off x="1201674" y="1522857"/>
                        <a:ext cx="9937750" cy="3798888"/>
                      </a:xfrm>
                      <a:prstGeom prst="rect">
                        <a:avLst/>
                      </a:prstGeom>
                    </p:spPr>
                  </p:pic>
                </p:oleObj>
              </mc:Fallback>
            </mc:AlternateContent>
          </a:graphicData>
        </a:graphic>
      </p:graphicFrame>
      <p:sp>
        <p:nvSpPr>
          <p:cNvPr id="5" name="TextBox 4"/>
          <p:cNvSpPr txBox="1"/>
          <p:nvPr/>
        </p:nvSpPr>
        <p:spPr>
          <a:xfrm>
            <a:off x="2231136" y="1938528"/>
            <a:ext cx="4742688" cy="369332"/>
          </a:xfrm>
          <a:prstGeom prst="rect">
            <a:avLst/>
          </a:prstGeom>
          <a:noFill/>
        </p:spPr>
        <p:txBody>
          <a:bodyPr wrap="square" rtlCol="0">
            <a:spAutoFit/>
          </a:bodyPr>
          <a:lstStyle/>
          <a:p>
            <a:r>
              <a:rPr lang="en-US" b="1" dirty="0" smtClean="0">
                <a:solidFill>
                  <a:srgbClr val="FF0000"/>
                </a:solidFill>
              </a:rPr>
              <a:t>[20-9-366 MCA]</a:t>
            </a:r>
            <a:endParaRPr lang="en-US" b="1" dirty="0">
              <a:solidFill>
                <a:srgbClr val="FF0000"/>
              </a:solidFill>
            </a:endParaRPr>
          </a:p>
        </p:txBody>
      </p:sp>
    </p:spTree>
    <p:extLst>
      <p:ext uri="{BB962C8B-B14F-4D97-AF65-F5344CB8AC3E}">
        <p14:creationId xmlns:p14="http://schemas.microsoft.com/office/powerpoint/2010/main" val="766795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Debt Service Guaranteed Tax Base Aid </a:t>
            </a:r>
          </a:p>
        </p:txBody>
      </p:sp>
      <p:sp>
        <p:nvSpPr>
          <p:cNvPr id="4" name="Slide Number Placeholder 3"/>
          <p:cNvSpPr>
            <a:spLocks noGrp="1"/>
          </p:cNvSpPr>
          <p:nvPr>
            <p:ph type="sldNum" sz="quarter" idx="12"/>
          </p:nvPr>
        </p:nvSpPr>
        <p:spPr/>
        <p:txBody>
          <a:bodyPr/>
          <a:lstStyle/>
          <a:p>
            <a:fld id="{9860EDB8-5305-433F-BE41-D7A86D811DB3}" type="slidenum">
              <a:rPr lang="en-US" smtClean="0"/>
              <a:t>15</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770691627"/>
              </p:ext>
            </p:extLst>
          </p:nvPr>
        </p:nvGraphicFramePr>
        <p:xfrm>
          <a:off x="844550" y="1854200"/>
          <a:ext cx="10450513" cy="3130550"/>
        </p:xfrm>
        <a:graphic>
          <a:graphicData uri="http://schemas.openxmlformats.org/presentationml/2006/ole">
            <mc:AlternateContent xmlns:mc="http://schemas.openxmlformats.org/markup-compatibility/2006">
              <mc:Choice xmlns:v="urn:schemas-microsoft-com:vml" Requires="v">
                <p:oleObj spid="_x0000_s11314" name="Worksheet" r:id="rId3" imgW="5057755" imgH="1514322" progId="Excel.Sheet.12">
                  <p:link updateAutomatic="1"/>
                </p:oleObj>
              </mc:Choice>
              <mc:Fallback>
                <p:oleObj name="Worksheet" r:id="rId3" imgW="5057755" imgH="1514322" progId="Excel.Sheet.12">
                  <p:link updateAutomatic="1"/>
                  <p:pic>
                    <p:nvPicPr>
                      <p:cNvPr id="0" name=""/>
                      <p:cNvPicPr/>
                      <p:nvPr/>
                    </p:nvPicPr>
                    <p:blipFill>
                      <a:blip r:embed="rId4"/>
                      <a:stretch>
                        <a:fillRect/>
                      </a:stretch>
                    </p:blipFill>
                    <p:spPr>
                      <a:xfrm>
                        <a:off x="844550" y="1854200"/>
                        <a:ext cx="10450513" cy="3130550"/>
                      </a:xfrm>
                      <a:prstGeom prst="rect">
                        <a:avLst/>
                      </a:prstGeom>
                    </p:spPr>
                  </p:pic>
                </p:oleObj>
              </mc:Fallback>
            </mc:AlternateContent>
          </a:graphicData>
        </a:graphic>
      </p:graphicFrame>
    </p:spTree>
    <p:extLst>
      <p:ext uri="{BB962C8B-B14F-4D97-AF65-F5344CB8AC3E}">
        <p14:creationId xmlns:p14="http://schemas.microsoft.com/office/powerpoint/2010/main" val="28168644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Bonded Indebtedness Capacity </a:t>
            </a:r>
          </a:p>
        </p:txBody>
      </p:sp>
      <p:sp>
        <p:nvSpPr>
          <p:cNvPr id="4" name="Slide Number Placeholder 3"/>
          <p:cNvSpPr>
            <a:spLocks noGrp="1"/>
          </p:cNvSpPr>
          <p:nvPr>
            <p:ph type="sldNum" sz="quarter" idx="12"/>
          </p:nvPr>
        </p:nvSpPr>
        <p:spPr/>
        <p:txBody>
          <a:bodyPr/>
          <a:lstStyle/>
          <a:p>
            <a:fld id="{9860EDB8-5305-433F-BE41-D7A86D811DB3}" type="slidenum">
              <a:rPr lang="en-US" smtClean="0"/>
              <a:t>16</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2224920266"/>
              </p:ext>
            </p:extLst>
          </p:nvPr>
        </p:nvGraphicFramePr>
        <p:xfrm>
          <a:off x="1140111" y="2137893"/>
          <a:ext cx="10071509" cy="3129565"/>
        </p:xfrm>
        <a:graphic>
          <a:graphicData uri="http://schemas.openxmlformats.org/presentationml/2006/ole">
            <mc:AlternateContent xmlns:mc="http://schemas.openxmlformats.org/markup-compatibility/2006">
              <mc:Choice xmlns:v="urn:schemas-microsoft-com:vml" Requires="v">
                <p:oleObj spid="_x0000_s12337" name="Worksheet" r:id="rId3" imgW="5057755" imgH="1571637" progId="Excel.Sheet.12">
                  <p:link updateAutomatic="1"/>
                </p:oleObj>
              </mc:Choice>
              <mc:Fallback>
                <p:oleObj name="Worksheet" r:id="rId3" imgW="5057755" imgH="1571637" progId="Excel.Sheet.12">
                  <p:link updateAutomatic="1"/>
                  <p:pic>
                    <p:nvPicPr>
                      <p:cNvPr id="0" name=""/>
                      <p:cNvPicPr/>
                      <p:nvPr/>
                    </p:nvPicPr>
                    <p:blipFill>
                      <a:blip r:embed="rId4"/>
                      <a:stretch>
                        <a:fillRect/>
                      </a:stretch>
                    </p:blipFill>
                    <p:spPr>
                      <a:xfrm>
                        <a:off x="1140111" y="2137893"/>
                        <a:ext cx="10071509" cy="3129565"/>
                      </a:xfrm>
                      <a:prstGeom prst="rect">
                        <a:avLst/>
                      </a:prstGeom>
                    </p:spPr>
                  </p:pic>
                </p:oleObj>
              </mc:Fallback>
            </mc:AlternateContent>
          </a:graphicData>
        </a:graphic>
      </p:graphicFrame>
    </p:spTree>
    <p:extLst>
      <p:ext uri="{BB962C8B-B14F-4D97-AF65-F5344CB8AC3E}">
        <p14:creationId xmlns:p14="http://schemas.microsoft.com/office/powerpoint/2010/main" val="349250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Template>
  <TotalTime>1613</TotalTime>
  <Words>394</Words>
  <Application>Microsoft Office PowerPoint</Application>
  <PresentationFormat>Custom</PresentationFormat>
  <Paragraphs>40</Paragraphs>
  <Slides>16</Slides>
  <Notes>3</Notes>
  <HiddenSlides>5</HiddenSlides>
  <MMClips>0</MMClips>
  <ScaleCrop>false</ScaleCrop>
  <HeadingPairs>
    <vt:vector size="6" baseType="variant">
      <vt:variant>
        <vt:lpstr>Theme</vt:lpstr>
      </vt:variant>
      <vt:variant>
        <vt:i4>1</vt:i4>
      </vt:variant>
      <vt:variant>
        <vt:lpstr>Links</vt:lpstr>
      </vt:variant>
      <vt:variant>
        <vt:i4>14</vt:i4>
      </vt:variant>
      <vt:variant>
        <vt:lpstr>Slide Titles</vt:lpstr>
      </vt:variant>
      <vt:variant>
        <vt:i4>16</vt:i4>
      </vt:variant>
    </vt:vector>
  </HeadingPairs>
  <TitlesOfParts>
    <vt:vector size="31" baseType="lpstr">
      <vt:lpstr>WelcomeDoc</vt:lpstr>
      <vt:lpstr>C:\Users\Jim\Documents\Jim\Schools\Work 2014\Valley View K-12 6-14.xlsx!Outline!R3C1:R11C7</vt:lpstr>
      <vt:lpstr>C:\Users\Jim\Documents\Jim\Schools\Work 2014\Valley View K-12 6-14.xlsx!Outline!R12C1:R17C7</vt:lpstr>
      <vt:lpstr>C:\Users\Jim\Documents\Jim\Schools\Work 2014\ALLYEARS91_14 Valley View.xls!Chart1!R1C1:R25C15</vt:lpstr>
      <vt:lpstr>C:\Users\Jim\Documents\Jim\Schools\Work 2014\Valley View K-12 6-14.xlsx!Tax Base![Valley View K-12 6-14.xlsx]Tax Base Chart 1</vt:lpstr>
      <vt:lpstr>C:\Users\Jim\Documents\Jim\Schools\Work 2014\Valley View K-12 6-14.xlsx!Tax Base![Valley View K-12 6-14.xlsx]Tax Base Chart 5</vt:lpstr>
      <vt:lpstr>C:\Users\Jim\Documents\Jim\Schools\Work 2014\Valley View K-12 6-14.xlsx!Assume!R2C1:R13C3</vt:lpstr>
      <vt:lpstr>C:\Users\Jim\Documents\Jim\Schools\Work 2014\Valley View K-12 6-14.xlsx!K-12 Chart1!R1C2:R20C7</vt:lpstr>
      <vt:lpstr>C:\Users\Jim\Documents\Jim\Schools\Work 2014\Valley View K-12 6-14.xlsx!Mill Impact!R1C1:R9C7</vt:lpstr>
      <vt:lpstr>C:\Users\Jim\Documents\Jim\Schools\Work 2014\Valley View K-12 6-14.xlsx!K-12 Chart 2!R3C3:R20C7</vt:lpstr>
      <vt:lpstr>C:\Users\Jim\Documents\Jim\Schools\Work 2014\Valley View K-12 6-14.xlsx!Mill Impact!R11C1:R20C7</vt:lpstr>
      <vt:lpstr>C:\Users\Jim\Documents\Jim\Schools\Work 2014\Valley View K-12 6-14.xlsx!FN!R3C1:R13C5</vt:lpstr>
      <vt:lpstr>C:\Users\Jim\Documents\Jim\Schools\Work 2014\Valley View K-12 6-14.xlsx!Debt Service GTB!R22C1:R28C5</vt:lpstr>
      <vt:lpstr>C:\Users\Jim\Documents\Jim\Schools\Work 2014\Valley View K-12 6-14.xlsx!Debt Service GTB!R30C1:R34C5</vt:lpstr>
      <vt:lpstr>C:\Users\Jim\Documents\Jim\Schools\Work 2014\Valley View K-12 6-14.xlsx!Debt Service GTB!R39C1:R44C5</vt:lpstr>
      <vt:lpstr>Taxpayer Impact of Creation of a New High School and K-12 District in Hellgate Elementary. Jim Standaert Aug 1, 2014 443-0620 - jestandaert@yahoo.com</vt:lpstr>
      <vt:lpstr>Outline</vt:lpstr>
      <vt:lpstr>Very Rough Map of Current Helena HS and E. Helena Elementary</vt:lpstr>
      <vt:lpstr>Taxable Value Missoula HS, Missoula Elem &amp; Hellgate Elem 1994 - 2014</vt:lpstr>
      <vt:lpstr>PowerPoint Presentation</vt:lpstr>
      <vt:lpstr>PowerPoint Presentation</vt:lpstr>
      <vt:lpstr>Assumptions</vt:lpstr>
      <vt:lpstr>District General Fund Budgets – FY 2014 – Lowest Taxpayer Impact</vt:lpstr>
      <vt:lpstr>Create New Valley View High School – Mill Change Summary</vt:lpstr>
      <vt:lpstr>District General Fund Budgets – FY 2014 - Highest Taxpayer Impact (without a Vote)</vt:lpstr>
      <vt:lpstr>Create New Valley View High School – Mill Change Summary –Highest Taxpayer Impact (without a vote)</vt:lpstr>
      <vt:lpstr>State Fiscal Impact of Creation of New Valley View K-12 District </vt:lpstr>
      <vt:lpstr>Why do State Costs go up in the Long Run</vt:lpstr>
      <vt:lpstr> Debt Service Guaranteed Tax Base Aid </vt:lpstr>
      <vt:lpstr> Debt Service Guaranteed Tax Base Aid </vt:lpstr>
      <vt:lpstr> Bonded Indebtedness Capacity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Jim Standaert</dc:creator>
  <cp:keywords/>
  <cp:lastModifiedBy>Doug Reisig</cp:lastModifiedBy>
  <cp:revision>69</cp:revision>
  <cp:lastPrinted>2014-08-04T16:45:42Z</cp:lastPrinted>
  <dcterms:created xsi:type="dcterms:W3CDTF">2014-05-01T19:41:14Z</dcterms:created>
  <dcterms:modified xsi:type="dcterms:W3CDTF">2015-01-13T15:28:22Z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