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handoutMasterIdLst>
    <p:handoutMasterId r:id="rId83"/>
  </p:handoutMasterIdLst>
  <p:sldIdLst>
    <p:sldId id="288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258" r:id="rId15"/>
    <p:sldId id="259" r:id="rId16"/>
    <p:sldId id="325" r:id="rId17"/>
    <p:sldId id="326" r:id="rId18"/>
    <p:sldId id="327" r:id="rId19"/>
    <p:sldId id="328" r:id="rId20"/>
    <p:sldId id="329" r:id="rId21"/>
    <p:sldId id="330" r:id="rId22"/>
    <p:sldId id="272" r:id="rId23"/>
    <p:sldId id="273" r:id="rId24"/>
    <p:sldId id="262" r:id="rId25"/>
    <p:sldId id="263" r:id="rId26"/>
    <p:sldId id="264" r:id="rId27"/>
    <p:sldId id="265" r:id="rId28"/>
    <p:sldId id="266" r:id="rId29"/>
    <p:sldId id="267" r:id="rId30"/>
    <p:sldId id="280" r:id="rId31"/>
    <p:sldId id="281" r:id="rId32"/>
    <p:sldId id="256" r:id="rId33"/>
    <p:sldId id="257" r:id="rId34"/>
    <p:sldId id="260" r:id="rId35"/>
    <p:sldId id="261" r:id="rId36"/>
    <p:sldId id="270" r:id="rId37"/>
    <p:sldId id="271" r:id="rId38"/>
    <p:sldId id="274" r:id="rId39"/>
    <p:sldId id="275" r:id="rId40"/>
    <p:sldId id="268" r:id="rId41"/>
    <p:sldId id="269" r:id="rId42"/>
    <p:sldId id="276" r:id="rId43"/>
    <p:sldId id="277" r:id="rId44"/>
    <p:sldId id="282" r:id="rId45"/>
    <p:sldId id="283" r:id="rId46"/>
    <p:sldId id="284" r:id="rId47"/>
    <p:sldId id="285" r:id="rId48"/>
    <p:sldId id="286" r:id="rId49"/>
    <p:sldId id="287" r:id="rId50"/>
    <p:sldId id="293" r:id="rId51"/>
    <p:sldId id="294" r:id="rId52"/>
    <p:sldId id="297" r:id="rId53"/>
    <p:sldId id="298" r:id="rId54"/>
    <p:sldId id="278" r:id="rId55"/>
    <p:sldId id="279" r:id="rId56"/>
    <p:sldId id="289" r:id="rId57"/>
    <p:sldId id="290" r:id="rId58"/>
    <p:sldId id="291" r:id="rId59"/>
    <p:sldId id="292" r:id="rId60"/>
    <p:sldId id="295" r:id="rId61"/>
    <p:sldId id="296" r:id="rId62"/>
    <p:sldId id="299" r:id="rId63"/>
    <p:sldId id="300" r:id="rId64"/>
    <p:sldId id="301" r:id="rId65"/>
    <p:sldId id="302" r:id="rId66"/>
    <p:sldId id="303" r:id="rId67"/>
    <p:sldId id="304" r:id="rId68"/>
    <p:sldId id="305" r:id="rId69"/>
    <p:sldId id="306" r:id="rId70"/>
    <p:sldId id="307" r:id="rId71"/>
    <p:sldId id="308" r:id="rId72"/>
    <p:sldId id="309" r:id="rId73"/>
    <p:sldId id="310" r:id="rId74"/>
    <p:sldId id="311" r:id="rId75"/>
    <p:sldId id="312" r:id="rId76"/>
    <p:sldId id="331" r:id="rId77"/>
    <p:sldId id="332" r:id="rId78"/>
    <p:sldId id="333" r:id="rId79"/>
    <p:sldId id="334" r:id="rId80"/>
    <p:sldId id="335" r:id="rId81"/>
    <p:sldId id="336" r:id="rId8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07" autoAdjust="0"/>
  </p:normalViewPr>
  <p:slideViewPr>
    <p:cSldViewPr snapToGrid="0">
      <p:cViewPr varScale="1">
        <p:scale>
          <a:sx n="80" d="100"/>
          <a:sy n="80" d="100"/>
        </p:scale>
        <p:origin x="-84" y="-6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6567A-43F9-4501-BD70-93AAA5020926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BB952-2F69-400B-8ED7-76842349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57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1/22/2015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1/22/2015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05641"/>
            <a:ext cx="10673423" cy="5569527"/>
          </a:xfrm>
        </p:spPr>
        <p:txBody>
          <a:bodyPr>
            <a:noAutofit/>
          </a:bodyPr>
          <a:lstStyle/>
          <a:p>
            <a:pPr algn="ctr"/>
            <a:r>
              <a:rPr lang="en-US" sz="12800" dirty="0" smtClean="0"/>
              <a:t>Government </a:t>
            </a:r>
          </a:p>
          <a:p>
            <a:pPr algn="ctr"/>
            <a:r>
              <a:rPr lang="en-US" sz="12800" dirty="0" smtClean="0"/>
              <a:t>and </a:t>
            </a:r>
          </a:p>
          <a:p>
            <a:pPr algn="ctr"/>
            <a:r>
              <a:rPr lang="en-US" sz="12800" dirty="0" smtClean="0"/>
              <a:t>Economics</a:t>
            </a:r>
            <a:endParaRPr lang="en-US" sz="12800" dirty="0"/>
          </a:p>
        </p:txBody>
      </p:sp>
    </p:spTree>
    <p:extLst>
      <p:ext uri="{BB962C8B-B14F-4D97-AF65-F5344CB8AC3E}">
        <p14:creationId xmlns:p14="http://schemas.microsoft.com/office/powerpoint/2010/main" val="420823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96883"/>
            <a:ext cx="11100935" cy="6092042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In a traditional economy, how are economic decisions made?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9512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61257"/>
            <a:ext cx="11089059" cy="6305798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6600" dirty="0" smtClean="0"/>
              <a:t>Customs, Traditions, and Culture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7326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37505"/>
            <a:ext cx="11065309" cy="6329549"/>
          </a:xfrm>
        </p:spPr>
        <p:txBody>
          <a:bodyPr>
            <a:normAutofit/>
          </a:bodyPr>
          <a:lstStyle/>
          <a:p>
            <a:pPr algn="ctr"/>
            <a:endParaRPr lang="en-US" sz="8000" dirty="0" smtClean="0"/>
          </a:p>
          <a:p>
            <a:pPr algn="ctr"/>
            <a:r>
              <a:rPr lang="en-US" sz="8000" dirty="0" smtClean="0"/>
              <a:t>In </a:t>
            </a:r>
            <a:r>
              <a:rPr lang="en-US" sz="8000" dirty="0"/>
              <a:t>a command economy, how are the decisions made?</a:t>
            </a:r>
          </a:p>
        </p:txBody>
      </p:sp>
    </p:spTree>
    <p:extLst>
      <p:ext uri="{BB962C8B-B14F-4D97-AF65-F5344CB8AC3E}">
        <p14:creationId xmlns:p14="http://schemas.microsoft.com/office/powerpoint/2010/main" val="17740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49381"/>
            <a:ext cx="10946556" cy="6210795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9600" dirty="0" smtClean="0"/>
              <a:t>Government Planners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5997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01881"/>
            <a:ext cx="11124685" cy="6270171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	</a:t>
            </a:r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8000" dirty="0" smtClean="0"/>
              <a:t>In </a:t>
            </a:r>
            <a:r>
              <a:rPr lang="en-US" sz="8000" dirty="0"/>
              <a:t>a market economy, who makes the economic decisions?</a:t>
            </a:r>
          </a:p>
        </p:txBody>
      </p:sp>
    </p:spTree>
    <p:extLst>
      <p:ext uri="{BB962C8B-B14F-4D97-AF65-F5344CB8AC3E}">
        <p14:creationId xmlns:p14="http://schemas.microsoft.com/office/powerpoint/2010/main" val="1621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73131"/>
            <a:ext cx="11255314" cy="6258297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7200" dirty="0" smtClean="0"/>
              <a:t>Consumers and the Market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90293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54379"/>
            <a:ext cx="11195937" cy="6305798"/>
          </a:xfrm>
        </p:spPr>
        <p:txBody>
          <a:bodyPr>
            <a:normAutofit/>
          </a:bodyPr>
          <a:lstStyle/>
          <a:p>
            <a:pPr algn="ctr"/>
            <a:endParaRPr lang="en-US" sz="6600" dirty="0" smtClean="0"/>
          </a:p>
          <a:p>
            <a:pPr algn="ctr"/>
            <a:endParaRPr lang="en-US" sz="6600" dirty="0"/>
          </a:p>
          <a:p>
            <a:pPr algn="ctr"/>
            <a:r>
              <a:rPr lang="en-US" sz="6600" dirty="0" smtClean="0"/>
              <a:t>Who </a:t>
            </a:r>
            <a:r>
              <a:rPr lang="en-US" sz="6600" dirty="0"/>
              <a:t>takes on the financial risk in starting a new business in a market economy?</a:t>
            </a:r>
          </a:p>
        </p:txBody>
      </p:sp>
    </p:spTree>
    <p:extLst>
      <p:ext uri="{BB962C8B-B14F-4D97-AF65-F5344CB8AC3E}">
        <p14:creationId xmlns:p14="http://schemas.microsoft.com/office/powerpoint/2010/main" val="152602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01881"/>
            <a:ext cx="11243439" cy="6305797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7200" dirty="0" smtClean="0"/>
              <a:t>The Individual Business People starting the Business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05723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49381"/>
            <a:ext cx="10994057" cy="6210795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6000" dirty="0" smtClean="0"/>
              <a:t>The </a:t>
            </a:r>
            <a:r>
              <a:rPr lang="en-US" sz="6000" dirty="0"/>
              <a:t>early African kingdom of Ghana’s gold and salt trade would be an example of what type of economic practice?</a:t>
            </a:r>
          </a:p>
        </p:txBody>
      </p:sp>
    </p:spTree>
    <p:extLst>
      <p:ext uri="{BB962C8B-B14F-4D97-AF65-F5344CB8AC3E}">
        <p14:creationId xmlns:p14="http://schemas.microsoft.com/office/powerpoint/2010/main" val="33886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66255"/>
            <a:ext cx="11195937" cy="6246420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6600" dirty="0" smtClean="0"/>
              <a:t>Traditional Economic System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7045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85007"/>
            <a:ext cx="11053433" cy="6234545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What </a:t>
            </a:r>
            <a:r>
              <a:rPr lang="en-US" sz="7200" dirty="0"/>
              <a:t>country currently would be the best example of a command economy?</a:t>
            </a:r>
          </a:p>
        </p:txBody>
      </p:sp>
    </p:spTree>
    <p:extLst>
      <p:ext uri="{BB962C8B-B14F-4D97-AF65-F5344CB8AC3E}">
        <p14:creationId xmlns:p14="http://schemas.microsoft.com/office/powerpoint/2010/main" val="407436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01881"/>
            <a:ext cx="11112810" cy="6210794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11500" dirty="0" smtClean="0"/>
              <a:t>North Korea</a:t>
            </a:r>
          </a:p>
          <a:p>
            <a:pPr algn="ctr"/>
            <a:r>
              <a:rPr lang="en-US" sz="11500" dirty="0" smtClean="0"/>
              <a:t>Cuba</a:t>
            </a:r>
          </a:p>
        </p:txBody>
      </p:sp>
    </p:spTree>
    <p:extLst>
      <p:ext uri="{BB962C8B-B14F-4D97-AF65-F5344CB8AC3E}">
        <p14:creationId xmlns:p14="http://schemas.microsoft.com/office/powerpoint/2010/main" val="228801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17838"/>
            <a:ext cx="10774845" cy="5234958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Which </a:t>
            </a:r>
            <a:r>
              <a:rPr lang="en-US" sz="7200" dirty="0"/>
              <a:t>type of a government </a:t>
            </a:r>
            <a:r>
              <a:rPr lang="en-US" sz="7200" dirty="0" smtClean="0"/>
              <a:t>controls </a:t>
            </a:r>
            <a:r>
              <a:rPr lang="en-US" sz="7200" dirty="0"/>
              <a:t>all aspects of life for its people?</a:t>
            </a:r>
            <a:endParaRPr lang="en-US" sz="7200" dirty="0" smtClean="0"/>
          </a:p>
        </p:txBody>
      </p:sp>
    </p:spTree>
    <p:extLst>
      <p:ext uri="{BB962C8B-B14F-4D97-AF65-F5344CB8AC3E}">
        <p14:creationId xmlns:p14="http://schemas.microsoft.com/office/powerpoint/2010/main" val="64880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757881"/>
            <a:ext cx="10906650" cy="5094915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13800" dirty="0" smtClean="0"/>
              <a:t>Communist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198015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37505"/>
            <a:ext cx="11207813" cy="6365175"/>
          </a:xfrm>
        </p:spPr>
        <p:txBody>
          <a:bodyPr/>
          <a:lstStyle/>
          <a:p>
            <a:r>
              <a:rPr lang="en-US" dirty="0"/>
              <a:t>	</a:t>
            </a:r>
            <a:endParaRPr lang="en-US" dirty="0" smtClean="0"/>
          </a:p>
          <a:p>
            <a:endParaRPr lang="en-US" sz="5400" dirty="0"/>
          </a:p>
          <a:p>
            <a:pPr algn="ctr"/>
            <a:r>
              <a:rPr lang="en-US" sz="5400" dirty="0" smtClean="0"/>
              <a:t>Because </a:t>
            </a:r>
            <a:r>
              <a:rPr lang="en-US" sz="5400" dirty="0"/>
              <a:t>China is moving from an economy controlled entirely by the government to a more consumer oriented  economy,  it’s economic system can best be described </a:t>
            </a:r>
            <a:r>
              <a:rPr lang="en-US" sz="5400" dirty="0" smtClean="0"/>
              <a:t>as?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39800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66255"/>
            <a:ext cx="11089059" cy="6293922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7200" dirty="0" smtClean="0"/>
              <a:t>Mixed Economic System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89346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13755"/>
            <a:ext cx="10958431" cy="6317673"/>
          </a:xfrm>
        </p:spPr>
        <p:txBody>
          <a:bodyPr>
            <a:normAutofit/>
          </a:bodyPr>
          <a:lstStyle/>
          <a:p>
            <a:pPr algn="ctr"/>
            <a:endParaRPr lang="en-US" sz="6600" dirty="0" smtClean="0"/>
          </a:p>
          <a:p>
            <a:pPr algn="ctr"/>
            <a:endParaRPr lang="en-US" sz="6600" dirty="0"/>
          </a:p>
          <a:p>
            <a:pPr algn="ctr"/>
            <a:r>
              <a:rPr lang="en-US" sz="6600" dirty="0" smtClean="0"/>
              <a:t>Which </a:t>
            </a:r>
            <a:r>
              <a:rPr lang="en-US" sz="6600" dirty="0"/>
              <a:t>economic system </a:t>
            </a:r>
            <a:r>
              <a:rPr lang="en-US" sz="6600" dirty="0" smtClean="0"/>
              <a:t>has the </a:t>
            </a:r>
            <a:r>
              <a:rPr lang="en-US" sz="6600" dirty="0"/>
              <a:t>least government control?</a:t>
            </a:r>
          </a:p>
        </p:txBody>
      </p:sp>
    </p:spTree>
    <p:extLst>
      <p:ext uri="{BB962C8B-B14F-4D97-AF65-F5344CB8AC3E}">
        <p14:creationId xmlns:p14="http://schemas.microsoft.com/office/powerpoint/2010/main" val="398240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01881"/>
            <a:ext cx="11053433" cy="6341423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13800" dirty="0" smtClean="0"/>
              <a:t>Market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41381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78129"/>
            <a:ext cx="11148436" cy="6270171"/>
          </a:xfrm>
        </p:spPr>
        <p:txBody>
          <a:bodyPr/>
          <a:lstStyle/>
          <a:p>
            <a:pPr algn="ctr"/>
            <a:r>
              <a:rPr lang="en-US" sz="6000" dirty="0" smtClean="0"/>
              <a:t>To increase my human capital, what should I do?</a:t>
            </a:r>
          </a:p>
          <a:p>
            <a:pPr algn="ctr"/>
            <a:r>
              <a:rPr lang="en-US" sz="4400" dirty="0"/>
              <a:t>a.	Buy a new car</a:t>
            </a:r>
          </a:p>
          <a:p>
            <a:pPr algn="ctr"/>
            <a:r>
              <a:rPr lang="en-US" sz="4400" dirty="0"/>
              <a:t>b.	Take a vacation to Florida</a:t>
            </a:r>
          </a:p>
          <a:p>
            <a:pPr algn="ctr"/>
            <a:r>
              <a:rPr lang="en-US" sz="4400" dirty="0"/>
              <a:t>c.	Clone myself</a:t>
            </a:r>
          </a:p>
          <a:p>
            <a:pPr algn="ctr"/>
            <a:r>
              <a:rPr lang="en-US" sz="4400" dirty="0"/>
              <a:t>d.	Go to college</a:t>
            </a:r>
          </a:p>
          <a:p>
            <a:pPr algn="ctr"/>
            <a:endParaRPr lang="en-US" sz="6000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4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90005"/>
            <a:ext cx="10210285" cy="6198920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8800" dirty="0" smtClean="0"/>
              <a:t>d. Go to College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20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94270"/>
            <a:ext cx="10956077" cy="5358526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 smtClean="0"/>
          </a:p>
          <a:p>
            <a:pPr algn="ctr"/>
            <a:r>
              <a:rPr lang="en-US" sz="7200" dirty="0" smtClean="0"/>
              <a:t>What </a:t>
            </a:r>
            <a:r>
              <a:rPr lang="en-US" sz="7200" dirty="0"/>
              <a:t>type of government is led by a king or queen?</a:t>
            </a:r>
          </a:p>
        </p:txBody>
      </p:sp>
    </p:spTree>
    <p:extLst>
      <p:ext uri="{BB962C8B-B14F-4D97-AF65-F5344CB8AC3E}">
        <p14:creationId xmlns:p14="http://schemas.microsoft.com/office/powerpoint/2010/main" val="313856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50789"/>
            <a:ext cx="10914888" cy="5601730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endParaRPr lang="en-US" sz="7200" dirty="0"/>
          </a:p>
          <a:p>
            <a:pPr algn="ctr"/>
            <a:r>
              <a:rPr lang="en-US" sz="11500" dirty="0" smtClean="0"/>
              <a:t>Monarchy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04907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77795"/>
            <a:ext cx="10947839" cy="5375001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r>
              <a:rPr lang="en-US" sz="6000" dirty="0"/>
              <a:t>A satellite map of the Korean peninsula at night shows a difference in the ___________________ between North Korea and South Korea.</a:t>
            </a:r>
          </a:p>
        </p:txBody>
      </p:sp>
    </p:spTree>
    <p:extLst>
      <p:ext uri="{BB962C8B-B14F-4D97-AF65-F5344CB8AC3E}">
        <p14:creationId xmlns:p14="http://schemas.microsoft.com/office/powerpoint/2010/main" val="343451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94270"/>
            <a:ext cx="10947839" cy="5358526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11500" dirty="0" smtClean="0"/>
              <a:t>Standard </a:t>
            </a:r>
          </a:p>
          <a:p>
            <a:pPr algn="ctr"/>
            <a:r>
              <a:rPr lang="en-US" sz="11500" dirty="0"/>
              <a:t>o</a:t>
            </a:r>
            <a:r>
              <a:rPr lang="en-US" sz="11500" dirty="0" smtClean="0"/>
              <a:t>f </a:t>
            </a:r>
          </a:p>
          <a:p>
            <a:pPr algn="ctr"/>
            <a:r>
              <a:rPr lang="en-US" sz="11500" dirty="0" smtClean="0"/>
              <a:t>Living</a:t>
            </a:r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8798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35459"/>
            <a:ext cx="10923126" cy="5317337"/>
          </a:xfrm>
        </p:spPr>
        <p:txBody>
          <a:bodyPr/>
          <a:lstStyle/>
          <a:p>
            <a:pPr algn="ctr"/>
            <a:r>
              <a:rPr lang="en-US" dirty="0"/>
              <a:t>	</a:t>
            </a:r>
            <a:endParaRPr lang="en-US" dirty="0" smtClean="0"/>
          </a:p>
          <a:p>
            <a:pPr algn="ctr"/>
            <a:endParaRPr lang="en-US" sz="6600" dirty="0"/>
          </a:p>
          <a:p>
            <a:pPr algn="ctr"/>
            <a:r>
              <a:rPr lang="en-US" sz="6600" dirty="0" smtClean="0"/>
              <a:t>What </a:t>
            </a:r>
            <a:r>
              <a:rPr lang="en-US" sz="6600" dirty="0"/>
              <a:t>is the </a:t>
            </a:r>
            <a:r>
              <a:rPr lang="en-US" sz="6600" dirty="0" smtClean="0"/>
              <a:t>difference </a:t>
            </a:r>
            <a:r>
              <a:rPr lang="en-US" sz="6600" dirty="0"/>
              <a:t>between an Absolute Monarchy and a Constitutional Monarchy?</a:t>
            </a:r>
            <a:endParaRPr lang="en-US" sz="6600" dirty="0" smtClean="0"/>
          </a:p>
        </p:txBody>
      </p:sp>
    </p:spTree>
    <p:extLst>
      <p:ext uri="{BB962C8B-B14F-4D97-AF65-F5344CB8AC3E}">
        <p14:creationId xmlns:p14="http://schemas.microsoft.com/office/powerpoint/2010/main" val="229535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960605"/>
            <a:ext cx="10939602" cy="3892191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A Constitutional Monarchy protects the rights of its citizens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63671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86032"/>
            <a:ext cx="10956077" cy="5366764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6600" dirty="0"/>
              <a:t>What is a set of laws that protect the citizens of a country?</a:t>
            </a:r>
            <a:endParaRPr lang="en-US" sz="6600" dirty="0" smtClean="0"/>
          </a:p>
        </p:txBody>
      </p:sp>
    </p:spTree>
    <p:extLst>
      <p:ext uri="{BB962C8B-B14F-4D97-AF65-F5344CB8AC3E}">
        <p14:creationId xmlns:p14="http://schemas.microsoft.com/office/powerpoint/2010/main" val="341159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67265"/>
            <a:ext cx="10931364" cy="5519351"/>
          </a:xfrm>
        </p:spPr>
        <p:txBody>
          <a:bodyPr>
            <a:normAutofit/>
          </a:bodyPr>
          <a:lstStyle/>
          <a:p>
            <a:pPr algn="ctr"/>
            <a:endParaRPr lang="en-US" sz="11500" dirty="0" smtClean="0"/>
          </a:p>
          <a:p>
            <a:pPr algn="ctr"/>
            <a:r>
              <a:rPr lang="en-US" sz="11500" dirty="0" smtClean="0"/>
              <a:t>Constitution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121111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84886"/>
            <a:ext cx="10848985" cy="5267910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7200" dirty="0"/>
              <a:t>In a Democratic Republic, the power is in the hands of who?</a:t>
            </a:r>
          </a:p>
        </p:txBody>
      </p:sp>
    </p:spTree>
    <p:extLst>
      <p:ext uri="{BB962C8B-B14F-4D97-AF65-F5344CB8AC3E}">
        <p14:creationId xmlns:p14="http://schemas.microsoft.com/office/powerpoint/2010/main" val="213000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68411"/>
            <a:ext cx="10857223" cy="5284385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endParaRPr lang="en-US" sz="7200" dirty="0"/>
          </a:p>
          <a:p>
            <a:pPr algn="ctr"/>
            <a:r>
              <a:rPr lang="en-US" sz="7200" dirty="0" smtClean="0"/>
              <a:t>The People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3513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11891"/>
            <a:ext cx="10840747" cy="5931243"/>
          </a:xfrm>
        </p:spPr>
        <p:txBody>
          <a:bodyPr/>
          <a:lstStyle/>
          <a:p>
            <a:pPr algn="ctr"/>
            <a:r>
              <a:rPr lang="en-US" dirty="0"/>
              <a:t>	</a:t>
            </a:r>
            <a:endParaRPr lang="en-US" dirty="0" smtClean="0"/>
          </a:p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A </a:t>
            </a:r>
            <a:r>
              <a:rPr lang="en-US" sz="7200" dirty="0"/>
              <a:t>type of government led by a religious leader is called a 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97862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59027"/>
            <a:ext cx="10848985" cy="5618205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sz="8000" dirty="0" smtClean="0"/>
          </a:p>
          <a:p>
            <a:pPr algn="ctr"/>
            <a:r>
              <a:rPr lang="en-US" sz="13800" dirty="0" smtClean="0"/>
              <a:t>Theocracy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41093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76649"/>
            <a:ext cx="10964315" cy="5276147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r>
              <a:rPr lang="en-US" sz="7200" dirty="0" smtClean="0"/>
              <a:t>Which country is considered a modern </a:t>
            </a:r>
            <a:r>
              <a:rPr lang="en-US" sz="7200" dirty="0"/>
              <a:t>day example of an </a:t>
            </a:r>
            <a:r>
              <a:rPr lang="en-US" sz="7200" dirty="0" smtClean="0"/>
              <a:t>oligarchy?</a:t>
            </a:r>
          </a:p>
        </p:txBody>
      </p:sp>
    </p:spTree>
    <p:extLst>
      <p:ext uri="{BB962C8B-B14F-4D97-AF65-F5344CB8AC3E}">
        <p14:creationId xmlns:p14="http://schemas.microsoft.com/office/powerpoint/2010/main" val="159536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847" y="491610"/>
            <a:ext cx="11021980" cy="5793859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/>
            <a:endParaRPr lang="en-US" sz="7200" dirty="0" smtClean="0"/>
          </a:p>
          <a:p>
            <a:pPr algn="ctr"/>
            <a:r>
              <a:rPr lang="en-US" sz="11500" dirty="0" smtClean="0"/>
              <a:t>Russia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49825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1652" y="650789"/>
            <a:ext cx="10708943" cy="5202007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r>
              <a:rPr lang="en-US" sz="7200" dirty="0"/>
              <a:t>A historical example of a theocracy would be which ancient civilization?</a:t>
            </a:r>
          </a:p>
        </p:txBody>
      </p:sp>
    </p:spTree>
    <p:extLst>
      <p:ext uri="{BB962C8B-B14F-4D97-AF65-F5344CB8AC3E}">
        <p14:creationId xmlns:p14="http://schemas.microsoft.com/office/powerpoint/2010/main" val="298393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93123"/>
            <a:ext cx="10824272" cy="5651157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endParaRPr lang="en-US" sz="7200" dirty="0"/>
          </a:p>
          <a:p>
            <a:pPr algn="ctr"/>
            <a:r>
              <a:rPr lang="en-US" sz="7200" dirty="0" smtClean="0"/>
              <a:t>Ancient Egypt</a:t>
            </a:r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23991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716692"/>
            <a:ext cx="10832510" cy="5136104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/>
              <a:t>Which type of government are you most likely to find a dictator in charge?</a:t>
            </a:r>
          </a:p>
        </p:txBody>
      </p:sp>
    </p:spTree>
    <p:extLst>
      <p:ext uri="{BB962C8B-B14F-4D97-AF65-F5344CB8AC3E}">
        <p14:creationId xmlns:p14="http://schemas.microsoft.com/office/powerpoint/2010/main" val="156229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077" y="675503"/>
            <a:ext cx="10939848" cy="5177293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endParaRPr lang="en-US" sz="7200" dirty="0"/>
          </a:p>
          <a:p>
            <a:pPr algn="ctr"/>
            <a:r>
              <a:rPr lang="en-US" sz="8800" dirty="0" smtClean="0"/>
              <a:t>Communist</a:t>
            </a:r>
            <a:endParaRPr lang="en-US" sz="7200" dirty="0" smtClean="0"/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17161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17837"/>
            <a:ext cx="10840747" cy="5651157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The Iran Hostage Crisis was led by a group of Iranian students following the orders of Ayatollah Khomeini, a religious leader, in charge of what type of government in Iran?</a:t>
            </a:r>
          </a:p>
        </p:txBody>
      </p:sp>
    </p:spTree>
    <p:extLst>
      <p:ext uri="{BB962C8B-B14F-4D97-AF65-F5344CB8AC3E}">
        <p14:creationId xmlns:p14="http://schemas.microsoft.com/office/powerpoint/2010/main" val="345603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60173"/>
            <a:ext cx="10857223" cy="5292623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endParaRPr lang="en-US" sz="7200" dirty="0"/>
          </a:p>
          <a:p>
            <a:pPr algn="ctr"/>
            <a:r>
              <a:rPr lang="en-US" sz="9600" dirty="0" smtClean="0"/>
              <a:t>Theocracy</a:t>
            </a:r>
            <a:endParaRPr lang="en-US" sz="9600" dirty="0"/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67019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67265"/>
            <a:ext cx="10857223" cy="5185531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r>
              <a:rPr lang="en-US" sz="7200" dirty="0"/>
              <a:t>Which of the following countries is an example of an Absolute Monarchy?</a:t>
            </a:r>
          </a:p>
        </p:txBody>
      </p:sp>
    </p:spTree>
    <p:extLst>
      <p:ext uri="{BB962C8B-B14F-4D97-AF65-F5344CB8AC3E}">
        <p14:creationId xmlns:p14="http://schemas.microsoft.com/office/powerpoint/2010/main" val="39781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774357"/>
            <a:ext cx="10956077" cy="5486400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11500" dirty="0" smtClean="0"/>
              <a:t>Saudi </a:t>
            </a:r>
          </a:p>
          <a:p>
            <a:pPr algn="ctr"/>
            <a:r>
              <a:rPr lang="en-US" sz="11500" dirty="0" smtClean="0"/>
              <a:t>Arabia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62643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76649"/>
            <a:ext cx="10964315" cy="5276147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r>
              <a:rPr lang="en-US" sz="7200" dirty="0"/>
              <a:t>How could the people of a Communist government gain democratic freedom?</a:t>
            </a:r>
          </a:p>
        </p:txBody>
      </p:sp>
    </p:spTree>
    <p:extLst>
      <p:ext uri="{BB962C8B-B14F-4D97-AF65-F5344CB8AC3E}">
        <p14:creationId xmlns:p14="http://schemas.microsoft.com/office/powerpoint/2010/main" val="188682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50789"/>
            <a:ext cx="10494758" cy="5634681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7200" dirty="0" smtClean="0"/>
              <a:t>Protest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7200" dirty="0" smtClean="0"/>
              <a:t>Petition for a constitution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7200" dirty="0" smtClean="0"/>
              <a:t>Start a revolution</a:t>
            </a:r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1071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675503"/>
            <a:ext cx="10947839" cy="5177293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6600" dirty="0"/>
              <a:t>What is the name of the theory that explains how Communism spread throughout Asia?</a:t>
            </a:r>
            <a:endParaRPr lang="en-US" sz="6600" dirty="0" smtClean="0"/>
          </a:p>
          <a:p>
            <a:pPr algn="ctr"/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211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35459"/>
            <a:ext cx="10931364" cy="5980671"/>
          </a:xfrm>
        </p:spPr>
        <p:txBody>
          <a:bodyPr>
            <a:normAutofit/>
          </a:bodyPr>
          <a:lstStyle/>
          <a:p>
            <a:pPr algn="ctr"/>
            <a:endParaRPr lang="en-US" sz="6600" dirty="0" smtClean="0"/>
          </a:p>
          <a:p>
            <a:pPr algn="ctr"/>
            <a:r>
              <a:rPr lang="en-US" sz="9600" dirty="0" smtClean="0"/>
              <a:t>The </a:t>
            </a:r>
          </a:p>
          <a:p>
            <a:pPr algn="ctr"/>
            <a:r>
              <a:rPr lang="en-US" sz="9600" dirty="0" smtClean="0"/>
              <a:t>Domino</a:t>
            </a:r>
          </a:p>
          <a:p>
            <a:pPr algn="ctr"/>
            <a:r>
              <a:rPr lang="en-US" sz="9600" dirty="0" smtClean="0"/>
              <a:t>Theory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0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700215"/>
            <a:ext cx="10873699" cy="5651157"/>
          </a:xfrm>
        </p:spPr>
        <p:txBody>
          <a:bodyPr>
            <a:no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What </a:t>
            </a:r>
            <a:r>
              <a:rPr lang="en-US" sz="7200" dirty="0"/>
              <a:t>type of government is most likely to enforce a command economic system?</a:t>
            </a:r>
          </a:p>
        </p:txBody>
      </p:sp>
    </p:spTree>
    <p:extLst>
      <p:ext uri="{BB962C8B-B14F-4D97-AF65-F5344CB8AC3E}">
        <p14:creationId xmlns:p14="http://schemas.microsoft.com/office/powerpoint/2010/main" val="391327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10745"/>
            <a:ext cx="10791320" cy="6227805"/>
          </a:xfrm>
        </p:spPr>
        <p:txBody>
          <a:bodyPr>
            <a:noAutofit/>
          </a:bodyPr>
          <a:lstStyle/>
          <a:p>
            <a:pPr algn="ctr"/>
            <a:endParaRPr lang="en-US" sz="8000" dirty="0" smtClean="0"/>
          </a:p>
          <a:p>
            <a:pPr algn="ctr"/>
            <a:endParaRPr lang="en-US" sz="8000" dirty="0"/>
          </a:p>
          <a:p>
            <a:pPr algn="ctr"/>
            <a:r>
              <a:rPr lang="en-US" sz="8800" dirty="0" smtClean="0"/>
              <a:t>Communist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80927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52549"/>
            <a:ext cx="11062934" cy="6331131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A </a:t>
            </a:r>
            <a:r>
              <a:rPr lang="en-US" sz="7200" dirty="0"/>
              <a:t>high demand for a product is likely to make its price do what?</a:t>
            </a:r>
          </a:p>
        </p:txBody>
      </p:sp>
    </p:spTree>
    <p:extLst>
      <p:ext uri="{BB962C8B-B14F-4D97-AF65-F5344CB8AC3E}">
        <p14:creationId xmlns:p14="http://schemas.microsoft.com/office/powerpoint/2010/main" val="41194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52549"/>
            <a:ext cx="11132602" cy="6409508"/>
          </a:xfrm>
        </p:spPr>
        <p:txBody>
          <a:bodyPr>
            <a:normAutofit/>
          </a:bodyPr>
          <a:lstStyle/>
          <a:p>
            <a:pPr algn="ctr"/>
            <a:endParaRPr lang="en-US" sz="11500" dirty="0" smtClean="0"/>
          </a:p>
          <a:p>
            <a:pPr algn="ctr"/>
            <a:r>
              <a:rPr lang="en-US" sz="11500" dirty="0" smtClean="0"/>
              <a:t>Increase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97259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26423"/>
            <a:ext cx="11019391" cy="6392091"/>
          </a:xfrm>
        </p:spPr>
        <p:txBody>
          <a:bodyPr/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What are non-physical </a:t>
            </a:r>
            <a:r>
              <a:rPr lang="en-US" sz="7200" dirty="0"/>
              <a:t>products that are of value to people and </a:t>
            </a:r>
            <a:r>
              <a:rPr lang="en-US" sz="7200" dirty="0" smtClean="0"/>
              <a:t>society?</a:t>
            </a:r>
            <a:endParaRPr lang="en-US" sz="72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3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330926"/>
            <a:ext cx="11237105" cy="6217920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9600" dirty="0" smtClean="0"/>
              <a:t>Services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3525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77795"/>
            <a:ext cx="10898412" cy="5375001"/>
          </a:xfrm>
        </p:spPr>
        <p:txBody>
          <a:bodyPr>
            <a:normAutofit/>
          </a:bodyPr>
          <a:lstStyle/>
          <a:p>
            <a:pPr algn="ctr"/>
            <a:endParaRPr lang="en-US" sz="5400" dirty="0" smtClean="0"/>
          </a:p>
          <a:p>
            <a:pPr algn="ctr"/>
            <a:r>
              <a:rPr lang="en-US" sz="8000" dirty="0" smtClean="0"/>
              <a:t>What are possible events </a:t>
            </a:r>
            <a:r>
              <a:rPr lang="en-US" sz="8000" dirty="0"/>
              <a:t>that could affect the price of gas?</a:t>
            </a:r>
          </a:p>
        </p:txBody>
      </p:sp>
    </p:spTree>
    <p:extLst>
      <p:ext uri="{BB962C8B-B14F-4D97-AF65-F5344CB8AC3E}">
        <p14:creationId xmlns:p14="http://schemas.microsoft.com/office/powerpoint/2010/main" val="206265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86032"/>
            <a:ext cx="10972553" cy="5366764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Natural Disaster</a:t>
            </a:r>
          </a:p>
          <a:p>
            <a:pPr algn="ctr"/>
            <a:r>
              <a:rPr lang="en-US" sz="7200" dirty="0" smtClean="0"/>
              <a:t>War</a:t>
            </a:r>
          </a:p>
          <a:p>
            <a:pPr algn="ctr"/>
            <a:r>
              <a:rPr lang="en-US" sz="7200" dirty="0" smtClean="0"/>
              <a:t>Seasons of the Year</a:t>
            </a:r>
          </a:p>
          <a:p>
            <a:pPr algn="ctr"/>
            <a:endParaRPr lang="en-US" sz="7200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29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96389"/>
            <a:ext cx="10967139" cy="5356407"/>
          </a:xfrm>
        </p:spPr>
        <p:txBody>
          <a:bodyPr>
            <a:normAutofit/>
          </a:bodyPr>
          <a:lstStyle/>
          <a:p>
            <a:pPr algn="ctr"/>
            <a:endParaRPr lang="en-US" sz="6600" dirty="0" smtClean="0"/>
          </a:p>
          <a:p>
            <a:pPr algn="ctr"/>
            <a:r>
              <a:rPr lang="en-US" sz="6600" dirty="0" smtClean="0"/>
              <a:t>Most </a:t>
            </a:r>
            <a:r>
              <a:rPr lang="en-US" sz="6600" dirty="0"/>
              <a:t>of the top oil producing countries in the world are located in which region?</a:t>
            </a:r>
          </a:p>
        </p:txBody>
      </p:sp>
    </p:spTree>
    <p:extLst>
      <p:ext uri="{BB962C8B-B14F-4D97-AF65-F5344CB8AC3E}">
        <p14:creationId xmlns:p14="http://schemas.microsoft.com/office/powerpoint/2010/main" val="49143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52549"/>
            <a:ext cx="11193562" cy="6270171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9600" dirty="0" smtClean="0"/>
              <a:t>Middle</a:t>
            </a:r>
          </a:p>
          <a:p>
            <a:pPr algn="ctr"/>
            <a:r>
              <a:rPr lang="en-US" sz="9600" dirty="0" smtClean="0"/>
              <a:t>East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55416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803" y="313508"/>
            <a:ext cx="10914888" cy="6209211"/>
          </a:xfrm>
        </p:spPr>
        <p:txBody>
          <a:bodyPr>
            <a:normAutofit/>
          </a:bodyPr>
          <a:lstStyle/>
          <a:p>
            <a:pPr algn="ctr"/>
            <a:endParaRPr lang="en-US" sz="6600" dirty="0" smtClean="0"/>
          </a:p>
          <a:p>
            <a:pPr algn="ctr"/>
            <a:r>
              <a:rPr lang="en-US" sz="6600" dirty="0" smtClean="0"/>
              <a:t>What </a:t>
            </a:r>
            <a:r>
              <a:rPr lang="en-US" sz="6600" dirty="0"/>
              <a:t>word describes why gas prices may be a better deal in 2015 than in 1950?</a:t>
            </a:r>
          </a:p>
        </p:txBody>
      </p:sp>
    </p:spTree>
    <p:extLst>
      <p:ext uri="{BB962C8B-B14F-4D97-AF65-F5344CB8AC3E}">
        <p14:creationId xmlns:p14="http://schemas.microsoft.com/office/powerpoint/2010/main" val="306896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69965"/>
            <a:ext cx="11071642" cy="6331131"/>
          </a:xfrm>
        </p:spPr>
        <p:txBody>
          <a:bodyPr>
            <a:normAutofit/>
          </a:bodyPr>
          <a:lstStyle/>
          <a:p>
            <a:pPr algn="ctr"/>
            <a:endParaRPr lang="en-US" sz="9600" dirty="0" smtClean="0"/>
          </a:p>
          <a:p>
            <a:pPr algn="ctr"/>
            <a:endParaRPr lang="en-US" sz="9600" dirty="0"/>
          </a:p>
          <a:p>
            <a:pPr algn="ctr"/>
            <a:r>
              <a:rPr lang="en-US" sz="9600" dirty="0" smtClean="0"/>
              <a:t>Inflation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24710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82880"/>
            <a:ext cx="11132602" cy="6400800"/>
          </a:xfrm>
        </p:spPr>
        <p:txBody>
          <a:bodyPr>
            <a:normAutofit/>
          </a:bodyPr>
          <a:lstStyle/>
          <a:p>
            <a:pPr algn="ctr"/>
            <a:endParaRPr lang="en-US" sz="7200" dirty="0" smtClean="0"/>
          </a:p>
          <a:p>
            <a:pPr algn="ctr"/>
            <a:r>
              <a:rPr lang="en-US" sz="7200" dirty="0" smtClean="0"/>
              <a:t>A </a:t>
            </a:r>
            <a:r>
              <a:rPr lang="en-US" sz="7200" dirty="0"/>
              <a:t>low demand for a product is likely to make its price do what?</a:t>
            </a:r>
          </a:p>
        </p:txBody>
      </p:sp>
    </p:spTree>
    <p:extLst>
      <p:ext uri="{BB962C8B-B14F-4D97-AF65-F5344CB8AC3E}">
        <p14:creationId xmlns:p14="http://schemas.microsoft.com/office/powerpoint/2010/main" val="771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43839"/>
            <a:ext cx="11115185" cy="6418217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11500" dirty="0" smtClean="0"/>
              <a:t>Decrease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48969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78673"/>
            <a:ext cx="11054225" cy="6261463"/>
          </a:xfrm>
        </p:spPr>
        <p:txBody>
          <a:bodyPr>
            <a:normAutofit/>
          </a:bodyPr>
          <a:lstStyle/>
          <a:p>
            <a:pPr algn="ctr"/>
            <a:endParaRPr lang="en-US" sz="8000" dirty="0" smtClean="0"/>
          </a:p>
          <a:p>
            <a:pPr algn="ctr"/>
            <a:endParaRPr lang="en-US" sz="8000" dirty="0" smtClean="0"/>
          </a:p>
          <a:p>
            <a:pPr algn="ctr"/>
            <a:r>
              <a:rPr lang="en-US" sz="8000" dirty="0" smtClean="0"/>
              <a:t>What is a constitution?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23946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91589"/>
            <a:ext cx="11106477" cy="6357257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8800" dirty="0" smtClean="0"/>
              <a:t>A </a:t>
            </a:r>
            <a:r>
              <a:rPr lang="en-US" sz="8800" dirty="0"/>
              <a:t>set of laws created to protect the citizens of a country</a:t>
            </a:r>
          </a:p>
          <a:p>
            <a:pPr algn="ctr"/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5090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00297"/>
            <a:ext cx="11036808" cy="6322423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6600" dirty="0" smtClean="0"/>
              <a:t>What is the term given for an </a:t>
            </a:r>
            <a:r>
              <a:rPr lang="en-US" sz="6600" dirty="0"/>
              <a:t>increase in the value of goods or services over a period of </a:t>
            </a:r>
            <a:r>
              <a:rPr lang="en-US" sz="6600" dirty="0" smtClean="0"/>
              <a:t>time?</a:t>
            </a:r>
            <a:endParaRPr lang="en-US" sz="66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26423"/>
            <a:ext cx="11106477" cy="6113417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11500" dirty="0" smtClean="0"/>
              <a:t>Inflation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63283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35131"/>
            <a:ext cx="11036808" cy="6305006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7200" dirty="0" smtClean="0"/>
              <a:t>What is the term given for </a:t>
            </a:r>
            <a:r>
              <a:rPr lang="en-US" sz="7200" dirty="0"/>
              <a:t>the availability of an </a:t>
            </a:r>
            <a:r>
              <a:rPr lang="en-US" sz="7200" dirty="0" smtClean="0"/>
              <a:t>item?</a:t>
            </a:r>
            <a:endParaRPr lang="en-US" sz="7200" dirty="0"/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49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17713"/>
            <a:ext cx="11019391" cy="6322423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11500" dirty="0" smtClean="0"/>
              <a:t>Supply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6919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35131"/>
            <a:ext cx="11071642" cy="6426926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6600" dirty="0" smtClean="0"/>
              <a:t>What are </a:t>
            </a:r>
            <a:r>
              <a:rPr lang="en-US" sz="6600" dirty="0"/>
              <a:t>items of value that </a:t>
            </a:r>
            <a:r>
              <a:rPr lang="en-US" sz="6600" i="1" u="sng" dirty="0"/>
              <a:t>can</a:t>
            </a:r>
            <a:r>
              <a:rPr lang="en-US" sz="6600" dirty="0"/>
              <a:t> be seen or </a:t>
            </a:r>
            <a:r>
              <a:rPr lang="en-US" sz="6600" dirty="0" smtClean="0"/>
              <a:t>touched?</a:t>
            </a:r>
            <a:endParaRPr lang="en-US" sz="66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3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61257"/>
            <a:ext cx="11141311" cy="6270172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9600" dirty="0" smtClean="0"/>
              <a:t>Goods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39665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304800"/>
            <a:ext cx="11045517" cy="6183086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7200" dirty="0" smtClean="0"/>
              <a:t>What is the term given for </a:t>
            </a:r>
            <a:r>
              <a:rPr lang="en-US" sz="7200" dirty="0"/>
              <a:t>the desire to have an item of </a:t>
            </a:r>
            <a:r>
              <a:rPr lang="en-US" sz="7200" dirty="0" smtClean="0"/>
              <a:t>value?</a:t>
            </a:r>
            <a:endParaRPr lang="en-US" sz="72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64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52549"/>
            <a:ext cx="11071642" cy="6183085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9600" dirty="0" smtClean="0"/>
              <a:t>Demand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79862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61257"/>
            <a:ext cx="10932305" cy="6174377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7200" dirty="0" smtClean="0"/>
              <a:t>What is the term for </a:t>
            </a:r>
            <a:r>
              <a:rPr lang="en-US" sz="7200" dirty="0"/>
              <a:t>a share </a:t>
            </a:r>
            <a:r>
              <a:rPr lang="en-US" sz="7200" dirty="0" smtClean="0"/>
              <a:t>of </a:t>
            </a:r>
            <a:r>
              <a:rPr lang="en-US" sz="7200" dirty="0"/>
              <a:t>ownership in a </a:t>
            </a:r>
            <a:r>
              <a:rPr lang="en-US" sz="7200" dirty="0" smtClean="0"/>
              <a:t>business?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21224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365759"/>
            <a:ext cx="10975848" cy="6148251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11500" dirty="0" smtClean="0"/>
              <a:t>Stock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26741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52549"/>
            <a:ext cx="11010682" cy="618308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6600" dirty="0" smtClean="0"/>
              <a:t>What is the term for the knowledge </a:t>
            </a:r>
            <a:r>
              <a:rPr lang="en-US" sz="6600" dirty="0"/>
              <a:t>and skills that make a person succeed in an </a:t>
            </a:r>
            <a:r>
              <a:rPr lang="en-US" sz="6600" dirty="0" smtClean="0"/>
              <a:t>economy?</a:t>
            </a:r>
            <a:endParaRPr lang="en-US" sz="66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4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87383"/>
            <a:ext cx="10932305" cy="6217920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9600" smtClean="0"/>
              <a:t>Human </a:t>
            </a:r>
            <a:endParaRPr lang="en-US" sz="9600" dirty="0" smtClean="0"/>
          </a:p>
          <a:p>
            <a:pPr algn="ctr"/>
            <a:r>
              <a:rPr lang="en-US" sz="9600" dirty="0" smtClean="0"/>
              <a:t>Capital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287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73131"/>
            <a:ext cx="11160311" cy="6187045"/>
          </a:xfrm>
        </p:spPr>
        <p:txBody>
          <a:bodyPr/>
          <a:lstStyle/>
          <a:p>
            <a:pPr algn="ctr"/>
            <a:r>
              <a:rPr lang="en-US" dirty="0"/>
              <a:t>	</a:t>
            </a:r>
            <a:endParaRPr lang="en-US" dirty="0" smtClean="0"/>
          </a:p>
          <a:p>
            <a:pPr algn="ctr"/>
            <a:r>
              <a:rPr lang="en-US" sz="6000" dirty="0" smtClean="0"/>
              <a:t>I </a:t>
            </a:r>
            <a:r>
              <a:rPr lang="en-US" sz="6000" dirty="0"/>
              <a:t>want to start a business and I don’t have enough money. I must find someone who is willing to invest the ____________________ I desperately need.</a:t>
            </a:r>
          </a:p>
        </p:txBody>
      </p:sp>
    </p:spTree>
    <p:extLst>
      <p:ext uri="{BB962C8B-B14F-4D97-AF65-F5344CB8AC3E}">
        <p14:creationId xmlns:p14="http://schemas.microsoft.com/office/powerpoint/2010/main" val="19813588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42504"/>
            <a:ext cx="11195937" cy="6365174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9600" dirty="0" smtClean="0"/>
              <a:t>Capital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3199171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90005"/>
            <a:ext cx="11184062" cy="6377050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6000" dirty="0" smtClean="0"/>
              <a:t>To </a:t>
            </a:r>
            <a:r>
              <a:rPr lang="en-US" sz="6000" dirty="0"/>
              <a:t>make money on loans, a bank must charge____________________ to the consumer is borrowing the money.</a:t>
            </a:r>
          </a:p>
        </p:txBody>
      </p:sp>
    </p:spTree>
    <p:extLst>
      <p:ext uri="{BB962C8B-B14F-4D97-AF65-F5344CB8AC3E}">
        <p14:creationId xmlns:p14="http://schemas.microsoft.com/office/powerpoint/2010/main" val="32771629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90005"/>
            <a:ext cx="11124685" cy="6282047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11500" dirty="0" smtClean="0"/>
              <a:t>Interest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1033142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178129"/>
            <a:ext cx="11041558" cy="6341423"/>
          </a:xfrm>
        </p:spPr>
        <p:txBody>
          <a:bodyPr/>
          <a:lstStyle/>
          <a:p>
            <a:pPr lvl="0" algn="ctr"/>
            <a:endParaRPr lang="en-US" sz="6600" dirty="0" smtClean="0"/>
          </a:p>
          <a:p>
            <a:pPr lvl="0" algn="ctr"/>
            <a:r>
              <a:rPr lang="en-US" sz="6600" dirty="0" smtClean="0"/>
              <a:t>After </a:t>
            </a:r>
            <a:r>
              <a:rPr lang="en-US" sz="6600" dirty="0"/>
              <a:t>borrowing money for a home, car, and continuous use of my Menards credit card, I have accumulated _____________________.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6916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225631"/>
            <a:ext cx="11029683" cy="6293922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11500" dirty="0" smtClean="0"/>
              <a:t>Debt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511493997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TC103457491[[fn=Metropolitan]]</Template>
  <TotalTime>437</TotalTime>
  <Words>630</Words>
  <Application>Microsoft Office PowerPoint</Application>
  <PresentationFormat>Custom</PresentationFormat>
  <Paragraphs>276</Paragraphs>
  <Slides>81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McRoberts</dc:creator>
  <cp:lastModifiedBy>Andrew McRoberts</cp:lastModifiedBy>
  <cp:revision>21</cp:revision>
  <cp:lastPrinted>2015-01-22T18:00:35Z</cp:lastPrinted>
  <dcterms:created xsi:type="dcterms:W3CDTF">2014-08-13T02:01:46Z</dcterms:created>
  <dcterms:modified xsi:type="dcterms:W3CDTF">2015-01-22T18:39:21Z</dcterms:modified>
</cp:coreProperties>
</file>