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256" r:id="rId2"/>
    <p:sldId id="257" r:id="rId3"/>
    <p:sldId id="269" r:id="rId4"/>
    <p:sldId id="275" r:id="rId5"/>
    <p:sldId id="276" r:id="rId6"/>
    <p:sldId id="258" r:id="rId7"/>
    <p:sldId id="259" r:id="rId8"/>
    <p:sldId id="260" r:id="rId9"/>
    <p:sldId id="261" r:id="rId10"/>
    <p:sldId id="262" r:id="rId11"/>
    <p:sldId id="263" r:id="rId12"/>
    <p:sldId id="264" r:id="rId13"/>
    <p:sldId id="265" r:id="rId14"/>
    <p:sldId id="268" r:id="rId15"/>
    <p:sldId id="273" r:id="rId16"/>
    <p:sldId id="267" r:id="rId17"/>
    <p:sldId id="266" r:id="rId18"/>
    <p:sldId id="274" r:id="rId19"/>
    <p:sldId id="271" r:id="rId20"/>
    <p:sldId id="272" r:id="rId21"/>
    <p:sldId id="270"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08" autoAdjust="0"/>
    <p:restoredTop sz="94660"/>
  </p:normalViewPr>
  <p:slideViewPr>
    <p:cSldViewPr>
      <p:cViewPr varScale="1">
        <p:scale>
          <a:sx n="74" d="100"/>
          <a:sy n="74" d="100"/>
        </p:scale>
        <p:origin x="-114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0150DF3-E763-4580-8601-7C97B19C8F82}" type="datetimeFigureOut">
              <a:rPr lang="en-US" smtClean="0"/>
              <a:pPr/>
              <a:t>8/27/2010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796F7CB-3445-4434-BC48-76C3869D56CB}"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9B5663-68F7-4541-B13A-ACF0CFA01BA7}" type="datetimeFigureOut">
              <a:rPr lang="en-US" smtClean="0"/>
              <a:pPr/>
              <a:t>8/27/2010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25A378-98D2-4F9A-BB14-94107F1407D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25A378-98D2-4F9A-BB14-94107F1407DB}" type="slidenum">
              <a:rPr lang="en-US" smtClean="0"/>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CAA1B41A-7C64-4CD2-8D93-EFAAE48E59A2}" type="datetimeFigureOut">
              <a:rPr lang="en-US" smtClean="0"/>
              <a:pPr/>
              <a:t>8/27/2010</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FA3410F9-5623-416F-8EB3-12648F88931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AA1B41A-7C64-4CD2-8D93-EFAAE48E59A2}" type="datetimeFigureOut">
              <a:rPr lang="en-US" smtClean="0"/>
              <a:pPr/>
              <a:t>8/27/2010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3410F9-5623-416F-8EB3-12648F88931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AA1B41A-7C64-4CD2-8D93-EFAAE48E59A2}" type="datetimeFigureOut">
              <a:rPr lang="en-US" smtClean="0"/>
              <a:pPr/>
              <a:t>8/27/2010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3410F9-5623-416F-8EB3-12648F88931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AA1B41A-7C64-4CD2-8D93-EFAAE48E59A2}" type="datetimeFigureOut">
              <a:rPr lang="en-US" smtClean="0"/>
              <a:pPr/>
              <a:t>8/27/2010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3410F9-5623-416F-8EB3-12648F88931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CAA1B41A-7C64-4CD2-8D93-EFAAE48E59A2}" type="datetimeFigureOut">
              <a:rPr lang="en-US" smtClean="0"/>
              <a:pPr/>
              <a:t>8/27/2010</a:t>
            </a:fld>
            <a:endParaRPr lang="en-US"/>
          </a:p>
        </p:txBody>
      </p:sp>
      <p:sp>
        <p:nvSpPr>
          <p:cNvPr id="27" name="Slide Number Placeholder 26"/>
          <p:cNvSpPr>
            <a:spLocks noGrp="1"/>
          </p:cNvSpPr>
          <p:nvPr>
            <p:ph type="sldNum" sz="quarter" idx="11"/>
          </p:nvPr>
        </p:nvSpPr>
        <p:spPr/>
        <p:txBody>
          <a:bodyPr rtlCol="0"/>
          <a:lstStyle/>
          <a:p>
            <a:fld id="{FA3410F9-5623-416F-8EB3-12648F88931F}"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CAA1B41A-7C64-4CD2-8D93-EFAAE48E59A2}" type="datetimeFigureOut">
              <a:rPr lang="en-US" smtClean="0"/>
              <a:pPr/>
              <a:t>8/27/2010</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FA3410F9-5623-416F-8EB3-12648F88931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A1B41A-7C64-4CD2-8D93-EFAAE48E59A2}" type="datetimeFigureOut">
              <a:rPr lang="en-US" smtClean="0"/>
              <a:pPr/>
              <a:t>8/27/2010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3410F9-5623-416F-8EB3-12648F88931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AA1B41A-7C64-4CD2-8D93-EFAAE48E59A2}" type="datetimeFigureOut">
              <a:rPr lang="en-US" smtClean="0"/>
              <a:pPr/>
              <a:t>8/27/2010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3410F9-5623-416F-8EB3-12648F88931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AA1B41A-7C64-4CD2-8D93-EFAAE48E59A2}" type="datetimeFigureOut">
              <a:rPr lang="en-US" smtClean="0"/>
              <a:pPr/>
              <a:t>8/27/2010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3410F9-5623-416F-8EB3-12648F88931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AA1B41A-7C64-4CD2-8D93-EFAAE48E59A2}" type="datetimeFigureOut">
              <a:rPr lang="en-US" smtClean="0"/>
              <a:pPr/>
              <a:t>8/27/2010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3410F9-5623-416F-8EB3-12648F88931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AA1B41A-7C64-4CD2-8D93-EFAAE48E59A2}" type="datetimeFigureOut">
              <a:rPr lang="en-US" smtClean="0"/>
              <a:pPr/>
              <a:t>8/27/2010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3410F9-5623-416F-8EB3-12648F88931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CAA1B41A-7C64-4CD2-8D93-EFAAE48E59A2}" type="datetimeFigureOut">
              <a:rPr lang="en-US" smtClean="0"/>
              <a:pPr/>
              <a:t>8/27/2010</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FA3410F9-5623-416F-8EB3-12648F88931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000" dirty="0" smtClean="0"/>
              <a:t>Free Market Economy</a:t>
            </a:r>
            <a:endParaRPr lang="en-US" sz="8000" dirty="0"/>
          </a:p>
        </p:txBody>
      </p:sp>
      <p:sp>
        <p:nvSpPr>
          <p:cNvPr id="3" name="Subtitle 2"/>
          <p:cNvSpPr>
            <a:spLocks noGrp="1"/>
          </p:cNvSpPr>
          <p:nvPr>
            <p:ph type="subTitle" idx="1"/>
          </p:nvPr>
        </p:nvSpPr>
        <p:spPr/>
        <p:txBody>
          <a:bodyPr/>
          <a:lstStyle/>
          <a:p>
            <a:endParaRPr lang="en-US"/>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Market</a:t>
            </a:r>
            <a:r>
              <a:rPr lang="en-US" dirty="0" smtClean="0"/>
              <a:t>- an arrangement that allows buyers and sellers to exchange things.</a:t>
            </a:r>
          </a:p>
          <a:p>
            <a:r>
              <a:rPr lang="en-US" dirty="0" smtClean="0"/>
              <a:t>Markets exist because no one is self-sufficient.  Each of us produces just one or a few products</a:t>
            </a:r>
          </a:p>
          <a:p>
            <a:r>
              <a:rPr lang="en-US" b="1" dirty="0" smtClean="0"/>
              <a:t>Specialization</a:t>
            </a:r>
            <a:r>
              <a:rPr lang="en-US" dirty="0" smtClean="0"/>
              <a:t>- the concentration of the productive efforts of individuals and firms on a limited number of activities.</a:t>
            </a:r>
          </a:p>
          <a:p>
            <a:r>
              <a:rPr lang="en-US" dirty="0" smtClean="0"/>
              <a:t>How can specialization lead to the efficient use of the factors of production (land labor and capital.</a:t>
            </a:r>
          </a:p>
          <a:p>
            <a:r>
              <a:rPr lang="en-US" dirty="0" smtClean="0"/>
              <a:t>What negative effects can specialization have on society?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Incentives</a:t>
            </a:r>
            <a:endParaRPr lang="en-US" dirty="0"/>
          </a:p>
        </p:txBody>
      </p:sp>
      <p:sp>
        <p:nvSpPr>
          <p:cNvPr id="3" name="Content Placeholder 2"/>
          <p:cNvSpPr>
            <a:spLocks noGrp="1"/>
          </p:cNvSpPr>
          <p:nvPr>
            <p:ph idx="1"/>
          </p:nvPr>
        </p:nvSpPr>
        <p:spPr/>
        <p:txBody>
          <a:bodyPr>
            <a:normAutofit/>
          </a:bodyPr>
          <a:lstStyle/>
          <a:p>
            <a:r>
              <a:rPr lang="en-US" dirty="0" smtClean="0"/>
              <a:t>When paying someone to work for you in a specialized field, what risks are involved?</a:t>
            </a:r>
          </a:p>
          <a:p>
            <a:r>
              <a:rPr lang="en-US" dirty="0" smtClean="0"/>
              <a:t>What are incentives?</a:t>
            </a:r>
          </a:p>
          <a:p>
            <a:r>
              <a:rPr lang="en-US" b="1" dirty="0" smtClean="0"/>
              <a:t>Incentive</a:t>
            </a:r>
            <a:r>
              <a:rPr lang="en-US" dirty="0" smtClean="0"/>
              <a:t>- is the hope of reward or the fear of punishment that encourages a person to behave in a certain way.  People respond predictably to both positive and negative incentives</a:t>
            </a:r>
            <a:r>
              <a:rPr lang="en-US" dirty="0" smtClean="0"/>
              <a:t>.</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Late Pick Up Problem</a:t>
            </a:r>
            <a:endParaRPr lang="en-US" dirty="0"/>
          </a:p>
        </p:txBody>
      </p:sp>
      <p:sp>
        <p:nvSpPr>
          <p:cNvPr id="3" name="Content Placeholder 2"/>
          <p:cNvSpPr>
            <a:spLocks noGrp="1"/>
          </p:cNvSpPr>
          <p:nvPr>
            <p:ph idx="1"/>
          </p:nvPr>
        </p:nvSpPr>
        <p:spPr/>
        <p:txBody>
          <a:bodyPr/>
          <a:lstStyle/>
          <a:p>
            <a:r>
              <a:rPr lang="en-US" dirty="0" smtClean="0"/>
              <a:t>A study shows that the average day care center has 8 late pickups per week.  This causes the workers at these centers to spend more time waiting for the children and less time working efficiently.</a:t>
            </a:r>
          </a:p>
          <a:p>
            <a:pPr lvl="1"/>
            <a:r>
              <a:rPr lang="en-US" dirty="0" smtClean="0"/>
              <a:t>As an economist it is your job to come up with an incentive scheme that could alleviate this problem!</a:t>
            </a:r>
          </a:p>
          <a:p>
            <a:pPr lvl="2"/>
            <a:r>
              <a:rPr lang="en-US" dirty="0" smtClean="0"/>
              <a:t>Explain how your incentives will be implemented.</a:t>
            </a:r>
          </a:p>
          <a:p>
            <a:pPr lvl="2"/>
            <a:r>
              <a:rPr lang="en-US" dirty="0" smtClean="0"/>
              <a:t>Explain why they will be effective.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Why is it important to understand how incentives motivate people in different ways?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 Market Economy-</a:t>
            </a:r>
            <a:endParaRPr lang="en-US" dirty="0"/>
          </a:p>
        </p:txBody>
      </p:sp>
      <p:sp>
        <p:nvSpPr>
          <p:cNvPr id="3" name="Content Placeholder 2"/>
          <p:cNvSpPr>
            <a:spLocks noGrp="1"/>
          </p:cNvSpPr>
          <p:nvPr>
            <p:ph idx="1"/>
          </p:nvPr>
        </p:nvSpPr>
        <p:spPr/>
        <p:txBody>
          <a:bodyPr/>
          <a:lstStyle/>
          <a:p>
            <a:r>
              <a:rPr lang="en-US" dirty="0" smtClean="0"/>
              <a:t>In a free market system, individuals and privately owned businesses own the factors of production, make what they want, and buy what they want.  In other words, individuals answer the three key economic questions of what to produce, how to produce it and who consumes that which is produced.</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 Market Economy</a:t>
            </a:r>
            <a:endParaRPr lang="en-US" dirty="0"/>
          </a:p>
        </p:txBody>
      </p:sp>
      <p:sp>
        <p:nvSpPr>
          <p:cNvPr id="3" name="Content Placeholder 2"/>
          <p:cNvSpPr>
            <a:spLocks noGrp="1"/>
          </p:cNvSpPr>
          <p:nvPr>
            <p:ph idx="1"/>
          </p:nvPr>
        </p:nvSpPr>
        <p:spPr/>
        <p:txBody>
          <a:bodyPr/>
          <a:lstStyle/>
          <a:p>
            <a:r>
              <a:rPr lang="en-US" dirty="0" smtClean="0"/>
              <a:t>The players in the free market economy are households and firms.</a:t>
            </a:r>
          </a:p>
          <a:p>
            <a:r>
              <a:rPr lang="en-US" dirty="0" smtClean="0"/>
              <a:t>A </a:t>
            </a:r>
            <a:r>
              <a:rPr lang="en-US" b="1" dirty="0" smtClean="0"/>
              <a:t>household</a:t>
            </a:r>
            <a:r>
              <a:rPr lang="en-US" dirty="0" smtClean="0"/>
              <a:t> is a person or group of people living in the same residence.</a:t>
            </a:r>
          </a:p>
          <a:p>
            <a:r>
              <a:rPr lang="en-US" dirty="0" smtClean="0"/>
              <a:t>A </a:t>
            </a:r>
            <a:r>
              <a:rPr lang="en-US" b="1" dirty="0" smtClean="0"/>
              <a:t>firm</a:t>
            </a:r>
            <a:r>
              <a:rPr lang="en-US" dirty="0" smtClean="0"/>
              <a:t> is a business, or an organization that uses resources to produce a product, which it then sells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 Market</a:t>
            </a:r>
            <a:endParaRPr lang="en-US" dirty="0"/>
          </a:p>
        </p:txBody>
      </p:sp>
      <p:sp>
        <p:nvSpPr>
          <p:cNvPr id="3" name="Content Placeholder 2"/>
          <p:cNvSpPr>
            <a:spLocks noGrp="1"/>
          </p:cNvSpPr>
          <p:nvPr>
            <p:ph idx="1"/>
          </p:nvPr>
        </p:nvSpPr>
        <p:spPr/>
        <p:txBody>
          <a:bodyPr/>
          <a:lstStyle/>
          <a:p>
            <a:r>
              <a:rPr lang="en-US" dirty="0" smtClean="0"/>
              <a:t>In the </a:t>
            </a:r>
            <a:r>
              <a:rPr lang="en-US" b="1" dirty="0" smtClean="0"/>
              <a:t>Factor Market </a:t>
            </a:r>
            <a:r>
              <a:rPr lang="en-US" dirty="0" smtClean="0"/>
              <a:t>firms purchase factors of production from households.   </a:t>
            </a:r>
          </a:p>
          <a:p>
            <a:r>
              <a:rPr lang="en-US" dirty="0" smtClean="0"/>
              <a:t>Firms purchase or rent land</a:t>
            </a:r>
          </a:p>
          <a:p>
            <a:r>
              <a:rPr lang="en-US" dirty="0" smtClean="0"/>
              <a:t>They hire workers</a:t>
            </a:r>
          </a:p>
          <a:p>
            <a:r>
              <a:rPr lang="en-US" dirty="0" smtClean="0"/>
              <a:t>They also borrow money to purchase capital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Product Market</a:t>
            </a:r>
            <a:endParaRPr lang="en-US" b="1" dirty="0"/>
          </a:p>
        </p:txBody>
      </p:sp>
      <p:sp>
        <p:nvSpPr>
          <p:cNvPr id="3" name="Content Placeholder 2"/>
          <p:cNvSpPr>
            <a:spLocks noGrp="1"/>
          </p:cNvSpPr>
          <p:nvPr>
            <p:ph idx="1"/>
          </p:nvPr>
        </p:nvSpPr>
        <p:spPr/>
        <p:txBody>
          <a:bodyPr/>
          <a:lstStyle/>
          <a:p>
            <a:r>
              <a:rPr lang="en-US" dirty="0" smtClean="0"/>
              <a:t>Goods and services that firms produce are purchased by households in the product market.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3" cstate="print"/>
          <a:srcRect/>
          <a:stretch>
            <a:fillRect/>
          </a:stretch>
        </p:blipFill>
        <p:spPr bwMode="auto">
          <a:xfrm>
            <a:off x="0" y="0"/>
            <a:ext cx="89154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Self-Regulating nature of the marketplace</a:t>
            </a:r>
            <a:endParaRPr lang="en-US" dirty="0"/>
          </a:p>
        </p:txBody>
      </p:sp>
      <p:sp>
        <p:nvSpPr>
          <p:cNvPr id="3" name="Content Placeholder 2"/>
          <p:cNvSpPr>
            <a:spLocks noGrp="1"/>
          </p:cNvSpPr>
          <p:nvPr>
            <p:ph idx="1"/>
          </p:nvPr>
        </p:nvSpPr>
        <p:spPr/>
        <p:txBody>
          <a:bodyPr>
            <a:normAutofit/>
          </a:bodyPr>
          <a:lstStyle/>
          <a:p>
            <a:r>
              <a:rPr lang="en-US" b="1" dirty="0" smtClean="0"/>
              <a:t>Self Interest- </a:t>
            </a:r>
            <a:r>
              <a:rPr lang="en-US" dirty="0" smtClean="0"/>
              <a:t>in each transaction, the buyer and seller consider only their self-interest, or their own personal gain.  Self-interest is the motivating force in the free market.</a:t>
            </a:r>
          </a:p>
          <a:p>
            <a:r>
              <a:rPr lang="en-US" dirty="0" smtClean="0"/>
              <a:t>How can self interest and incentive influence pricing?</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Self-Regulating Nature of The Marketplace</a:t>
            </a:r>
            <a:endParaRPr lang="en-US" dirty="0"/>
          </a:p>
        </p:txBody>
      </p:sp>
      <p:sp>
        <p:nvSpPr>
          <p:cNvPr id="3" name="Content Placeholder 2"/>
          <p:cNvSpPr>
            <a:spLocks noGrp="1"/>
          </p:cNvSpPr>
          <p:nvPr>
            <p:ph idx="1"/>
          </p:nvPr>
        </p:nvSpPr>
        <p:spPr/>
        <p:txBody>
          <a:bodyPr/>
          <a:lstStyle/>
          <a:p>
            <a:r>
              <a:rPr lang="en-US" b="1" dirty="0" smtClean="0"/>
              <a:t>Competition</a:t>
            </a:r>
            <a:r>
              <a:rPr lang="en-US" dirty="0" smtClean="0"/>
              <a:t>- The struggle among producers for the dollars of consumers.</a:t>
            </a:r>
          </a:p>
          <a:p>
            <a:r>
              <a:rPr lang="en-US" dirty="0" smtClean="0"/>
              <a:t>Competition keeps business from raising prices for fear of losing business to competition.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Invisible Hand of the Marketplace</a:t>
            </a:r>
            <a:endParaRPr lang="en-US" dirty="0"/>
          </a:p>
        </p:txBody>
      </p:sp>
      <p:sp>
        <p:nvSpPr>
          <p:cNvPr id="3" name="Content Placeholder 2"/>
          <p:cNvSpPr>
            <a:spLocks noGrp="1"/>
          </p:cNvSpPr>
          <p:nvPr>
            <p:ph idx="1"/>
          </p:nvPr>
        </p:nvSpPr>
        <p:spPr/>
        <p:txBody>
          <a:bodyPr/>
          <a:lstStyle/>
          <a:p>
            <a:r>
              <a:rPr lang="en-US" dirty="0" smtClean="0"/>
              <a:t>Competition and self-interest helps keep prices relatively close to the cost of production without regulation.</a:t>
            </a:r>
          </a:p>
          <a:p>
            <a:r>
              <a:rPr lang="en-US" dirty="0" smtClean="0"/>
              <a:t>This is called the </a:t>
            </a:r>
            <a:r>
              <a:rPr lang="en-US" b="1" dirty="0" smtClean="0"/>
              <a:t>Invisible hand </a:t>
            </a:r>
            <a:r>
              <a:rPr lang="en-US" dirty="0" smtClean="0"/>
              <a:t>of the marketplace.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Efficiency vs. Economics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Why are Hybrid cars so much more expensive?</a:t>
            </a:r>
          </a:p>
          <a:p>
            <a:endParaRPr lang="en-US" dirty="0" smtClean="0"/>
          </a:p>
          <a:p>
            <a:r>
              <a:rPr lang="en-US" dirty="0" smtClean="0"/>
              <a:t>Government wants American car companies to make more fuel efficient vehicles.  Is this normal behavior in a free market economy?  How does this contradict the notion of consumer sovereignty.</a:t>
            </a:r>
          </a:p>
          <a:p>
            <a:endParaRPr lang="en-US" dirty="0" smtClean="0"/>
          </a:p>
          <a:p>
            <a:r>
              <a:rPr lang="en-US" dirty="0" smtClean="0"/>
              <a:t>How might it be easier to move towards fuel efficient vehicles in a command economy, or mixed economy.</a:t>
            </a:r>
          </a:p>
          <a:p>
            <a:r>
              <a:rPr lang="en-US" dirty="0" smtClean="0"/>
              <a:t>We have a mixed economy in the US.  What could the government do to increase the demand for fuel efficient vehicles?</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3352800"/>
          </a:xfrm>
        </p:spPr>
        <p:txBody>
          <a:bodyPr>
            <a:normAutofit/>
          </a:bodyPr>
          <a:lstStyle/>
          <a:p>
            <a:r>
              <a:rPr lang="en-US" sz="6000" dirty="0" smtClean="0"/>
              <a:t>Brainstorm advantages and disadvantages of a free market system.</a:t>
            </a:r>
            <a:endParaRPr lang="en-US" sz="6000"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Disadvantages</a:t>
            </a:r>
            <a:endParaRPr lang="en-US" dirty="0"/>
          </a:p>
        </p:txBody>
      </p:sp>
      <p:sp>
        <p:nvSpPr>
          <p:cNvPr id="3" name="Content Placeholder 2"/>
          <p:cNvSpPr>
            <a:spLocks noGrp="1"/>
          </p:cNvSpPr>
          <p:nvPr>
            <p:ph idx="1"/>
          </p:nvPr>
        </p:nvSpPr>
        <p:spPr/>
        <p:txBody>
          <a:bodyPr/>
          <a:lstStyle/>
          <a:p>
            <a:r>
              <a:rPr lang="en-US" dirty="0" smtClean="0"/>
              <a:t>Go back and look at the economic goals.  Which goals might be difficult to achieve in a Free Market economy.</a:t>
            </a:r>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a Free Market System</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Economic efficiency- because it is self-regulating (invisible hand) a free market economy responds efficiently to rapidly changing conditions.</a:t>
            </a:r>
          </a:p>
          <a:p>
            <a:r>
              <a:rPr lang="en-US" dirty="0" smtClean="0"/>
              <a:t>Economic Freedom</a:t>
            </a:r>
          </a:p>
          <a:p>
            <a:r>
              <a:rPr lang="en-US" dirty="0" smtClean="0"/>
              <a:t>Economic growth- because competition encourages innovation, free markets encourage growth (Always striving to create new products that people might like).</a:t>
            </a:r>
          </a:p>
          <a:p>
            <a:r>
              <a:rPr lang="en-US" dirty="0" smtClean="0"/>
              <a:t>Free markets offer a wider variety of goods than any other system because producers have incentives to meet consumer demands.  </a:t>
            </a:r>
          </a:p>
          <a:p>
            <a:r>
              <a:rPr lang="en-US" dirty="0" smtClean="0"/>
              <a:t>Consumers have control over what gets produced.  This is called </a:t>
            </a:r>
            <a:r>
              <a:rPr lang="en-US" sz="3000" b="1" dirty="0" smtClean="0"/>
              <a:t>consumer sovereignty</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Disadvantages of Free Market</a:t>
            </a:r>
            <a:endParaRPr lang="en-US" dirty="0"/>
          </a:p>
        </p:txBody>
      </p:sp>
      <p:sp>
        <p:nvSpPr>
          <p:cNvPr id="3" name="Content Placeholder 2"/>
          <p:cNvSpPr>
            <a:spLocks noGrp="1"/>
          </p:cNvSpPr>
          <p:nvPr>
            <p:ph idx="1"/>
          </p:nvPr>
        </p:nvSpPr>
        <p:spPr/>
        <p:txBody>
          <a:bodyPr/>
          <a:lstStyle/>
          <a:p>
            <a:r>
              <a:rPr lang="en-US" dirty="0" smtClean="0"/>
              <a:t>Economic Security</a:t>
            </a:r>
          </a:p>
          <a:p>
            <a:endParaRPr lang="en-US" dirty="0" smtClean="0"/>
          </a:p>
          <a:p>
            <a:r>
              <a:rPr lang="en-US" dirty="0" smtClean="0"/>
              <a:t>Economic Equity</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 Assignment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Land</a:t>
            </a:r>
          </a:p>
          <a:p>
            <a:r>
              <a:rPr lang="en-US" dirty="0" smtClean="0"/>
              <a:t>Labor</a:t>
            </a:r>
          </a:p>
          <a:p>
            <a:r>
              <a:rPr lang="en-US" dirty="0" smtClean="0"/>
              <a:t>Physical Capital</a:t>
            </a:r>
          </a:p>
          <a:p>
            <a:r>
              <a:rPr lang="en-US" dirty="0" smtClean="0"/>
              <a:t>Human Capital</a:t>
            </a:r>
          </a:p>
          <a:p>
            <a:r>
              <a:rPr lang="en-US" dirty="0" smtClean="0"/>
              <a:t>Opportunity Cost</a:t>
            </a:r>
          </a:p>
          <a:p>
            <a:r>
              <a:rPr lang="en-US" dirty="0" smtClean="0"/>
              <a:t>Specialization</a:t>
            </a:r>
          </a:p>
          <a:p>
            <a:r>
              <a:rPr lang="en-US" dirty="0" smtClean="0"/>
              <a:t>Scarcity</a:t>
            </a:r>
          </a:p>
          <a:p>
            <a:r>
              <a:rPr lang="en-US" dirty="0" smtClean="0"/>
              <a:t>Entrepreneur</a:t>
            </a:r>
          </a:p>
          <a:p>
            <a:r>
              <a:rPr lang="en-US" dirty="0" smtClean="0"/>
              <a:t>Consumer Sovereignty</a:t>
            </a:r>
          </a:p>
          <a:p>
            <a:r>
              <a:rPr lang="en-US" dirty="0" smtClean="0"/>
              <a:t>Three Economic Questions</a:t>
            </a:r>
          </a:p>
          <a:p>
            <a:r>
              <a:rPr lang="en-US" dirty="0" smtClean="0"/>
              <a:t>Traditional Economic System</a:t>
            </a:r>
          </a:p>
          <a:p>
            <a:r>
              <a:rPr lang="en-US" dirty="0" smtClean="0"/>
              <a:t>Free Market Economic System</a:t>
            </a:r>
          </a:p>
          <a:p>
            <a:r>
              <a:rPr lang="en-US" dirty="0" smtClean="0"/>
              <a:t>Command Economic System</a:t>
            </a:r>
          </a:p>
          <a:p>
            <a:r>
              <a:rPr lang="en-US" dirty="0" smtClean="0"/>
              <a:t>Mixed Economic System.</a:t>
            </a:r>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Quiz</a:t>
            </a:r>
            <a:endParaRPr lang="en-US" dirty="0"/>
          </a:p>
        </p:txBody>
      </p:sp>
      <p:sp>
        <p:nvSpPr>
          <p:cNvPr id="3" name="Content Placeholder 2"/>
          <p:cNvSpPr>
            <a:spLocks noGrp="1"/>
          </p:cNvSpPr>
          <p:nvPr>
            <p:ph idx="1"/>
          </p:nvPr>
        </p:nvSpPr>
        <p:spPr/>
        <p:txBody>
          <a:bodyPr/>
          <a:lstStyle/>
          <a:p>
            <a:r>
              <a:rPr lang="en-US" dirty="0" smtClean="0"/>
              <a:t>Why are lobsters cheaper than hot dogs</a:t>
            </a:r>
          </a:p>
          <a:p>
            <a:r>
              <a:rPr lang="en-US" dirty="0" smtClean="0"/>
              <a:t>List and define 4 factors of production</a:t>
            </a:r>
          </a:p>
          <a:p>
            <a:r>
              <a:rPr lang="en-US" dirty="0" smtClean="0"/>
              <a:t>What are the three economic questions?</a:t>
            </a:r>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Land                                             Traditional Economy</a:t>
            </a:r>
          </a:p>
          <a:p>
            <a:r>
              <a:rPr lang="en-US" dirty="0" smtClean="0"/>
              <a:t>Labor                                            Market Economy</a:t>
            </a:r>
          </a:p>
          <a:p>
            <a:r>
              <a:rPr lang="en-US" dirty="0" smtClean="0"/>
              <a:t>Physical Capital</a:t>
            </a:r>
          </a:p>
          <a:p>
            <a:r>
              <a:rPr lang="en-US" dirty="0" smtClean="0"/>
              <a:t>Human Capital                            Command Economy</a:t>
            </a:r>
          </a:p>
          <a:p>
            <a:r>
              <a:rPr lang="en-US" dirty="0" smtClean="0"/>
              <a:t>Scarcity                                         Mixed Economy</a:t>
            </a:r>
          </a:p>
          <a:p>
            <a:r>
              <a:rPr lang="en-US" dirty="0" smtClean="0"/>
              <a:t>Entrepreneur                               Market</a:t>
            </a:r>
          </a:p>
          <a:p>
            <a:r>
              <a:rPr lang="en-US" dirty="0" smtClean="0"/>
              <a:t>Specialization                               Household</a:t>
            </a:r>
          </a:p>
          <a:p>
            <a:r>
              <a:rPr lang="en-US" dirty="0" smtClean="0"/>
              <a:t>Firm                                                Self Interest</a:t>
            </a:r>
          </a:p>
          <a:p>
            <a:r>
              <a:rPr lang="en-US" dirty="0" smtClean="0"/>
              <a:t>Opportunity cost                            Incentive</a:t>
            </a:r>
          </a:p>
          <a:p>
            <a:r>
              <a:rPr lang="en-US" dirty="0" smtClean="0"/>
              <a:t>Competition                                  Invisible hand</a:t>
            </a:r>
          </a:p>
          <a:p>
            <a:r>
              <a:rPr lang="en-US" dirty="0" smtClean="0"/>
              <a:t>Three Economic Questions     Consumer Sovereignty</a:t>
            </a:r>
          </a:p>
          <a:p>
            <a:endParaRPr lang="en-US" dirty="0"/>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19596</TotalTime>
  <Words>809</Words>
  <Application>Microsoft Office PowerPoint</Application>
  <PresentationFormat>On-screen Show (4:3)</PresentationFormat>
  <Paragraphs>107</Paragraphs>
  <Slides>21</Slides>
  <Notes>18</Notes>
  <HiddenSlides>5</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Urban</vt:lpstr>
      <vt:lpstr>Free Market Economy</vt:lpstr>
      <vt:lpstr>Markets</vt:lpstr>
      <vt:lpstr>Incentives</vt:lpstr>
      <vt:lpstr>Late Pick Up Problem</vt:lpstr>
      <vt:lpstr>Slide 5</vt:lpstr>
      <vt:lpstr>Free Market Economy-</vt:lpstr>
      <vt:lpstr>Free Market Economy</vt:lpstr>
      <vt:lpstr>Factor Market</vt:lpstr>
      <vt:lpstr>Product Market</vt:lpstr>
      <vt:lpstr>Slide 10</vt:lpstr>
      <vt:lpstr>Self-Regulating nature of the marketplace</vt:lpstr>
      <vt:lpstr>Self-Regulating Nature of The Marketplace</vt:lpstr>
      <vt:lpstr>The Invisible Hand of the Marketplace</vt:lpstr>
      <vt:lpstr>Efficiency vs. Economics</vt:lpstr>
      <vt:lpstr>Brainstorm advantages and disadvantages of a free market system.</vt:lpstr>
      <vt:lpstr>Possible Disadvantages</vt:lpstr>
      <vt:lpstr>Advantages of a Free Market System</vt:lpstr>
      <vt:lpstr>Disadvantages of Free Market</vt:lpstr>
      <vt:lpstr>Vocabulary Assignment</vt:lpstr>
      <vt:lpstr>Quiz</vt:lpstr>
      <vt:lpstr>Slide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 Market Economy</dc:title>
  <dc:creator>Brian</dc:creator>
  <cp:lastModifiedBy>bengels</cp:lastModifiedBy>
  <cp:revision>10</cp:revision>
  <dcterms:created xsi:type="dcterms:W3CDTF">2009-01-23T13:16:04Z</dcterms:created>
  <dcterms:modified xsi:type="dcterms:W3CDTF">2010-08-27T12:54:08Z</dcterms:modified>
</cp:coreProperties>
</file>