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2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67" r:id="rId11"/>
    <p:sldId id="268" r:id="rId12"/>
    <p:sldId id="269" r:id="rId13"/>
    <p:sldId id="270" r:id="rId14"/>
    <p:sldId id="281" r:id="rId15"/>
    <p:sldId id="282" r:id="rId16"/>
    <p:sldId id="283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84" d="100"/>
          <a:sy n="84" d="100"/>
        </p:scale>
        <p:origin x="-10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461247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0" y="4953000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1572768"/>
            <a:ext cx="4910328" cy="2130552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3711388"/>
            <a:ext cx="4910328" cy="88696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F85F5-FB5E-4F79-A561-97039C58DE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121024" y="85165"/>
            <a:ext cx="4433047" cy="4433047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179294" y="112058"/>
            <a:ext cx="4201255" cy="4201255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264460" y="138952"/>
            <a:ext cx="3988777" cy="405638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264460" y="138953"/>
            <a:ext cx="3897026" cy="389702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127000" dist="63500" dir="162000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10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1461247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9"/>
          <p:cNvGrpSpPr/>
          <p:nvPr/>
        </p:nvGrpSpPr>
        <p:grpSpPr>
          <a:xfrm>
            <a:off x="0" y="4953000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5376" y="1573306"/>
            <a:ext cx="3653117" cy="2133600"/>
          </a:xfrm>
        </p:spPr>
        <p:txBody>
          <a:bodyPr anchor="b" anchorCtr="0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5376" y="3998259"/>
            <a:ext cx="3653117" cy="883024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134471" y="685800"/>
            <a:ext cx="5268049" cy="526804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29676" y="712694"/>
            <a:ext cx="4983480" cy="4983480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241232" y="716992"/>
            <a:ext cx="4906459" cy="4852935"/>
          </a:xfrm>
          <a:prstGeom prst="ellipse">
            <a:avLst/>
          </a:prstGeom>
          <a:effectLst>
            <a:innerShdw blurRad="63500" dist="50800" dir="16200000">
              <a:prstClr val="black">
                <a:alpha val="30000"/>
              </a:prstClr>
            </a:innerShdw>
          </a:effectLst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8013" cy="1362075"/>
          </a:xfrm>
        </p:spPr>
        <p:txBody>
          <a:bodyPr anchor="b" anchorCtr="0">
            <a:normAutofit/>
          </a:bodyPr>
          <a:lstStyle>
            <a:lvl1pPr algn="ctr">
              <a:defRPr sz="48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29013"/>
            <a:ext cx="8228013" cy="1347787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1447800"/>
            <a:ext cx="9144000" cy="45291"/>
            <a:chOff x="0" y="1613647"/>
            <a:chExt cx="9144000" cy="4529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0"/>
          <p:cNvGrpSpPr/>
          <p:nvPr/>
        </p:nvGrpSpPr>
        <p:grpSpPr>
          <a:xfrm>
            <a:off x="0" y="4939553"/>
            <a:ext cx="9144000" cy="45291"/>
            <a:chOff x="0" y="1613647"/>
            <a:chExt cx="9144000" cy="45291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1"/>
            <a:ext cx="3931920" cy="39803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057401"/>
            <a:ext cx="3931920" cy="39803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1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4670"/>
            <a:ext cx="3931920" cy="74407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600"/>
            <a:ext cx="3931920" cy="35231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734670"/>
            <a:ext cx="3931920" cy="74407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514600"/>
            <a:ext cx="3931920" cy="35231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58906"/>
            <a:ext cx="3602039" cy="116205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3388" y="273051"/>
            <a:ext cx="4206240" cy="57785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905001"/>
            <a:ext cx="3602039" cy="3733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A4845-A08A-4DF4-8D99-E2E7B6D41C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178859"/>
            <a:ext cx="9144000" cy="45291"/>
            <a:chOff x="0" y="1613647"/>
            <a:chExt cx="9144000" cy="45291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0" y="5715000"/>
            <a:ext cx="9144000" cy="45291"/>
            <a:chOff x="0" y="1613647"/>
            <a:chExt cx="9144000" cy="45291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581400" cy="1252538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895600"/>
            <a:ext cx="3581400" cy="2438400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4285131" y="1116106"/>
            <a:ext cx="4724400" cy="47244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3386" y="1148001"/>
            <a:ext cx="4434840" cy="4434987"/>
          </a:xfrm>
          <a:prstGeom prst="ellipse">
            <a:avLst/>
          </a:prstGeom>
          <a:effectLst>
            <a:innerShdw blurRad="63500" dist="50800" dir="18900000">
              <a:prstClr val="black">
                <a:alpha val="30000"/>
              </a:prstClr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b="1" kern="1200"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6500" y="609600"/>
            <a:ext cx="15875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629400" cy="5516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56499" y="6356350"/>
            <a:ext cx="1148229" cy="365125"/>
          </a:xfrm>
        </p:spPr>
        <p:txBody>
          <a:bodyPr/>
          <a:lstStyle/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 rot="5400000">
            <a:off x="4065260" y="3406355"/>
            <a:ext cx="6858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1"/>
            <a:ext cx="82296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112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83634-B109-3D49-99D2-7D43B1B7583F}" type="datetimeFigureOut">
              <a:rPr lang="en-US" smtClean="0"/>
              <a:pPr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BE861-712A-7242-838B-85628A8F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24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accent2"/>
        </a:buClr>
        <a:buSzPct val="90000"/>
        <a:buFont typeface="Wingdings" pitchFamily="2" charset="2"/>
        <a:buChar char=""/>
        <a:defRPr sz="22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20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accent2"/>
        </a:buClr>
        <a:buSzPct val="90000"/>
        <a:buFont typeface="Wingdings" pitchFamily="2" charset="2"/>
        <a:buChar char=""/>
        <a:defRPr sz="18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18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df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Consumers – The Engine That Runs the Economy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Personal Finance </a:t>
            </a:r>
          </a:p>
          <a:p>
            <a:r>
              <a:rPr lang="en-US" dirty="0" smtClean="0"/>
              <a:t>Chapter 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66800" y="1143000"/>
            <a:ext cx="2397498" cy="1930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1.1</a:t>
            </a:r>
            <a:br>
              <a:rPr lang="en-US" sz="3000" dirty="0" smtClean="0"/>
            </a:br>
            <a:r>
              <a:rPr lang="en-US" sz="3000" dirty="0" smtClean="0"/>
              <a:t>“Decisions,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businesses want to profit, they have to give customers what they want</a:t>
            </a:r>
          </a:p>
          <a:p>
            <a:r>
              <a:rPr lang="en-US" dirty="0" smtClean="0"/>
              <a:t>You have the power to choose what you buy and where you buy it!</a:t>
            </a:r>
          </a:p>
          <a:p>
            <a:pPr lvl="1"/>
            <a:r>
              <a:rPr lang="en-US" dirty="0" smtClean="0"/>
              <a:t>Local, state, national, international</a:t>
            </a:r>
          </a:p>
          <a:p>
            <a:pPr lvl="1"/>
            <a:r>
              <a:rPr lang="en-US" dirty="0" smtClean="0"/>
              <a:t>The decisions you make affect businesses in the US and around the world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000" dirty="0" smtClean="0"/>
              <a:t>Section 1.1</a:t>
            </a:r>
            <a:br>
              <a:rPr lang="en-US" sz="3000" dirty="0" smtClean="0"/>
            </a:br>
            <a:r>
              <a:rPr lang="en-US" sz="3000" dirty="0" smtClean="0"/>
              <a:t>“Decisions,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Values – the principles and standards by which you live</a:t>
            </a:r>
          </a:p>
          <a:p>
            <a:pPr lvl="1"/>
            <a:r>
              <a:rPr lang="en-US" dirty="0" smtClean="0"/>
              <a:t>Life Values – principles most important in your life</a:t>
            </a:r>
          </a:p>
          <a:p>
            <a:pPr lvl="2"/>
            <a:r>
              <a:rPr lang="en-US" dirty="0" smtClean="0"/>
              <a:t>Example: Who you spend time with and what you do in your free time</a:t>
            </a:r>
          </a:p>
          <a:p>
            <a:pPr lvl="1"/>
            <a:r>
              <a:rPr lang="en-US" dirty="0" smtClean="0"/>
              <a:t>Work Values – principles that are most important in your work life</a:t>
            </a:r>
          </a:p>
          <a:p>
            <a:pPr lvl="2"/>
            <a:r>
              <a:rPr lang="en-US" dirty="0" smtClean="0"/>
              <a:t>Example: The kind of job you have – what you do for a living</a:t>
            </a:r>
          </a:p>
          <a:p>
            <a:pPr lvl="1"/>
            <a:r>
              <a:rPr lang="en-US" dirty="0" smtClean="0"/>
              <a:t>Social Values – principles held by a great number of people in society</a:t>
            </a:r>
          </a:p>
          <a:p>
            <a:pPr lvl="2"/>
            <a:r>
              <a:rPr lang="en-US" dirty="0" smtClean="0"/>
              <a:t>What is the “norm?”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000" dirty="0" smtClean="0"/>
              <a:t>Section 1.1</a:t>
            </a:r>
            <a:br>
              <a:rPr lang="en-US" sz="3000" dirty="0" smtClean="0"/>
            </a:br>
            <a:r>
              <a:rPr lang="en-US" sz="3000" dirty="0" smtClean="0"/>
              <a:t>“Decisions,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 – things you want to accomplish in life</a:t>
            </a:r>
          </a:p>
          <a:p>
            <a:pPr lvl="1"/>
            <a:r>
              <a:rPr lang="en-US" dirty="0" smtClean="0"/>
              <a:t>They come from your values, needs, hopes, wants and dreams.</a:t>
            </a:r>
          </a:p>
          <a:p>
            <a:pPr lvl="1"/>
            <a:r>
              <a:rPr lang="en-US" dirty="0" smtClean="0"/>
              <a:t>Goals can be influenced by things you see, read, and experiences you have</a:t>
            </a:r>
          </a:p>
          <a:p>
            <a:r>
              <a:rPr lang="en-US" dirty="0" smtClean="0"/>
              <a:t>Needs – things you can’t live without</a:t>
            </a:r>
          </a:p>
          <a:p>
            <a:r>
              <a:rPr lang="en-US" dirty="0" smtClean="0"/>
              <a:t>Wants – things you would </a:t>
            </a:r>
            <a:r>
              <a:rPr lang="en-US" i="1" dirty="0" smtClean="0"/>
              <a:t>like to have</a:t>
            </a:r>
            <a:r>
              <a:rPr lang="en-US" dirty="0" smtClean="0"/>
              <a:t> but can live without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1.1</a:t>
            </a:r>
            <a:br>
              <a:rPr lang="en-US" sz="3000" dirty="0" smtClean="0"/>
            </a:br>
            <a:r>
              <a:rPr lang="en-US" sz="3000" dirty="0" smtClean="0"/>
              <a:t>“Decisions,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Know your goals – plan your goals!</a:t>
            </a:r>
          </a:p>
          <a:p>
            <a:r>
              <a:rPr lang="en-US" dirty="0" smtClean="0"/>
              <a:t>A budget is a big part of planning your goals</a:t>
            </a:r>
          </a:p>
          <a:p>
            <a:pPr lvl="1"/>
            <a:r>
              <a:rPr lang="en-US" dirty="0" smtClean="0"/>
              <a:t>Make </a:t>
            </a:r>
            <a:r>
              <a:rPr lang="en-US" smtClean="0"/>
              <a:t>a budget </a:t>
            </a:r>
            <a:r>
              <a:rPr lang="en-US" dirty="0" smtClean="0"/>
              <a:t>and stick to it!</a:t>
            </a:r>
          </a:p>
          <a:p>
            <a:pPr lvl="1"/>
            <a:r>
              <a:rPr lang="en-US" dirty="0" smtClean="0"/>
              <a:t>Planning will help you reach your goals!</a:t>
            </a:r>
          </a:p>
          <a:p>
            <a:r>
              <a:rPr lang="en-US" dirty="0" smtClean="0"/>
              <a:t>Opportunity Cost – the value of your next best alternative</a:t>
            </a:r>
          </a:p>
          <a:p>
            <a:pPr lvl="1"/>
            <a:r>
              <a:rPr lang="en-US" dirty="0" smtClean="0"/>
              <a:t>Different people value different things – your next best alternative might not be the same in different situations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1.1</a:t>
            </a:r>
            <a:br>
              <a:rPr lang="en-US" sz="3000" dirty="0" smtClean="0"/>
            </a:br>
            <a:r>
              <a:rPr lang="en-US" sz="3000" dirty="0" smtClean="0"/>
              <a:t>“Decisions,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Opportunity cost comes with things you have to give up!</a:t>
            </a:r>
          </a:p>
          <a:p>
            <a:pPr lvl="1"/>
            <a:r>
              <a:rPr lang="en-US" dirty="0" smtClean="0"/>
              <a:t>Consider the things you have to give up</a:t>
            </a:r>
          </a:p>
          <a:p>
            <a:pPr lvl="1"/>
            <a:r>
              <a:rPr lang="en-US" dirty="0" smtClean="0"/>
              <a:t>Consider if the reward is worth the cost</a:t>
            </a:r>
          </a:p>
          <a:p>
            <a:pPr lvl="1"/>
            <a:r>
              <a:rPr lang="en-US" dirty="0" smtClean="0"/>
              <a:t>Consider other options</a:t>
            </a:r>
          </a:p>
          <a:p>
            <a:r>
              <a:rPr lang="en-US" dirty="0" smtClean="0"/>
              <a:t>Goals can change and values can change</a:t>
            </a:r>
          </a:p>
          <a:p>
            <a:r>
              <a:rPr lang="en-US" dirty="0" smtClean="0"/>
              <a:t>Consider your values, needs, wants, hopes, dreams and opportunity costs before making decisions!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000" dirty="0" smtClean="0"/>
              <a:t>Section 1.2</a:t>
            </a:r>
            <a:br>
              <a:rPr lang="en-US" sz="3000" dirty="0" smtClean="0"/>
            </a:br>
            <a:r>
              <a:rPr lang="en-US" sz="3000" dirty="0" smtClean="0"/>
              <a:t>“Make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Rational Buying Decision – a choice made in an organized logical manner</a:t>
            </a:r>
          </a:p>
          <a:p>
            <a:r>
              <a:rPr lang="en-US" dirty="0" smtClean="0"/>
              <a:t>Impulse Purchase – a purchase made on a whim, without using a decision making process.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500" dirty="0" smtClean="0"/>
              <a:t>Section 1.2</a:t>
            </a:r>
            <a:br>
              <a:rPr lang="en-US" sz="3500" dirty="0" smtClean="0"/>
            </a:br>
            <a:r>
              <a:rPr lang="en-US" sz="3500" dirty="0" smtClean="0"/>
              <a:t>“Make Decisions”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Specify – Identify NEED or WANT </a:t>
            </a:r>
          </a:p>
          <a:p>
            <a:r>
              <a:rPr lang="en-US" dirty="0" smtClean="0"/>
              <a:t>Search – Gather information!</a:t>
            </a:r>
          </a:p>
          <a:p>
            <a:r>
              <a:rPr lang="en-US" dirty="0" smtClean="0"/>
              <a:t>Sift – Look at your options and opportunity costs</a:t>
            </a:r>
          </a:p>
          <a:p>
            <a:r>
              <a:rPr lang="en-US" dirty="0" smtClean="0"/>
              <a:t>Select – Make a choice and act on it!</a:t>
            </a:r>
          </a:p>
          <a:p>
            <a:r>
              <a:rPr lang="en-US" dirty="0" smtClean="0"/>
              <a:t>Study – Use the product and evaluate your purchase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Section 1.3</a:t>
            </a:r>
            <a:br>
              <a:rPr lang="en-US" dirty="0" smtClean="0"/>
            </a:br>
            <a:r>
              <a:rPr lang="en-US" dirty="0" smtClean="0"/>
              <a:t>“Understand Economic Systems”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Economic System – the way a nation uses resources to produce goods and services.</a:t>
            </a:r>
          </a:p>
          <a:p>
            <a:pPr lvl="1"/>
            <a:r>
              <a:rPr lang="en-US" sz="2600" dirty="0" smtClean="0"/>
              <a:t>Every nation has it’s own economic system.</a:t>
            </a:r>
          </a:p>
          <a:p>
            <a:r>
              <a:rPr lang="en-US" sz="2600" dirty="0" smtClean="0"/>
              <a:t>Production – creation of goods and services.</a:t>
            </a:r>
          </a:p>
          <a:p>
            <a:r>
              <a:rPr lang="en-US" sz="2600" dirty="0" smtClean="0"/>
              <a:t>Resources – raw materials, labor, knowledge</a:t>
            </a:r>
          </a:p>
          <a:p>
            <a:pPr lvl="1"/>
            <a:r>
              <a:rPr lang="en-US" sz="2600" dirty="0" smtClean="0"/>
              <a:t>Producing  goods and services requires resources.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500" dirty="0" smtClean="0"/>
              <a:t>Section 1.3</a:t>
            </a:r>
            <a:br>
              <a:rPr lang="en-US" sz="3500" dirty="0" smtClean="0"/>
            </a:br>
            <a:r>
              <a:rPr lang="en-US" sz="3500" dirty="0" smtClean="0"/>
              <a:t>“Understand Economic Systems”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Economics – the study of how economic systems work.</a:t>
            </a:r>
          </a:p>
          <a:p>
            <a:r>
              <a:rPr lang="en-US" sz="2500" dirty="0" smtClean="0"/>
              <a:t>Traditional Economy – production methods passed from one generation to the next.</a:t>
            </a:r>
          </a:p>
          <a:p>
            <a:pPr lvl="1"/>
            <a:r>
              <a:rPr lang="en-US" sz="2500" dirty="0" smtClean="0"/>
              <a:t>Some tribes in remote areas still operate in traditional economy.</a:t>
            </a:r>
          </a:p>
          <a:p>
            <a:r>
              <a:rPr lang="en-US" sz="2500" dirty="0" smtClean="0"/>
              <a:t>Command Economy – the government owns most resources and makes most economic decisions.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500" dirty="0" smtClean="0"/>
              <a:t>Section 1.3</a:t>
            </a:r>
            <a:br>
              <a:rPr lang="en-US" sz="3500" dirty="0" smtClean="0"/>
            </a:br>
            <a:r>
              <a:rPr lang="en-US" sz="3500" dirty="0" smtClean="0"/>
              <a:t>“Understand Economic Systems”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500" dirty="0" smtClean="0"/>
              <a:t>Capitalist or Market Economy – people, rather than the government, own the resources and run the businesses.</a:t>
            </a:r>
          </a:p>
          <a:p>
            <a:pPr lvl="1"/>
            <a:r>
              <a:rPr lang="en-US" sz="2500" dirty="0" smtClean="0"/>
              <a:t>Goal of businesses = make a profit!</a:t>
            </a:r>
          </a:p>
          <a:p>
            <a:pPr lvl="1"/>
            <a:r>
              <a:rPr lang="en-US" sz="2500" dirty="0" smtClean="0"/>
              <a:t>Profit – the difference between the cost required to create the product and the money received from selling it</a:t>
            </a:r>
          </a:p>
          <a:p>
            <a:pPr lvl="1"/>
            <a:r>
              <a:rPr lang="en-US" sz="2500" dirty="0" smtClean="0"/>
              <a:t>Profit = Price - Cost</a:t>
            </a:r>
          </a:p>
          <a:p>
            <a:r>
              <a:rPr lang="en-US" sz="2500" dirty="0" smtClean="0"/>
              <a:t>Mixed Economy – mixture of a market and command economy.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500" dirty="0" smtClean="0"/>
              <a:t>Section 1.3</a:t>
            </a:r>
            <a:br>
              <a:rPr lang="en-US" sz="3500" dirty="0" smtClean="0"/>
            </a:br>
            <a:r>
              <a:rPr lang="en-US" sz="3500" dirty="0" smtClean="0"/>
              <a:t>“Understand Economic Systems”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Supply and Demand</a:t>
            </a:r>
          </a:p>
          <a:p>
            <a:r>
              <a:rPr lang="en-US" sz="2800" dirty="0" smtClean="0"/>
              <a:t>Demand – the quantity of goods or services that consumers are </a:t>
            </a:r>
            <a:r>
              <a:rPr lang="en-US" sz="2800" i="1" dirty="0" smtClean="0"/>
              <a:t>willing and able </a:t>
            </a:r>
            <a:r>
              <a:rPr lang="en-US" sz="2800" dirty="0" smtClean="0"/>
              <a:t>to buy at various prices during a given time period.</a:t>
            </a:r>
          </a:p>
          <a:p>
            <a:pPr lvl="1"/>
            <a:r>
              <a:rPr lang="en-US" sz="2800" dirty="0" smtClean="0"/>
              <a:t>Law of Demand – consumers will demand more of a product at a lower price than a higher price.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500" dirty="0" smtClean="0"/>
              <a:t>Section 1.3</a:t>
            </a:r>
            <a:br>
              <a:rPr lang="en-US" sz="3500" dirty="0" smtClean="0"/>
            </a:br>
            <a:r>
              <a:rPr lang="en-US" sz="3500" dirty="0" smtClean="0"/>
              <a:t>“Understand Economic Systems”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Supply – the quantity of product that producers are willing and able to make available for sale over a given period of time.</a:t>
            </a:r>
          </a:p>
          <a:p>
            <a:pPr lvl="1"/>
            <a:r>
              <a:rPr lang="en-US" sz="2600" dirty="0" smtClean="0"/>
              <a:t>Law of Supply – producers are willing to offer more of a product for sale at a higher price than a lower price.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Producers (companies ) have to look at DEMAND when deciding how much product to SUPPLY!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500" dirty="0" smtClean="0"/>
              <a:t>Section 1.4</a:t>
            </a:r>
            <a:br>
              <a:rPr lang="en-US" sz="3500" dirty="0" smtClean="0"/>
            </a:br>
            <a:r>
              <a:rPr lang="en-US" sz="3500" dirty="0" smtClean="0"/>
              <a:t>“Consumer’s Role in the Economy”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In a market economy, consumers are free to buy and producers are free to sell!</a:t>
            </a:r>
          </a:p>
          <a:p>
            <a:r>
              <a:rPr lang="en-US" sz="3000" dirty="0" smtClean="0"/>
              <a:t>BOTH BUYERS AND SELLERS BENEFIT!</a:t>
            </a:r>
          </a:p>
          <a:p>
            <a:pPr lvl="1"/>
            <a:r>
              <a:rPr lang="en-US" sz="3000" dirty="0" smtClean="0"/>
              <a:t>Buyers – get the good or service they want</a:t>
            </a:r>
          </a:p>
          <a:p>
            <a:pPr lvl="1"/>
            <a:r>
              <a:rPr lang="en-US" sz="3000" dirty="0" smtClean="0"/>
              <a:t>Sellers – make a profit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500" dirty="0" smtClean="0"/>
              <a:t>Section 1.4</a:t>
            </a:r>
            <a:br>
              <a:rPr lang="en-US" sz="3500" dirty="0" smtClean="0"/>
            </a:br>
            <a:r>
              <a:rPr lang="en-US" sz="3500" dirty="0" smtClean="0"/>
              <a:t>“Consumer’s Role in the Economy”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Consumer decisions affect supply and demand.  BOTH influence consumer decisions!</a:t>
            </a:r>
          </a:p>
          <a:p>
            <a:r>
              <a:rPr lang="en-US" sz="2800" dirty="0" smtClean="0"/>
              <a:t>Stores must respond to demand:</a:t>
            </a:r>
          </a:p>
          <a:p>
            <a:pPr lvl="1"/>
            <a:r>
              <a:rPr lang="en-US" sz="2800" dirty="0" smtClean="0"/>
              <a:t>Lower their prices</a:t>
            </a:r>
          </a:p>
          <a:p>
            <a:pPr lvl="1"/>
            <a:r>
              <a:rPr lang="en-US" sz="2800" dirty="0" smtClean="0"/>
              <a:t>Convince the consumer to pay the higher prices</a:t>
            </a:r>
          </a:p>
          <a:p>
            <a:pPr lvl="1"/>
            <a:r>
              <a:rPr lang="en-US" sz="2800" dirty="0" smtClean="0"/>
              <a:t>Stop offering the product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500" dirty="0" smtClean="0"/>
              <a:t>Section 1.4</a:t>
            </a:r>
            <a:br>
              <a:rPr lang="en-US" sz="3500" dirty="0" smtClean="0"/>
            </a:br>
            <a:r>
              <a:rPr lang="en-US" sz="3500" dirty="0" smtClean="0"/>
              <a:t>“Consumer’s Role in the Economy”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Autofit/>
          </a:bodyPr>
          <a:lstStyle/>
          <a:p>
            <a:r>
              <a:rPr lang="en-US" sz="2600" dirty="0" smtClean="0"/>
              <a:t>Consumers are people who buy or use a product.</a:t>
            </a:r>
          </a:p>
          <a:p>
            <a:r>
              <a:rPr lang="en-US" sz="2600" dirty="0" smtClean="0"/>
              <a:t>Consumers ALWAYS determine what goods and services are produced.</a:t>
            </a:r>
          </a:p>
          <a:p>
            <a:pPr lvl="1"/>
            <a:r>
              <a:rPr lang="en-US" sz="2600" dirty="0" smtClean="0"/>
              <a:t>Consumer sovereignty – “The consumer is always right!”</a:t>
            </a:r>
          </a:p>
          <a:p>
            <a:r>
              <a:rPr lang="en-US" sz="2600" dirty="0" smtClean="0"/>
              <a:t>As consumers buy goods and services, we </a:t>
            </a:r>
            <a:r>
              <a:rPr lang="en-US" sz="2600" smtClean="0"/>
              <a:t>create sales </a:t>
            </a:r>
            <a:r>
              <a:rPr lang="en-US" sz="2600" dirty="0" smtClean="0"/>
              <a:t>that provides businesses with a profit!</a:t>
            </a:r>
          </a:p>
          <a:p>
            <a:pPr algn="ctr">
              <a:spcBef>
                <a:spcPts val="0"/>
              </a:spcBef>
              <a:buNone/>
            </a:pPr>
            <a:endParaRPr lang="en-US" sz="2600" dirty="0" smtClean="0"/>
          </a:p>
          <a:p>
            <a:pPr algn="ctr">
              <a:spcBef>
                <a:spcPts val="0"/>
              </a:spcBef>
              <a:buNone/>
            </a:pPr>
            <a:r>
              <a:rPr lang="en-US" sz="2600" dirty="0" smtClean="0"/>
              <a:t>To carry out our role in the economy,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600" dirty="0" smtClean="0"/>
              <a:t>we need to make good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1.5</a:t>
            </a:r>
            <a:br>
              <a:rPr lang="en-US" sz="3000" dirty="0" smtClean="0"/>
            </a:br>
            <a:r>
              <a:rPr lang="en-US" sz="3000" dirty="0" smtClean="0"/>
              <a:t>“Advertising and Consumer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419599"/>
          </a:xfrm>
        </p:spPr>
        <p:txBody>
          <a:bodyPr>
            <a:normAutofit fontScale="92500"/>
          </a:bodyPr>
          <a:lstStyle/>
          <a:p>
            <a:r>
              <a:rPr lang="en-US" sz="3000" dirty="0" smtClean="0"/>
              <a:t>Competition – the contest among sellers to win consumers!</a:t>
            </a:r>
          </a:p>
          <a:p>
            <a:pPr lvl="1"/>
            <a:r>
              <a:rPr lang="en-US" sz="3000" dirty="0" smtClean="0"/>
              <a:t>Competition forces businesses to serve </a:t>
            </a:r>
            <a:r>
              <a:rPr lang="en-US" sz="3000" dirty="0" smtClean="0"/>
              <a:t>customers</a:t>
            </a:r>
            <a:endParaRPr lang="en-US" sz="3000" dirty="0" smtClean="0"/>
          </a:p>
          <a:p>
            <a:r>
              <a:rPr lang="en-US" sz="3000" dirty="0" smtClean="0"/>
              <a:t>Businesses </a:t>
            </a:r>
            <a:r>
              <a:rPr lang="en-US" sz="3000" dirty="0" smtClean="0"/>
              <a:t>advertise to </a:t>
            </a:r>
            <a:r>
              <a:rPr lang="en-US" sz="3000" i="1" dirty="0" smtClean="0"/>
              <a:t>influence </a:t>
            </a:r>
            <a:r>
              <a:rPr lang="en-US" sz="3000" dirty="0" smtClean="0"/>
              <a:t>consumers to buy their products!</a:t>
            </a:r>
          </a:p>
          <a:p>
            <a:r>
              <a:rPr lang="en-US" sz="3000" dirty="0" smtClean="0"/>
              <a:t>Goal = PROFIT!</a:t>
            </a:r>
          </a:p>
          <a:p>
            <a:r>
              <a:rPr lang="en-US" sz="3000" dirty="0" smtClean="0"/>
              <a:t>Different types of ads influence in different ways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1.5</a:t>
            </a:r>
            <a:br>
              <a:rPr lang="en-US" sz="3000" dirty="0" smtClean="0"/>
            </a:br>
            <a:r>
              <a:rPr lang="en-US" sz="3000" dirty="0" smtClean="0"/>
              <a:t>“Advertising and Consumer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Brand Advertising</a:t>
            </a:r>
          </a:p>
          <a:p>
            <a:pPr lvl="1"/>
            <a:r>
              <a:rPr lang="en-US" sz="2500" dirty="0" smtClean="0"/>
              <a:t>Purpose is to remember BRAND NAME – make you </a:t>
            </a:r>
            <a:r>
              <a:rPr lang="en-US" sz="2500" i="1" dirty="0" smtClean="0"/>
              <a:t>brand loyal</a:t>
            </a:r>
            <a:endParaRPr lang="en-US" sz="2500" dirty="0" smtClean="0"/>
          </a:p>
          <a:p>
            <a:pPr lvl="1"/>
            <a:r>
              <a:rPr lang="en-US" sz="2500" dirty="0" smtClean="0"/>
              <a:t>Jingles – Catchy tunes</a:t>
            </a:r>
          </a:p>
          <a:p>
            <a:pPr lvl="1"/>
            <a:r>
              <a:rPr lang="en-US" sz="2500" dirty="0" smtClean="0"/>
              <a:t>Catchy slogans, phrases, “mascots”</a:t>
            </a:r>
          </a:p>
          <a:p>
            <a:pPr lvl="1"/>
            <a:r>
              <a:rPr lang="en-US" sz="2500" dirty="0" smtClean="0"/>
              <a:t>May have to increase prices to pay for advertising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1.5</a:t>
            </a:r>
            <a:br>
              <a:rPr lang="en-US" sz="3000" dirty="0" smtClean="0"/>
            </a:br>
            <a:r>
              <a:rPr lang="en-US" sz="3000" dirty="0" smtClean="0"/>
              <a:t>“Advertising and Consumer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Informative Advertising</a:t>
            </a:r>
          </a:p>
          <a:p>
            <a:pPr lvl="1"/>
            <a:r>
              <a:rPr lang="en-US" sz="2500" dirty="0" smtClean="0"/>
              <a:t>Educates you about the product’s benefits – products most would not understand!</a:t>
            </a:r>
          </a:p>
          <a:p>
            <a:pPr lvl="1"/>
            <a:r>
              <a:rPr lang="en-US" sz="2500" dirty="0" smtClean="0"/>
              <a:t>Provide information to help you make a buying decision</a:t>
            </a:r>
          </a:p>
          <a:p>
            <a:pPr lvl="1"/>
            <a:r>
              <a:rPr lang="en-US" sz="2500" dirty="0" smtClean="0"/>
              <a:t>Be aware – no ad will tell you about the downside of the product!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1.5</a:t>
            </a:r>
            <a:br>
              <a:rPr lang="en-US" sz="3000" dirty="0" smtClean="0"/>
            </a:br>
            <a:r>
              <a:rPr lang="en-US" sz="3000" dirty="0" smtClean="0"/>
              <a:t>“Advertising and Consumer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 smtClean="0"/>
              <a:t>Comparative Advertising</a:t>
            </a:r>
          </a:p>
          <a:p>
            <a:pPr lvl="2"/>
            <a:r>
              <a:rPr lang="en-US" sz="2500" dirty="0" smtClean="0"/>
              <a:t>Comparing to competition – convince you to buy theirs!</a:t>
            </a:r>
          </a:p>
          <a:p>
            <a:pPr lvl="2"/>
            <a:r>
              <a:rPr lang="en-US" sz="2500" dirty="0" smtClean="0"/>
              <a:t>Will ALWAYS be slanted in favor or advertised product!</a:t>
            </a:r>
          </a:p>
          <a:p>
            <a:pPr lvl="2"/>
            <a:r>
              <a:rPr lang="en-US" sz="2500" dirty="0" smtClean="0"/>
              <a:t>Will highlight best qualities of a product</a:t>
            </a:r>
          </a:p>
          <a:p>
            <a:pPr lvl="2"/>
            <a:r>
              <a:rPr lang="en-US" sz="2500" dirty="0" smtClean="0"/>
              <a:t>Will tell you competitor’s weaknesses (may be exaggerated!)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1.5</a:t>
            </a:r>
            <a:br>
              <a:rPr lang="en-US" sz="3000" dirty="0" smtClean="0"/>
            </a:br>
            <a:r>
              <a:rPr lang="en-US" sz="3000" dirty="0" smtClean="0"/>
              <a:t>“Advertising and Consumer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Defensive Advertising</a:t>
            </a:r>
          </a:p>
          <a:p>
            <a:pPr lvl="1"/>
            <a:r>
              <a:rPr lang="en-US" sz="2500" dirty="0" smtClean="0"/>
              <a:t>Respond to comparative ads from other companies</a:t>
            </a:r>
          </a:p>
          <a:p>
            <a:pPr lvl="1"/>
            <a:r>
              <a:rPr lang="en-US" sz="2500" dirty="0" smtClean="0"/>
              <a:t>Does not give you a complete picture of the product</a:t>
            </a:r>
          </a:p>
          <a:p>
            <a:pPr lvl="1"/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dirty="0" smtClean="0"/>
              <a:t>Section 1.5</a:t>
            </a:r>
            <a:br>
              <a:rPr lang="en-US" sz="3000" dirty="0" smtClean="0"/>
            </a:br>
            <a:r>
              <a:rPr lang="en-US" sz="3000" dirty="0" smtClean="0"/>
              <a:t>“Advertising and Consumer Decisions”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Persuasive Advertising</a:t>
            </a:r>
          </a:p>
          <a:p>
            <a:pPr lvl="1"/>
            <a:r>
              <a:rPr lang="en-US" sz="2500" dirty="0" smtClean="0"/>
              <a:t>Designed to appeal to your </a:t>
            </a:r>
            <a:r>
              <a:rPr lang="en-US" sz="2500" u="sng" dirty="0" smtClean="0"/>
              <a:t>emotions</a:t>
            </a:r>
          </a:p>
          <a:p>
            <a:pPr lvl="1"/>
            <a:r>
              <a:rPr lang="en-US" sz="2500" dirty="0" smtClean="0"/>
              <a:t>Doesn’t provide much useful information</a:t>
            </a:r>
          </a:p>
          <a:p>
            <a:pPr lvl="1"/>
            <a:r>
              <a:rPr lang="en-US" sz="2500" dirty="0" smtClean="0"/>
              <a:t>Buying it will make you happier, more successful or more satisfied!</a:t>
            </a:r>
          </a:p>
          <a:p>
            <a:pPr lvl="1"/>
            <a:r>
              <a:rPr lang="en-US" sz="2500" dirty="0" smtClean="0"/>
              <a:t>MISLEADING!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orts-Apparel-Brand-Advertising-Marketing-Campaign-Adidas-India-Bring-It-On-590x3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4267200" cy="2538622"/>
          </a:xfrm>
          <a:prstGeom prst="rect">
            <a:avLst/>
          </a:prstGeom>
        </p:spPr>
      </p:pic>
      <p:pic>
        <p:nvPicPr>
          <p:cNvPr id="8" name="Picture 7" descr="nano-thum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609600"/>
            <a:ext cx="3456306" cy="5497512"/>
          </a:xfrm>
          <a:prstGeom prst="rect">
            <a:avLst/>
          </a:prstGeom>
        </p:spPr>
      </p:pic>
      <p:pic>
        <p:nvPicPr>
          <p:cNvPr id="10" name="Picture 9" descr="5327018964_28e49be55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84189"/>
            <a:ext cx="4267200" cy="2841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81385"/>
            <a:ext cx="4044950" cy="3112715"/>
          </a:xfrm>
          <a:prstGeom prst="rect">
            <a:avLst/>
          </a:prstGeom>
        </p:spPr>
      </p:pic>
      <p:pic>
        <p:nvPicPr>
          <p:cNvPr id="5" name="Picture 4" descr="images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237931"/>
            <a:ext cx="3846513" cy="3237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cus">
  <a:themeElements>
    <a:clrScheme name="Focus">
      <a:dk1>
        <a:sysClr val="windowText" lastClr="000000"/>
      </a:dk1>
      <a:lt1>
        <a:sysClr val="window" lastClr="FFFFFF"/>
      </a:lt1>
      <a:dk2>
        <a:srgbClr val="0064E2"/>
      </a:dk2>
      <a:lt2>
        <a:srgbClr val="B5D2F5"/>
      </a:lt2>
      <a:accent1>
        <a:srgbClr val="FFB91D"/>
      </a:accent1>
      <a:accent2>
        <a:srgbClr val="F97817"/>
      </a:accent2>
      <a:accent3>
        <a:srgbClr val="6DE304"/>
      </a:accent3>
      <a:accent4>
        <a:srgbClr val="FF0000"/>
      </a:accent4>
      <a:accent5>
        <a:srgbClr val="732BEA"/>
      </a:accent5>
      <a:accent6>
        <a:srgbClr val="C913AD"/>
      </a:accent6>
      <a:hlink>
        <a:srgbClr val="FFE400"/>
      </a:hlink>
      <a:folHlink>
        <a:srgbClr val="A3EC62"/>
      </a:folHlink>
    </a:clrScheme>
    <a:fontScheme name="Focus">
      <a:majorFont>
        <a:latin typeface="Corbel"/>
        <a:ea typeface=""/>
        <a:cs typeface=""/>
        <a:font script="Jpan" typeface="ＭＳ ゴシック"/>
      </a:majorFont>
      <a:minorFont>
        <a:latin typeface="Corbel"/>
        <a:ea typeface=""/>
        <a:cs typeface=""/>
        <a:font script="Jpan" typeface="ＭＳ ゴシック"/>
      </a:minorFont>
    </a:fontScheme>
    <a:fmtScheme name="Focus">
      <a:fillStyleLst>
        <a:solidFill>
          <a:schemeClr val="phClr"/>
        </a:solidFill>
        <a:solidFill>
          <a:schemeClr val="phClr"/>
        </a:solidFill>
        <a:solidFill>
          <a:schemeClr val="phClr">
            <a:satMod val="150000"/>
          </a:schemeClr>
        </a:soli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101600" dist="63500" dir="42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glow rad="101600">
              <a:schemeClr val="lt1"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oft" dir="r">
              <a:rot lat="0" lon="0" rev="5400000"/>
            </a:lightRig>
          </a:scene3d>
          <a:sp3d prstMaterial="softmetal">
            <a:bevelT w="31750" h="63500"/>
          </a:sp3d>
        </a:effectStyle>
      </a:effectStyleLst>
      <a:bgFillStyleLst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Focus.thmx</Template>
  <TotalTime>491</TotalTime>
  <Words>1164</Words>
  <Application>Microsoft Macintosh PowerPoint</Application>
  <PresentationFormat>On-screen Show (4:3)</PresentationFormat>
  <Paragraphs>124</Paragraphs>
  <Slides>24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Focus</vt:lpstr>
      <vt:lpstr>Consumers – The Engine That Runs the Economy</vt:lpstr>
      <vt:lpstr>Section 1.1 “Decisions, Decisions”</vt:lpstr>
      <vt:lpstr>Section 1.1 “Decisions, Decisions”</vt:lpstr>
      <vt:lpstr>Section 1.1 “Decisions, Decisions”</vt:lpstr>
      <vt:lpstr>Section 1.1 “Decisions, Decisions”</vt:lpstr>
      <vt:lpstr>Section 1.1 “Decisions, Decisions”</vt:lpstr>
      <vt:lpstr>Section 1.2 “Make Decisions”</vt:lpstr>
      <vt:lpstr>Section 1.2 “Make Decisions”</vt:lpstr>
      <vt:lpstr>Section 1.3 “Understand Economic Systems”</vt:lpstr>
      <vt:lpstr>Section 1.3 “Understand Economic Systems”</vt:lpstr>
      <vt:lpstr>Section 1.3 “Understand Economic Systems”</vt:lpstr>
      <vt:lpstr>Section 1.3 “Understand Economic Systems”</vt:lpstr>
      <vt:lpstr>Section 1.3 “Understand Economic Systems”</vt:lpstr>
      <vt:lpstr>Section 1.4 “Consumer’s Role in the Economy”</vt:lpstr>
      <vt:lpstr>Section 1.4 “Consumer’s Role in the Economy”</vt:lpstr>
      <vt:lpstr>Section 1.4 “Consumer’s Role in the Economy”</vt:lpstr>
      <vt:lpstr>Section 1.5 “Advertising and Consumer Decisions”</vt:lpstr>
      <vt:lpstr>Section 1.5 “Advertising and Consumer Decisions”</vt:lpstr>
      <vt:lpstr>Section 1.5 “Advertising and Consumer Decisions”</vt:lpstr>
      <vt:lpstr>Section 1.5 “Advertising and Consumer Decisions”</vt:lpstr>
      <vt:lpstr>Section 1.5 “Advertising and Consumer Decisions”</vt:lpstr>
      <vt:lpstr>Section 1.5 “Advertising and Consumer Decisions”</vt:lpstr>
      <vt:lpstr>Slide 23</vt:lpstr>
      <vt:lpstr>Slide 24</vt:lpstr>
    </vt:vector>
  </TitlesOfParts>
  <Company>Tecumseh Local Schools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Consumers – The Engine That Runs the Economy</dc:title>
  <dc:creator>Tecumseh High School</dc:creator>
  <cp:lastModifiedBy>Tecumseh High School</cp:lastModifiedBy>
  <cp:revision>17</cp:revision>
  <dcterms:created xsi:type="dcterms:W3CDTF">2013-08-28T22:33:13Z</dcterms:created>
  <dcterms:modified xsi:type="dcterms:W3CDTF">2013-08-28T23:07:26Z</dcterms:modified>
</cp:coreProperties>
</file>