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98"/>
  </p:normalViewPr>
  <p:slideViewPr>
    <p:cSldViewPr>
      <p:cViewPr varScale="1">
        <p:scale>
          <a:sx n="88" d="100"/>
          <a:sy n="88" d="100"/>
        </p:scale>
        <p:origin x="92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AF648625-9DDA-47D0-A867-A9BE18F8C331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E3F543FB-81D4-4DEE-B07C-884FA593D5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EOC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U.S. History Standard 8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Contemporary History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371600"/>
          </a:xfrm>
        </p:spPr>
        <p:txBody>
          <a:bodyPr/>
          <a:lstStyle/>
          <a:p>
            <a:r>
              <a:rPr lang="en-US" dirty="0" smtClean="0"/>
              <a:t>Keys to Civil Rights (USHC-8.1)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51960" cy="4437062"/>
          </a:xfrm>
        </p:spPr>
        <p:txBody>
          <a:bodyPr>
            <a:noAutofit/>
          </a:bodyPr>
          <a:lstStyle/>
          <a:p>
            <a:r>
              <a:rPr lang="en-US" sz="2000" dirty="0" smtClean="0"/>
              <a:t>Martin Luther King, Jr.</a:t>
            </a:r>
          </a:p>
          <a:p>
            <a:r>
              <a:rPr lang="en-US" sz="2000" dirty="0" err="1" smtClean="0"/>
              <a:t>Stokley</a:t>
            </a:r>
            <a:r>
              <a:rPr lang="en-US" sz="2000" dirty="0" smtClean="0"/>
              <a:t> Carmichael (Black Power) </a:t>
            </a:r>
          </a:p>
          <a:p>
            <a:r>
              <a:rPr lang="en-US" sz="2000" dirty="0" smtClean="0"/>
              <a:t>Thurgood Marshall</a:t>
            </a:r>
          </a:p>
          <a:p>
            <a:r>
              <a:rPr lang="en-US" sz="2000" dirty="0" smtClean="0"/>
              <a:t>Rosa Parks</a:t>
            </a:r>
          </a:p>
          <a:p>
            <a:r>
              <a:rPr lang="en-US" sz="2000" dirty="0" smtClean="0"/>
              <a:t>Black Panthers</a:t>
            </a:r>
          </a:p>
          <a:p>
            <a:r>
              <a:rPr lang="en-US" sz="2000" dirty="0" smtClean="0"/>
              <a:t>Malcolm X (Nation of Islam)</a:t>
            </a:r>
          </a:p>
          <a:p>
            <a:r>
              <a:rPr lang="en-US" sz="2000" i="1" dirty="0" smtClean="0"/>
              <a:t>Brown v. Board of Education</a:t>
            </a:r>
          </a:p>
          <a:p>
            <a:r>
              <a:rPr lang="en-US" sz="2000" dirty="0" smtClean="0"/>
              <a:t>Sit-ins</a:t>
            </a:r>
          </a:p>
          <a:p>
            <a:r>
              <a:rPr lang="en-US" sz="2000" dirty="0" smtClean="0"/>
              <a:t>Montgomery Bus Boycott</a:t>
            </a:r>
          </a:p>
          <a:p>
            <a:r>
              <a:rPr lang="en-US" sz="2000" dirty="0" smtClean="0"/>
              <a:t>Little Rock Nine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67200" y="1447800"/>
            <a:ext cx="3947160" cy="4343401"/>
          </a:xfrm>
        </p:spPr>
        <p:txBody>
          <a:bodyPr>
            <a:noAutofit/>
          </a:bodyPr>
          <a:lstStyle/>
          <a:p>
            <a:r>
              <a:rPr lang="en-US" sz="2000" dirty="0" smtClean="0"/>
              <a:t>SNCC</a:t>
            </a:r>
          </a:p>
          <a:p>
            <a:r>
              <a:rPr lang="en-US" sz="2000" dirty="0" smtClean="0"/>
              <a:t>Southern Christian Leadership Conference</a:t>
            </a:r>
          </a:p>
          <a:p>
            <a:r>
              <a:rPr lang="en-US" sz="2000" dirty="0" smtClean="0"/>
              <a:t>Freedom Riders</a:t>
            </a:r>
          </a:p>
          <a:p>
            <a:r>
              <a:rPr lang="en-US" sz="2000" dirty="0" smtClean="0"/>
              <a:t>James Meredith</a:t>
            </a:r>
          </a:p>
          <a:p>
            <a:r>
              <a:rPr lang="en-US" sz="2000" dirty="0" smtClean="0"/>
              <a:t>Civil Rights Act of 1964</a:t>
            </a:r>
          </a:p>
          <a:p>
            <a:r>
              <a:rPr lang="en-US" sz="2000" dirty="0" smtClean="0"/>
              <a:t>Voting Rights Act of 1965</a:t>
            </a:r>
          </a:p>
          <a:p>
            <a:r>
              <a:rPr lang="en-US" sz="2000" dirty="0" smtClean="0"/>
              <a:t>Civil Rights Act of 1968</a:t>
            </a:r>
          </a:p>
          <a:p>
            <a:r>
              <a:rPr lang="en-US" sz="2000" dirty="0" smtClean="0"/>
              <a:t>Freedom Summer</a:t>
            </a:r>
          </a:p>
          <a:p>
            <a:r>
              <a:rPr lang="en-US" sz="2000" dirty="0" smtClean="0"/>
              <a:t>Affirmative Action</a:t>
            </a:r>
          </a:p>
        </p:txBody>
      </p:sp>
    </p:spTree>
    <p:extLst>
      <p:ext uri="{BB962C8B-B14F-4D97-AF65-F5344CB8AC3E}">
        <p14:creationId xmlns:p14="http://schemas.microsoft.com/office/powerpoint/2010/main" val="315661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Social and Economic Policies of Johnson and Nixon (USHC-8.2)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76401"/>
            <a:ext cx="4099560" cy="41148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0000" b="1" dirty="0" smtClean="0"/>
              <a:t>Lyndon B. Johnson</a:t>
            </a:r>
          </a:p>
          <a:p>
            <a:r>
              <a:rPr lang="en-US" sz="8000" dirty="0" smtClean="0"/>
              <a:t>Great Society</a:t>
            </a:r>
          </a:p>
          <a:p>
            <a:r>
              <a:rPr lang="en-US" sz="8000" dirty="0" smtClean="0"/>
              <a:t>Medicare</a:t>
            </a:r>
          </a:p>
          <a:p>
            <a:r>
              <a:rPr lang="en-US" sz="8000" dirty="0" smtClean="0"/>
              <a:t>Medicaid</a:t>
            </a:r>
          </a:p>
          <a:p>
            <a:r>
              <a:rPr lang="en-US" sz="8000" dirty="0" smtClean="0"/>
              <a:t>Immigration Act of 1965</a:t>
            </a:r>
          </a:p>
          <a:p>
            <a:r>
              <a:rPr lang="en-US" sz="8000" dirty="0" smtClean="0"/>
              <a:t>Economic Opportunity Act</a:t>
            </a:r>
          </a:p>
          <a:p>
            <a:r>
              <a:rPr lang="en-US" sz="8000" dirty="0" smtClean="0"/>
              <a:t>Elementary and Secondary Education Act</a:t>
            </a:r>
          </a:p>
          <a:p>
            <a:r>
              <a:rPr lang="en-US" sz="8000" dirty="0" smtClean="0"/>
              <a:t>Water Quality Act</a:t>
            </a:r>
          </a:p>
          <a:p>
            <a:r>
              <a:rPr lang="en-US" sz="8000" dirty="0" smtClean="0"/>
              <a:t>Clean Air Act of 1965</a:t>
            </a:r>
          </a:p>
          <a:p>
            <a:r>
              <a:rPr lang="en-US" sz="8000" dirty="0" smtClean="0"/>
              <a:t>Air Quality Act</a:t>
            </a:r>
            <a:endParaRPr lang="en-US" sz="8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0000" b="1" dirty="0" smtClean="0"/>
              <a:t>Richard Nixon</a:t>
            </a:r>
          </a:p>
          <a:p>
            <a:r>
              <a:rPr lang="en-US" sz="8000" dirty="0" smtClean="0"/>
              <a:t>New Federalism</a:t>
            </a:r>
          </a:p>
          <a:p>
            <a:r>
              <a:rPr lang="en-US" sz="8000" dirty="0" smtClean="0"/>
              <a:t>Revenue Sharing</a:t>
            </a:r>
          </a:p>
          <a:p>
            <a:r>
              <a:rPr lang="en-US" sz="8000" dirty="0" smtClean="0"/>
              <a:t>Family Assistance Plan</a:t>
            </a:r>
          </a:p>
          <a:p>
            <a:r>
              <a:rPr lang="en-US" sz="8000" dirty="0" smtClean="0"/>
              <a:t>Environmental Protection Agency</a:t>
            </a:r>
          </a:p>
          <a:p>
            <a:r>
              <a:rPr lang="en-US" sz="8000" dirty="0" smtClean="0"/>
              <a:t>Clean Air Act of 1970</a:t>
            </a:r>
          </a:p>
          <a:p>
            <a:r>
              <a:rPr lang="en-US" sz="8000" dirty="0" smtClean="0"/>
              <a:t>Endangered Species Act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2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990600"/>
          </a:xfrm>
        </p:spPr>
        <p:txBody>
          <a:bodyPr/>
          <a:lstStyle/>
          <a:p>
            <a:r>
              <a:rPr lang="en-US" dirty="0" smtClean="0"/>
              <a:t>Vietnam War (USHC-8.3)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2362200" cy="56388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4500" b="1" dirty="0" smtClean="0"/>
              <a:t>Causes of the War</a:t>
            </a:r>
          </a:p>
          <a:p>
            <a:r>
              <a:rPr lang="en-US" sz="3600" dirty="0" smtClean="0"/>
              <a:t>Ho Chi Minh</a:t>
            </a:r>
          </a:p>
          <a:p>
            <a:r>
              <a:rPr lang="en-US" sz="3600" dirty="0" smtClean="0"/>
              <a:t>Vietminh (Vietcong)</a:t>
            </a:r>
          </a:p>
          <a:p>
            <a:r>
              <a:rPr lang="en-US" sz="3600" dirty="0" smtClean="0"/>
              <a:t>Domino Theory</a:t>
            </a:r>
          </a:p>
          <a:p>
            <a:r>
              <a:rPr lang="en-US" sz="3600" dirty="0" err="1" smtClean="0"/>
              <a:t>Dien</a:t>
            </a:r>
            <a:r>
              <a:rPr lang="en-US" sz="3600" dirty="0" smtClean="0"/>
              <a:t> Bien </a:t>
            </a:r>
            <a:r>
              <a:rPr lang="en-US" sz="3600" dirty="0" err="1" smtClean="0"/>
              <a:t>Phu</a:t>
            </a:r>
            <a:endParaRPr lang="en-US" sz="3600" dirty="0" smtClean="0"/>
          </a:p>
          <a:p>
            <a:r>
              <a:rPr lang="en-US" sz="3600" dirty="0" smtClean="0"/>
              <a:t>Geneva Accords</a:t>
            </a:r>
          </a:p>
          <a:p>
            <a:r>
              <a:rPr lang="en-US" sz="3600" dirty="0" smtClean="0"/>
              <a:t>Ngo </a:t>
            </a:r>
            <a:r>
              <a:rPr lang="en-US" sz="3600" dirty="0" err="1" smtClean="0"/>
              <a:t>Dinh</a:t>
            </a:r>
            <a:r>
              <a:rPr lang="en-US" sz="3600" dirty="0" smtClean="0"/>
              <a:t> Diem</a:t>
            </a:r>
          </a:p>
          <a:p>
            <a:r>
              <a:rPr lang="en-US" sz="3600" dirty="0" smtClean="0"/>
              <a:t>Ho Chi Minh Trail</a:t>
            </a:r>
          </a:p>
          <a:p>
            <a:r>
              <a:rPr lang="en-US" sz="3600" dirty="0" smtClean="0"/>
              <a:t>Tonkin Gulf Resolution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91200" y="990600"/>
            <a:ext cx="2895600" cy="57150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4500" b="1" dirty="0" smtClean="0"/>
              <a:t>Effects of the War</a:t>
            </a:r>
          </a:p>
          <a:p>
            <a:r>
              <a:rPr lang="en-US" sz="3600" dirty="0" smtClean="0"/>
              <a:t>Hawks and Doves</a:t>
            </a:r>
          </a:p>
          <a:p>
            <a:r>
              <a:rPr lang="en-US" sz="3600" dirty="0" smtClean="0"/>
              <a:t>Credibility Gap</a:t>
            </a:r>
          </a:p>
          <a:p>
            <a:r>
              <a:rPr lang="en-US" sz="3600" dirty="0" smtClean="0"/>
              <a:t>Draft</a:t>
            </a:r>
          </a:p>
          <a:p>
            <a:r>
              <a:rPr lang="en-US" sz="3600" dirty="0" smtClean="0"/>
              <a:t>Kent State University Shootings</a:t>
            </a:r>
          </a:p>
          <a:p>
            <a:r>
              <a:rPr lang="en-US" sz="3600" dirty="0" smtClean="0"/>
              <a:t>Pentagon Papers</a:t>
            </a:r>
          </a:p>
          <a:p>
            <a:r>
              <a:rPr lang="en-US" sz="3600" dirty="0" smtClean="0"/>
              <a:t>War Powers Act</a:t>
            </a:r>
          </a:p>
          <a:p>
            <a:r>
              <a:rPr lang="en-US" sz="3600" dirty="0" smtClean="0"/>
              <a:t>New Left</a:t>
            </a:r>
          </a:p>
          <a:p>
            <a:r>
              <a:rPr lang="en-US" sz="3600" dirty="0" smtClean="0"/>
              <a:t>Students for a Democratic Society</a:t>
            </a:r>
          </a:p>
          <a:p>
            <a:r>
              <a:rPr lang="en-US" sz="3600" dirty="0" smtClean="0"/>
              <a:t>Free Speech Movement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2971800" y="990600"/>
            <a:ext cx="2743200" cy="5287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300" b="1" dirty="0" smtClean="0"/>
              <a:t>During the War</a:t>
            </a:r>
          </a:p>
          <a:p>
            <a:pPr>
              <a:buFont typeface="Courier New"/>
              <a:buChar char="o"/>
            </a:pPr>
            <a:r>
              <a:rPr lang="en-US" sz="4200" dirty="0" smtClean="0"/>
              <a:t>General </a:t>
            </a:r>
            <a:r>
              <a:rPr lang="en-US" sz="4200" dirty="0"/>
              <a:t>William </a:t>
            </a:r>
            <a:r>
              <a:rPr lang="en-US" sz="4200" dirty="0" smtClean="0"/>
              <a:t>Westmoreland</a:t>
            </a:r>
          </a:p>
          <a:p>
            <a:pPr>
              <a:buFont typeface="Courier New"/>
              <a:buChar char="o"/>
            </a:pPr>
            <a:r>
              <a:rPr lang="en-US" sz="4200" dirty="0" smtClean="0"/>
              <a:t>Operation </a:t>
            </a:r>
            <a:r>
              <a:rPr lang="en-US" sz="4200" dirty="0"/>
              <a:t>Rolling </a:t>
            </a:r>
            <a:r>
              <a:rPr lang="en-US" sz="4200" dirty="0" smtClean="0"/>
              <a:t>Thunder</a:t>
            </a:r>
          </a:p>
          <a:p>
            <a:pPr>
              <a:buFont typeface="Courier New"/>
              <a:buChar char="o"/>
            </a:pPr>
            <a:r>
              <a:rPr lang="en-US" sz="4200" dirty="0" smtClean="0"/>
              <a:t>Search</a:t>
            </a:r>
            <a:r>
              <a:rPr lang="en-US" sz="4200" dirty="0"/>
              <a:t>-and-</a:t>
            </a:r>
            <a:r>
              <a:rPr lang="en-US" sz="4200" dirty="0" smtClean="0"/>
              <a:t>Destroy</a:t>
            </a:r>
          </a:p>
          <a:p>
            <a:pPr>
              <a:buFont typeface="Courier New"/>
              <a:buChar char="o"/>
            </a:pPr>
            <a:r>
              <a:rPr lang="en-US" sz="4200" dirty="0" smtClean="0"/>
              <a:t>Winning </a:t>
            </a:r>
            <a:r>
              <a:rPr lang="en-US" sz="4200" dirty="0"/>
              <a:t>the Hearts and </a:t>
            </a:r>
            <a:r>
              <a:rPr lang="en-US" sz="4200" dirty="0" smtClean="0"/>
              <a:t>Minds</a:t>
            </a:r>
          </a:p>
          <a:p>
            <a:pPr>
              <a:buFont typeface="Courier New"/>
              <a:buChar char="o"/>
            </a:pPr>
            <a:r>
              <a:rPr lang="en-US" sz="4200" dirty="0" err="1" smtClean="0"/>
              <a:t>Tet</a:t>
            </a:r>
            <a:r>
              <a:rPr lang="en-US" sz="4200" dirty="0" smtClean="0"/>
              <a:t> Offensive</a:t>
            </a:r>
          </a:p>
          <a:p>
            <a:pPr>
              <a:buFont typeface="Courier New"/>
              <a:buChar char="o"/>
            </a:pPr>
            <a:r>
              <a:rPr lang="en-US" sz="4200" dirty="0" err="1" smtClean="0"/>
              <a:t>Vietnamization</a:t>
            </a:r>
            <a:endParaRPr lang="en-US" sz="4200" dirty="0" smtClean="0"/>
          </a:p>
          <a:p>
            <a:pPr>
              <a:buFont typeface="Courier New"/>
              <a:buChar char="o"/>
            </a:pPr>
            <a:r>
              <a:rPr lang="en-US" sz="4200" dirty="0" smtClean="0"/>
              <a:t>My </a:t>
            </a:r>
            <a:r>
              <a:rPr lang="en-US" sz="4200" dirty="0"/>
              <a:t>Lai </a:t>
            </a:r>
            <a:r>
              <a:rPr lang="en-US" sz="4200" dirty="0" smtClean="0"/>
              <a:t>Massacre</a:t>
            </a:r>
          </a:p>
          <a:p>
            <a:pPr>
              <a:buFont typeface="Courier New"/>
              <a:buChar char="o"/>
            </a:pPr>
            <a:r>
              <a:rPr lang="en-US" sz="4200" dirty="0" smtClean="0"/>
              <a:t>Televised </a:t>
            </a:r>
            <a:r>
              <a:rPr lang="en-US" sz="4200" dirty="0"/>
              <a:t>Warfare</a:t>
            </a:r>
          </a:p>
        </p:txBody>
      </p:sp>
    </p:spTree>
    <p:extLst>
      <p:ext uri="{BB962C8B-B14F-4D97-AF65-F5344CB8AC3E}">
        <p14:creationId xmlns:p14="http://schemas.microsoft.com/office/powerpoint/2010/main" val="348963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Events in Liberalism and Conservatism (USHC-8.4)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2895600" cy="5334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900" b="1" dirty="0" smtClean="0"/>
              <a:t>Supreme Court Cases</a:t>
            </a:r>
          </a:p>
          <a:p>
            <a:r>
              <a:rPr lang="en-US" i="1" dirty="0" err="1" smtClean="0"/>
              <a:t>Mapp</a:t>
            </a:r>
            <a:r>
              <a:rPr lang="en-US" i="1" dirty="0" smtClean="0"/>
              <a:t> v. Ohio</a:t>
            </a:r>
          </a:p>
          <a:p>
            <a:r>
              <a:rPr lang="en-US" i="1" dirty="0" smtClean="0"/>
              <a:t>Gideon v. Wainwright</a:t>
            </a:r>
          </a:p>
          <a:p>
            <a:r>
              <a:rPr lang="en-US" i="1" dirty="0" smtClean="0"/>
              <a:t>Escobedo v. Illinois</a:t>
            </a:r>
          </a:p>
          <a:p>
            <a:r>
              <a:rPr lang="en-US" i="1" dirty="0" smtClean="0"/>
              <a:t>Miranda v. Arizona</a:t>
            </a:r>
          </a:p>
          <a:p>
            <a:r>
              <a:rPr lang="en-US" i="1" dirty="0" smtClean="0"/>
              <a:t>Roe v. Wade</a:t>
            </a:r>
          </a:p>
          <a:p>
            <a:r>
              <a:rPr lang="en-US" i="1" dirty="0" smtClean="0"/>
              <a:t>Regents of the University of California v. Bakke</a:t>
            </a:r>
          </a:p>
          <a:p>
            <a:r>
              <a:rPr lang="en-US" i="1" dirty="0" smtClean="0"/>
              <a:t>Webster v. Reproductive Health Care Services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0400" y="1295400"/>
            <a:ext cx="2819400" cy="5257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700" b="1" dirty="0" smtClean="0"/>
              <a:t>Social and Cultural Changes</a:t>
            </a:r>
          </a:p>
          <a:p>
            <a:r>
              <a:rPr lang="en-US" dirty="0" smtClean="0"/>
              <a:t>Counterculture</a:t>
            </a:r>
          </a:p>
          <a:p>
            <a:r>
              <a:rPr lang="en-US" dirty="0" smtClean="0"/>
              <a:t>Women’s Liberation Movement</a:t>
            </a:r>
          </a:p>
          <a:p>
            <a:r>
              <a:rPr lang="en-US" dirty="0" smtClean="0"/>
              <a:t>Civil Rights Movement</a:t>
            </a:r>
          </a:p>
          <a:p>
            <a:r>
              <a:rPr lang="en-US" dirty="0" smtClean="0"/>
              <a:t>Hispanic Civil Rights Movement</a:t>
            </a:r>
          </a:p>
          <a:p>
            <a:r>
              <a:rPr lang="en-US" dirty="0" smtClean="0"/>
              <a:t>Native American Activism</a:t>
            </a:r>
          </a:p>
          <a:p>
            <a:r>
              <a:rPr lang="en-US" dirty="0" smtClean="0"/>
              <a:t>Environmental Movement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248400" y="1295400"/>
            <a:ext cx="27432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/>
              <a:t>Reagan’s Economic and Social Policies</a:t>
            </a:r>
          </a:p>
          <a:p>
            <a:pPr>
              <a:buFont typeface="Courier New"/>
              <a:buChar char="o"/>
            </a:pPr>
            <a:r>
              <a:rPr lang="en-US" dirty="0"/>
              <a:t>Reaganomics</a:t>
            </a:r>
          </a:p>
          <a:p>
            <a:pPr>
              <a:buFont typeface="Courier New"/>
              <a:buChar char="o"/>
            </a:pPr>
            <a:r>
              <a:rPr lang="en-US" dirty="0"/>
              <a:t>Supply-Side Economics</a:t>
            </a:r>
          </a:p>
          <a:p>
            <a:pPr>
              <a:buFont typeface="Courier New"/>
              <a:buChar char="o"/>
            </a:pPr>
            <a:r>
              <a:rPr lang="en-US" dirty="0"/>
              <a:t>Deregulation</a:t>
            </a:r>
          </a:p>
          <a:p>
            <a:pPr>
              <a:buFont typeface="Courier New"/>
              <a:buChar char="o"/>
            </a:pPr>
            <a:r>
              <a:rPr lang="en-US" dirty="0"/>
              <a:t>Appointment of Sandra Day O’Conner</a:t>
            </a:r>
          </a:p>
          <a:p>
            <a:pPr>
              <a:buFont typeface="Courier New"/>
              <a:buChar char="o"/>
            </a:pPr>
            <a:r>
              <a:rPr lang="en-US" dirty="0"/>
              <a:t>Scaling back on entitlement programs</a:t>
            </a:r>
          </a:p>
        </p:txBody>
      </p:sp>
    </p:spTree>
    <p:extLst>
      <p:ext uri="{BB962C8B-B14F-4D97-AF65-F5344CB8AC3E}">
        <p14:creationId xmlns:p14="http://schemas.microsoft.com/office/powerpoint/2010/main" val="386106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Political and Economic Issues </a:t>
            </a:r>
            <a:br>
              <a:rPr lang="en-US" dirty="0" smtClean="0"/>
            </a:br>
            <a:r>
              <a:rPr lang="en-US" dirty="0" smtClean="0"/>
              <a:t>1970 to the 2000s (USHC-8.5)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3962400" cy="55626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0000" b="1" dirty="0" smtClean="0"/>
              <a:t>Economic</a:t>
            </a:r>
          </a:p>
          <a:p>
            <a:r>
              <a:rPr lang="en-US" sz="7600" dirty="0" smtClean="0"/>
              <a:t>Increased dependence on foreign oil</a:t>
            </a:r>
          </a:p>
          <a:p>
            <a:r>
              <a:rPr lang="en-US" sz="7600" dirty="0"/>
              <a:t>S</a:t>
            </a:r>
            <a:r>
              <a:rPr lang="en-US" sz="7600" dirty="0" smtClean="0"/>
              <a:t>tagflation</a:t>
            </a:r>
          </a:p>
          <a:p>
            <a:r>
              <a:rPr lang="en-US" sz="7600" dirty="0" smtClean="0"/>
              <a:t>Globalization</a:t>
            </a:r>
          </a:p>
          <a:p>
            <a:r>
              <a:rPr lang="en-US" sz="7600" dirty="0" smtClean="0"/>
              <a:t>NAFTA</a:t>
            </a:r>
          </a:p>
          <a:p>
            <a:r>
              <a:rPr lang="en-US" sz="7600" dirty="0" smtClean="0"/>
              <a:t>WTO</a:t>
            </a:r>
          </a:p>
          <a:p>
            <a:r>
              <a:rPr lang="en-US" sz="7600" dirty="0" smtClean="0"/>
              <a:t>GATT</a:t>
            </a:r>
          </a:p>
          <a:p>
            <a:r>
              <a:rPr lang="en-US" sz="7600" dirty="0" smtClean="0"/>
              <a:t>Increased </a:t>
            </a:r>
            <a:r>
              <a:rPr lang="en-US" sz="7600" dirty="0"/>
              <a:t>w</a:t>
            </a:r>
            <a:r>
              <a:rPr lang="en-US" sz="7600" dirty="0" smtClean="0"/>
              <a:t>ealth gap</a:t>
            </a:r>
          </a:p>
          <a:p>
            <a:r>
              <a:rPr lang="en-US" sz="7600" dirty="0" smtClean="0"/>
              <a:t>Increased national debt</a:t>
            </a:r>
          </a:p>
          <a:p>
            <a:r>
              <a:rPr lang="en-US" sz="7600" dirty="0" smtClean="0"/>
              <a:t>Supply-side economics</a:t>
            </a:r>
          </a:p>
          <a:p>
            <a:r>
              <a:rPr lang="en-US" sz="7600" dirty="0" smtClean="0"/>
              <a:t>Reaganomics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566160" cy="49530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0000" b="1" dirty="0" smtClean="0"/>
              <a:t>Political</a:t>
            </a:r>
          </a:p>
          <a:p>
            <a:r>
              <a:rPr lang="en-US" sz="8000" dirty="0" smtClean="0"/>
              <a:t>Watergate</a:t>
            </a:r>
          </a:p>
          <a:p>
            <a:r>
              <a:rPr lang="en-US" sz="8000" dirty="0" smtClean="0"/>
              <a:t>Resignation of Nixon</a:t>
            </a:r>
          </a:p>
          <a:p>
            <a:r>
              <a:rPr lang="en-US" sz="8000" dirty="0" smtClean="0"/>
              <a:t>Impeachment of Clinton</a:t>
            </a:r>
          </a:p>
          <a:p>
            <a:r>
              <a:rPr lang="en-US" sz="8000" dirty="0" smtClean="0"/>
              <a:t>2000 Election </a:t>
            </a:r>
          </a:p>
          <a:p>
            <a:r>
              <a:rPr lang="en-US" sz="8000" dirty="0" smtClean="0"/>
              <a:t>Election of Obama</a:t>
            </a:r>
          </a:p>
          <a:p>
            <a:r>
              <a:rPr lang="en-US" sz="8000" dirty="0" smtClean="0"/>
              <a:t>Immigration control</a:t>
            </a:r>
          </a:p>
          <a:p>
            <a:r>
              <a:rPr lang="en-US" sz="8000" dirty="0" smtClean="0"/>
              <a:t>Health Care reform</a:t>
            </a:r>
          </a:p>
          <a:p>
            <a:r>
              <a:rPr lang="en-US" sz="8000" dirty="0" smtClean="0"/>
              <a:t>Education </a:t>
            </a:r>
            <a:r>
              <a:rPr lang="en-US" sz="8000" dirty="0" smtClean="0"/>
              <a:t>reform</a:t>
            </a:r>
          </a:p>
          <a:p>
            <a:r>
              <a:rPr lang="en-US" sz="8000" dirty="0" smtClean="0"/>
              <a:t>Welfare Reform</a:t>
            </a:r>
          </a:p>
          <a:p>
            <a:r>
              <a:rPr lang="en-US" sz="8000" dirty="0" smtClean="0"/>
              <a:t>Recession of 2008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78821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Foreign Affairs in the 70s, 80s, 90s, and 2000s (USHC-8.6)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3870960" cy="4419601"/>
          </a:xfrm>
        </p:spPr>
        <p:txBody>
          <a:bodyPr>
            <a:noAutofit/>
          </a:bodyPr>
          <a:lstStyle/>
          <a:p>
            <a:r>
              <a:rPr lang="en-US" sz="2000" dirty="0" smtClean="0"/>
              <a:t>Détente</a:t>
            </a:r>
          </a:p>
          <a:p>
            <a:r>
              <a:rPr lang="en-US" sz="2000" dirty="0" smtClean="0"/>
              <a:t>SALT I</a:t>
            </a:r>
          </a:p>
          <a:p>
            <a:r>
              <a:rPr lang="en-US" sz="2000" dirty="0" smtClean="0"/>
              <a:t>End of Vietnam War</a:t>
            </a:r>
          </a:p>
          <a:p>
            <a:r>
              <a:rPr lang="en-US" sz="2000" dirty="0" smtClean="0"/>
              <a:t>Camp David Accords</a:t>
            </a:r>
          </a:p>
          <a:p>
            <a:r>
              <a:rPr lang="en-US" sz="2000" dirty="0" smtClean="0"/>
              <a:t>Iranian Revolution and Hostages</a:t>
            </a:r>
          </a:p>
          <a:p>
            <a:r>
              <a:rPr lang="en-US" sz="2000" dirty="0" smtClean="0"/>
              <a:t>INF Treaty</a:t>
            </a:r>
          </a:p>
          <a:p>
            <a:r>
              <a:rPr lang="en-US" sz="2000" dirty="0" smtClean="0"/>
              <a:t>SDI</a:t>
            </a:r>
          </a:p>
          <a:p>
            <a:r>
              <a:rPr lang="en-US" sz="2000" dirty="0" smtClean="0"/>
              <a:t>Iran-Contra Affair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343400" y="1371600"/>
            <a:ext cx="4572000" cy="4419601"/>
          </a:xfrm>
        </p:spPr>
        <p:txBody>
          <a:bodyPr>
            <a:noAutofit/>
          </a:bodyPr>
          <a:lstStyle/>
          <a:p>
            <a:r>
              <a:rPr lang="en-US" sz="1800" dirty="0" smtClean="0"/>
              <a:t>End of the Cold War</a:t>
            </a:r>
          </a:p>
          <a:p>
            <a:r>
              <a:rPr lang="en-US" sz="1800" dirty="0" smtClean="0"/>
              <a:t>Fall of the Berlin Wall</a:t>
            </a:r>
          </a:p>
          <a:p>
            <a:r>
              <a:rPr lang="en-US" sz="1800" dirty="0" smtClean="0"/>
              <a:t>Persian Gulf War (Operation Desert Storm)</a:t>
            </a:r>
          </a:p>
          <a:p>
            <a:r>
              <a:rPr lang="en-US" sz="1800" dirty="0" smtClean="0"/>
              <a:t>First World Trade Bombing</a:t>
            </a:r>
          </a:p>
          <a:p>
            <a:r>
              <a:rPr lang="en-US" sz="1800" dirty="0" smtClean="0"/>
              <a:t>Involvement with and the advancement of the European Union</a:t>
            </a:r>
          </a:p>
          <a:p>
            <a:r>
              <a:rPr lang="en-US" sz="1800" dirty="0" smtClean="0"/>
              <a:t>9-11</a:t>
            </a:r>
          </a:p>
          <a:p>
            <a:r>
              <a:rPr lang="en-US" sz="1800" dirty="0" smtClean="0"/>
              <a:t>War in </a:t>
            </a:r>
            <a:r>
              <a:rPr lang="en-US" sz="1800" dirty="0" smtClean="0"/>
              <a:t>Afghanistan (Operation Enduring Freedom)</a:t>
            </a:r>
            <a:endParaRPr lang="en-US" sz="1800" dirty="0" smtClean="0"/>
          </a:p>
          <a:p>
            <a:r>
              <a:rPr lang="en-US" sz="1800" dirty="0" smtClean="0"/>
              <a:t>War in </a:t>
            </a:r>
            <a:r>
              <a:rPr lang="en-US" sz="1800" dirty="0" smtClean="0"/>
              <a:t>Iraq (Operation Iraqi Freedom)</a:t>
            </a:r>
            <a:endParaRPr lang="en-US" sz="1800" dirty="0" smtClean="0"/>
          </a:p>
          <a:p>
            <a:r>
              <a:rPr lang="en-US" sz="1800" dirty="0" smtClean="0"/>
              <a:t>Arab Spring</a:t>
            </a:r>
          </a:p>
        </p:txBody>
      </p:sp>
    </p:spTree>
    <p:extLst>
      <p:ext uri="{BB962C8B-B14F-4D97-AF65-F5344CB8AC3E}">
        <p14:creationId xmlns:p14="http://schemas.microsoft.com/office/powerpoint/2010/main" val="107195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 build="p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980</TotalTime>
  <Words>452</Words>
  <Application>Microsoft Macintosh PowerPoint</Application>
  <PresentationFormat>On-screen Show (4:3)</PresentationFormat>
  <Paragraphs>133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Courier New</vt:lpstr>
      <vt:lpstr>Goudy Old Style</vt:lpstr>
      <vt:lpstr>Impact</vt:lpstr>
      <vt:lpstr>Rockwell</vt:lpstr>
      <vt:lpstr>Inkwell</vt:lpstr>
      <vt:lpstr>EOC Review</vt:lpstr>
      <vt:lpstr>Keys to Civil Rights (USHC-8.1)</vt:lpstr>
      <vt:lpstr>Key Social and Economic Policies of Johnson and Nixon (USHC-8.2)</vt:lpstr>
      <vt:lpstr>Vietnam War (USHC-8.3)</vt:lpstr>
      <vt:lpstr>Key Events in Liberalism and Conservatism (USHC-8.4)</vt:lpstr>
      <vt:lpstr>Key Political and Economic Issues  1970 to the 2000s (USHC-8.5)</vt:lpstr>
      <vt:lpstr>Key Foreign Affairs in the 70s, 80s, 90s, and 2000s (USHC-8.6)</vt:lpstr>
    </vt:vector>
  </TitlesOfParts>
  <Company>Clover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Sullivan</dc:creator>
  <cp:lastModifiedBy>Microsoft Office User</cp:lastModifiedBy>
  <cp:revision>27</cp:revision>
  <dcterms:created xsi:type="dcterms:W3CDTF">2013-05-21T12:10:57Z</dcterms:created>
  <dcterms:modified xsi:type="dcterms:W3CDTF">2016-05-13T00:28:37Z</dcterms:modified>
</cp:coreProperties>
</file>