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8"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56B2FEB2-60CD-44DF-9D20-2B2439354547}" type="datetimeFigureOut">
              <a:rPr lang="en-US" smtClean="0"/>
              <a:pPr/>
              <a:t>1/9/2015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F07AF86-3F85-4AE7-9323-CA5088C70170}"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B2FEB2-60CD-44DF-9D20-2B2439354547}" type="datetimeFigureOut">
              <a:rPr lang="en-US" smtClean="0"/>
              <a:pPr/>
              <a:t>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7AF86-3F85-4AE7-9323-CA5088C70170}"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6B2FEB2-60CD-44DF-9D20-2B2439354547}" type="datetimeFigureOut">
              <a:rPr lang="en-US" smtClean="0"/>
              <a:pPr/>
              <a:t>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3F07AF86-3F85-4AE7-9323-CA5088C7017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B2FEB2-60CD-44DF-9D20-2B2439354547}" type="datetimeFigureOut">
              <a:rPr lang="en-US" smtClean="0"/>
              <a:pPr/>
              <a:t>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07AF86-3F85-4AE7-9323-CA5088C70170}"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B2FEB2-60CD-44DF-9D20-2B2439354547}" type="datetimeFigureOut">
              <a:rPr lang="en-US" smtClean="0"/>
              <a:pPr/>
              <a:t>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07AF86-3F85-4AE7-9323-CA5088C70170}"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6B2FEB2-60CD-44DF-9D20-2B2439354547}" type="datetimeFigureOut">
              <a:rPr lang="en-US" smtClean="0"/>
              <a:pPr/>
              <a:t>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07AF86-3F85-4AE7-9323-CA5088C70170}"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B2FEB2-60CD-44DF-9D20-2B2439354547}" type="datetimeFigureOut">
              <a:rPr lang="en-US" smtClean="0"/>
              <a:pPr/>
              <a:t>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07AF86-3F85-4AE7-9323-CA5088C70170}"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B2FEB2-60CD-44DF-9D20-2B2439354547}" type="datetimeFigureOut">
              <a:rPr lang="en-US" smtClean="0"/>
              <a:pPr/>
              <a:t>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07AF86-3F85-4AE7-9323-CA5088C70170}"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6B2FEB2-60CD-44DF-9D20-2B2439354547}" type="datetimeFigureOut">
              <a:rPr lang="en-US" smtClean="0"/>
              <a:pPr/>
              <a:t>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07AF86-3F85-4AE7-9323-CA5088C70170}"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B2FEB2-60CD-44DF-9D20-2B2439354547}" type="datetimeFigureOut">
              <a:rPr lang="en-US" smtClean="0"/>
              <a:pPr/>
              <a:t>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7AF86-3F85-4AE7-9323-CA5088C70170}"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B2FEB2-60CD-44DF-9D20-2B2439354547}" type="datetimeFigureOut">
              <a:rPr lang="en-US" smtClean="0"/>
              <a:pPr/>
              <a:t>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7AF86-3F85-4AE7-9323-CA5088C70170}"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6B2FEB2-60CD-44DF-9D20-2B2439354547}" type="datetimeFigureOut">
              <a:rPr lang="en-US" smtClean="0"/>
              <a:pPr/>
              <a:t>1/9/2015</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F07AF86-3F85-4AE7-9323-CA5088C7017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2514600"/>
          </a:xfrm>
        </p:spPr>
        <p:txBody>
          <a:bodyPr>
            <a:normAutofit/>
          </a:bodyPr>
          <a:lstStyle/>
          <a:p>
            <a:r>
              <a:rPr lang="en-US" sz="8800" dirty="0" smtClean="0"/>
              <a:t>Chapter 1</a:t>
            </a:r>
            <a:endParaRPr lang="en-US" sz="8800" dirty="0"/>
          </a:p>
        </p:txBody>
      </p:sp>
      <p:sp>
        <p:nvSpPr>
          <p:cNvPr id="3" name="Subtitle 2"/>
          <p:cNvSpPr>
            <a:spLocks noGrp="1"/>
          </p:cNvSpPr>
          <p:nvPr>
            <p:ph type="subTitle" idx="1"/>
          </p:nvPr>
        </p:nvSpPr>
        <p:spPr>
          <a:xfrm>
            <a:off x="1371600" y="3276600"/>
            <a:ext cx="6400800" cy="1752600"/>
          </a:xfrm>
        </p:spPr>
        <p:txBody>
          <a:bodyPr>
            <a:noAutofit/>
          </a:bodyPr>
          <a:lstStyle/>
          <a:p>
            <a:r>
              <a:rPr lang="en-US" sz="6600" dirty="0" smtClean="0"/>
              <a:t>What is Economics?</a:t>
            </a:r>
            <a:endParaRPr lang="en-US" sz="66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000" dirty="0" smtClean="0"/>
              <a:t>Chapter 1</a:t>
            </a:r>
            <a:br>
              <a:rPr lang="en-US" sz="8000" dirty="0" smtClean="0"/>
            </a:br>
            <a:r>
              <a:rPr lang="en-US" sz="8000" dirty="0" smtClean="0"/>
              <a:t>Section 1</a:t>
            </a:r>
            <a:endParaRPr lang="en-US" sz="8000" dirty="0"/>
          </a:p>
        </p:txBody>
      </p:sp>
      <p:sp>
        <p:nvSpPr>
          <p:cNvPr id="3" name="Subtitle 2"/>
          <p:cNvSpPr>
            <a:spLocks noGrp="1"/>
          </p:cNvSpPr>
          <p:nvPr>
            <p:ph type="subTitle" idx="1"/>
          </p:nvPr>
        </p:nvSpPr>
        <p:spPr>
          <a:xfrm>
            <a:off x="1371600" y="4114800"/>
            <a:ext cx="6400800" cy="1752600"/>
          </a:xfrm>
        </p:spPr>
        <p:txBody>
          <a:bodyPr>
            <a:normAutofit/>
          </a:bodyPr>
          <a:lstStyle/>
          <a:p>
            <a:r>
              <a:rPr lang="en-US" sz="4800" dirty="0" smtClean="0"/>
              <a:t>The Basic Problems of Economics</a:t>
            </a:r>
            <a:endParaRPr lang="en-US" sz="48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vs. Want</a:t>
            </a:r>
            <a:endParaRPr lang="en-US" dirty="0"/>
          </a:p>
        </p:txBody>
      </p:sp>
      <p:sp>
        <p:nvSpPr>
          <p:cNvPr id="3" name="Content Placeholder 2"/>
          <p:cNvSpPr>
            <a:spLocks noGrp="1"/>
          </p:cNvSpPr>
          <p:nvPr>
            <p:ph idx="1"/>
          </p:nvPr>
        </p:nvSpPr>
        <p:spPr/>
        <p:txBody>
          <a:bodyPr/>
          <a:lstStyle/>
          <a:p>
            <a:r>
              <a:rPr lang="en-US" dirty="0" smtClean="0"/>
              <a:t>People often use the words “need” and “want” interchangeably.</a:t>
            </a:r>
          </a:p>
          <a:p>
            <a:r>
              <a:rPr lang="en-US" dirty="0" smtClean="0"/>
              <a:t>Needs are things that are required for basic survival.</a:t>
            </a:r>
          </a:p>
          <a:p>
            <a:pPr lvl="1"/>
            <a:r>
              <a:rPr lang="en-US" dirty="0" smtClean="0"/>
              <a:t>Food</a:t>
            </a:r>
          </a:p>
          <a:p>
            <a:pPr lvl="1"/>
            <a:r>
              <a:rPr lang="en-US" dirty="0" smtClean="0"/>
              <a:t>Clothing</a:t>
            </a:r>
          </a:p>
          <a:p>
            <a:pPr lvl="1"/>
            <a:r>
              <a:rPr lang="en-US" dirty="0" smtClean="0"/>
              <a:t>Shelter	</a:t>
            </a:r>
          </a:p>
          <a:p>
            <a:r>
              <a:rPr lang="en-US" dirty="0" smtClean="0"/>
              <a:t>Wants are anything not needed for basic survival.</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vs. Want</a:t>
            </a:r>
            <a:endParaRPr lang="en-US" dirty="0"/>
          </a:p>
        </p:txBody>
      </p:sp>
      <p:sp>
        <p:nvSpPr>
          <p:cNvPr id="3" name="Content Placeholder 2"/>
          <p:cNvSpPr>
            <a:spLocks noGrp="1"/>
          </p:cNvSpPr>
          <p:nvPr>
            <p:ph idx="1"/>
          </p:nvPr>
        </p:nvSpPr>
        <p:spPr/>
        <p:txBody>
          <a:bodyPr/>
          <a:lstStyle/>
          <a:p>
            <a:r>
              <a:rPr lang="en-US" dirty="0" smtClean="0"/>
              <a:t>Needs are limited.  There are a finite amount of things we need.</a:t>
            </a:r>
          </a:p>
          <a:p>
            <a:endParaRPr lang="en-US" dirty="0" smtClean="0"/>
          </a:p>
          <a:p>
            <a:r>
              <a:rPr lang="en-US" dirty="0" smtClean="0"/>
              <a:t>Wants are unlimited.  We can want anything for any reason.</a:t>
            </a:r>
          </a:p>
          <a:p>
            <a:endParaRPr lang="en-US" dirty="0" smtClean="0"/>
          </a:p>
          <a:p>
            <a:r>
              <a:rPr lang="en-US" i="1" u="sng" dirty="0" smtClean="0"/>
              <a:t>Economics</a:t>
            </a:r>
            <a:r>
              <a:rPr lang="en-US" dirty="0" smtClean="0"/>
              <a:t>: the study of how individuals, families, businesses, and societies use limited resources to fulfill their unlimited wants.</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a:t>
            </a:r>
            <a:endParaRPr lang="en-US" dirty="0"/>
          </a:p>
        </p:txBody>
      </p:sp>
      <p:sp>
        <p:nvSpPr>
          <p:cNvPr id="3" name="Content Placeholder 2"/>
          <p:cNvSpPr>
            <a:spLocks noGrp="1"/>
          </p:cNvSpPr>
          <p:nvPr>
            <p:ph idx="1"/>
          </p:nvPr>
        </p:nvSpPr>
        <p:spPr/>
        <p:txBody>
          <a:bodyPr/>
          <a:lstStyle/>
          <a:p>
            <a:r>
              <a:rPr lang="en-US" dirty="0" smtClean="0"/>
              <a:t>Spending decisions involve choices.</a:t>
            </a:r>
          </a:p>
          <a:p>
            <a:r>
              <a:rPr lang="en-US" dirty="0" smtClean="0"/>
              <a:t>Each available choice competes with other available choices.</a:t>
            </a:r>
          </a:p>
          <a:p>
            <a:r>
              <a:rPr lang="en-US" dirty="0" smtClean="0"/>
              <a:t>Businesses, like individuals, must make daily decisions about what to produce, when to produce it, and when to stop producing.</a:t>
            </a:r>
          </a:p>
          <a:p>
            <a:r>
              <a:rPr lang="en-US" dirty="0" smtClean="0"/>
              <a:t>Societies face choices about how to utilize their resources in the production of goods and services.</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of Scarcity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have to make choices because all resources are limited.</a:t>
            </a:r>
          </a:p>
          <a:p>
            <a:pPr lvl="1"/>
            <a:r>
              <a:rPr lang="en-US" dirty="0" smtClean="0"/>
              <a:t>Trees in a large forest may appear to be unlimited but there is a finite number of trees.</a:t>
            </a:r>
          </a:p>
          <a:p>
            <a:endParaRPr lang="en-US" dirty="0" smtClean="0"/>
          </a:p>
          <a:p>
            <a:r>
              <a:rPr lang="en-US" dirty="0" smtClean="0"/>
              <a:t>People compete for these limited resources.</a:t>
            </a:r>
          </a:p>
          <a:p>
            <a:endParaRPr lang="en-US" dirty="0" smtClean="0"/>
          </a:p>
          <a:p>
            <a:r>
              <a:rPr lang="en-US" dirty="0" smtClean="0"/>
              <a:t>Scarcity exists because people cannot satisfy their every want.</a:t>
            </a:r>
          </a:p>
          <a:p>
            <a:endParaRPr lang="en-US" dirty="0" smtClean="0"/>
          </a:p>
          <a:p>
            <a:r>
              <a:rPr lang="en-US" dirty="0" smtClean="0"/>
              <a:t>Unlike scarcity, shortages are temporary.</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of Scarcity</a:t>
            </a:r>
            <a:endParaRPr lang="en-US" dirty="0"/>
          </a:p>
        </p:txBody>
      </p:sp>
      <p:sp>
        <p:nvSpPr>
          <p:cNvPr id="3" name="Content Placeholder 2"/>
          <p:cNvSpPr>
            <a:spLocks noGrp="1"/>
          </p:cNvSpPr>
          <p:nvPr>
            <p:ph idx="1"/>
          </p:nvPr>
        </p:nvSpPr>
        <p:spPr/>
        <p:txBody>
          <a:bodyPr>
            <a:normAutofit lnSpcReduction="10000"/>
          </a:bodyPr>
          <a:lstStyle/>
          <a:p>
            <a:r>
              <a:rPr lang="en-US" dirty="0" smtClean="0"/>
              <a:t>Even if everyone in the world were rich, scarcity would continue to exist.</a:t>
            </a:r>
          </a:p>
          <a:p>
            <a:pPr lvl="1"/>
            <a:r>
              <a:rPr lang="en-US" dirty="0" smtClean="0"/>
              <a:t>There is always a limited amount of resources and people will always compete for those resources.</a:t>
            </a:r>
          </a:p>
          <a:p>
            <a:pPr lvl="1"/>
            <a:r>
              <a:rPr lang="en-US" dirty="0" smtClean="0"/>
              <a:t>Time is also subject to scarcity- no one has unlimited time.</a:t>
            </a:r>
          </a:p>
          <a:p>
            <a:endParaRPr lang="en-US" i="1" u="sng" dirty="0" smtClean="0"/>
          </a:p>
          <a:p>
            <a:r>
              <a:rPr lang="en-US" i="1" u="sng" dirty="0" smtClean="0"/>
              <a:t>Scarcity</a:t>
            </a:r>
            <a:r>
              <a:rPr lang="en-US" dirty="0" smtClean="0"/>
              <a:t>: the condition of not being able to have all of the goods and services one wants, because wants exceed what can be made from all available resources at any given time.</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of Production</a:t>
            </a:r>
            <a:endParaRPr lang="en-US" dirty="0"/>
          </a:p>
        </p:txBody>
      </p:sp>
      <p:sp>
        <p:nvSpPr>
          <p:cNvPr id="3" name="Content Placeholder 2"/>
          <p:cNvSpPr>
            <a:spLocks noGrp="1"/>
          </p:cNvSpPr>
          <p:nvPr>
            <p:ph idx="1"/>
          </p:nvPr>
        </p:nvSpPr>
        <p:spPr/>
        <p:txBody>
          <a:bodyPr/>
          <a:lstStyle/>
          <a:p>
            <a:r>
              <a:rPr lang="en-US" sz="3200" i="1" u="sng" dirty="0" smtClean="0"/>
              <a:t>Factors of Production</a:t>
            </a:r>
            <a:r>
              <a:rPr lang="en-US" sz="3200" dirty="0" smtClean="0"/>
              <a:t>: resources of land, labor, capital, and entrepreneurship used to produce goods and services.</a:t>
            </a:r>
          </a:p>
          <a:p>
            <a:endParaRPr lang="en-US" dirty="0" smtClean="0"/>
          </a:p>
          <a:p>
            <a:r>
              <a:rPr lang="en-US" sz="3200" dirty="0" smtClean="0"/>
              <a:t>Some economists have begun to list technology as a factor of production as well.</a:t>
            </a:r>
            <a:endParaRPr lang="en-US" sz="32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of Production</a:t>
            </a:r>
            <a:endParaRPr lang="en-US" dirty="0"/>
          </a:p>
        </p:txBody>
      </p:sp>
      <p:sp>
        <p:nvSpPr>
          <p:cNvPr id="3" name="Content Placeholder 2"/>
          <p:cNvSpPr>
            <a:spLocks noGrp="1"/>
          </p:cNvSpPr>
          <p:nvPr>
            <p:ph idx="1"/>
          </p:nvPr>
        </p:nvSpPr>
        <p:spPr/>
        <p:txBody>
          <a:bodyPr/>
          <a:lstStyle/>
          <a:p>
            <a:r>
              <a:rPr lang="en-US" sz="3200" i="1" u="sng" dirty="0" smtClean="0"/>
              <a:t>Land</a:t>
            </a:r>
            <a:r>
              <a:rPr lang="en-US" sz="3200" dirty="0" smtClean="0"/>
              <a:t>: natural resources, surface land, and water.</a:t>
            </a:r>
          </a:p>
          <a:p>
            <a:pPr lvl="1"/>
            <a:r>
              <a:rPr lang="en-US" sz="2800" dirty="0" smtClean="0"/>
              <a:t>Land also includes-</a:t>
            </a:r>
          </a:p>
          <a:p>
            <a:pPr lvl="2"/>
            <a:r>
              <a:rPr lang="en-US" sz="2400" dirty="0" smtClean="0"/>
              <a:t>Fish</a:t>
            </a:r>
          </a:p>
          <a:p>
            <a:pPr lvl="2"/>
            <a:r>
              <a:rPr lang="en-US" sz="2400" dirty="0" smtClean="0"/>
              <a:t>Animals</a:t>
            </a:r>
          </a:p>
          <a:p>
            <a:pPr lvl="2"/>
            <a:r>
              <a:rPr lang="en-US" sz="2400" dirty="0" smtClean="0"/>
              <a:t>Forests</a:t>
            </a:r>
          </a:p>
          <a:p>
            <a:pPr lvl="2"/>
            <a:r>
              <a:rPr lang="en-US" sz="2400" dirty="0" smtClean="0"/>
              <a:t>Mineral Deposits</a:t>
            </a:r>
          </a:p>
          <a:p>
            <a:pPr lvl="2"/>
            <a:r>
              <a:rPr lang="en-US" sz="2400" dirty="0" smtClean="0"/>
              <a:t>Other “gifts of nature”</a:t>
            </a:r>
          </a:p>
          <a:p>
            <a:pPr lvl="1"/>
            <a:endParaRPr lang="en-US" dirty="0" smtClean="0"/>
          </a:p>
          <a:p>
            <a:pPr lvl="1"/>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of Production</a:t>
            </a:r>
            <a:endParaRPr lang="en-US" dirty="0"/>
          </a:p>
        </p:txBody>
      </p:sp>
      <p:sp>
        <p:nvSpPr>
          <p:cNvPr id="3" name="Content Placeholder 2"/>
          <p:cNvSpPr>
            <a:spLocks noGrp="1"/>
          </p:cNvSpPr>
          <p:nvPr>
            <p:ph idx="1"/>
          </p:nvPr>
        </p:nvSpPr>
        <p:spPr/>
        <p:txBody>
          <a:bodyPr/>
          <a:lstStyle/>
          <a:p>
            <a:r>
              <a:rPr lang="en-US" i="1" u="sng" dirty="0" smtClean="0"/>
              <a:t>Labor</a:t>
            </a:r>
            <a:r>
              <a:rPr lang="en-US" dirty="0" smtClean="0"/>
              <a:t>: human effort directed toward producing goods and services.</a:t>
            </a:r>
          </a:p>
          <a:p>
            <a:pPr lvl="1"/>
            <a:endParaRPr lang="en-US" dirty="0" smtClean="0"/>
          </a:p>
          <a:p>
            <a:pPr lvl="1"/>
            <a:r>
              <a:rPr lang="en-US" i="1" u="sng" dirty="0" smtClean="0"/>
              <a:t>Goods</a:t>
            </a:r>
            <a:r>
              <a:rPr lang="en-US" dirty="0" smtClean="0"/>
              <a:t>: tangible objects that can satisfy people’s wants or needs.</a:t>
            </a:r>
          </a:p>
          <a:p>
            <a:pPr lvl="1"/>
            <a:endParaRPr lang="en-US" i="1" u="sng" dirty="0" smtClean="0"/>
          </a:p>
          <a:p>
            <a:pPr lvl="1"/>
            <a:r>
              <a:rPr lang="en-US" i="1" u="sng" dirty="0" smtClean="0"/>
              <a:t>Services</a:t>
            </a:r>
            <a:r>
              <a:rPr lang="en-US" dirty="0" smtClean="0"/>
              <a:t>: actions that can satisfy people’s wants or needs.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of Production</a:t>
            </a:r>
            <a:endParaRPr lang="en-US" dirty="0"/>
          </a:p>
        </p:txBody>
      </p:sp>
      <p:sp>
        <p:nvSpPr>
          <p:cNvPr id="3" name="Content Placeholder 2"/>
          <p:cNvSpPr>
            <a:spLocks noGrp="1"/>
          </p:cNvSpPr>
          <p:nvPr>
            <p:ph idx="1"/>
          </p:nvPr>
        </p:nvSpPr>
        <p:spPr/>
        <p:txBody>
          <a:bodyPr>
            <a:normAutofit/>
          </a:bodyPr>
          <a:lstStyle/>
          <a:p>
            <a:r>
              <a:rPr lang="en-US" i="1" u="sng" dirty="0" smtClean="0"/>
              <a:t>Capital</a:t>
            </a:r>
            <a:r>
              <a:rPr lang="en-US" dirty="0" smtClean="0"/>
              <a:t>: previously manufactured goods used to make other goods and services</a:t>
            </a:r>
          </a:p>
          <a:p>
            <a:pPr lvl="1"/>
            <a:r>
              <a:rPr lang="en-US" dirty="0" smtClean="0"/>
              <a:t>Capital goods are all the items used to produce capital</a:t>
            </a:r>
          </a:p>
          <a:p>
            <a:pPr lvl="2"/>
            <a:r>
              <a:rPr lang="en-US" dirty="0" smtClean="0"/>
              <a:t>For example- The machines, buildings, and tools used to assemble and automobile would be classified as capital goods.</a:t>
            </a:r>
          </a:p>
          <a:p>
            <a:pPr lvl="1"/>
            <a:r>
              <a:rPr lang="en-US" dirty="0" smtClean="0"/>
              <a:t>Capital is designed to increase productivity.</a:t>
            </a:r>
          </a:p>
          <a:p>
            <a:pPr lvl="2"/>
            <a:r>
              <a:rPr lang="en-US" i="1" u="sng" dirty="0" smtClean="0"/>
              <a:t>Productivity</a:t>
            </a:r>
            <a:r>
              <a:rPr lang="en-US" dirty="0" smtClean="0"/>
              <a:t>:  the amount of output (goods and services) that results from a given level of inputs (land, labor, capital, entrepreneurship).</a:t>
            </a:r>
            <a:endParaRPr lang="en-US" i="1" u="sng"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of Production</a:t>
            </a:r>
            <a:endParaRPr lang="en-US" dirty="0"/>
          </a:p>
        </p:txBody>
      </p:sp>
      <p:sp>
        <p:nvSpPr>
          <p:cNvPr id="3" name="Content Placeholder 2"/>
          <p:cNvSpPr>
            <a:spLocks noGrp="1"/>
          </p:cNvSpPr>
          <p:nvPr>
            <p:ph idx="1"/>
          </p:nvPr>
        </p:nvSpPr>
        <p:spPr/>
        <p:txBody>
          <a:bodyPr/>
          <a:lstStyle/>
          <a:p>
            <a:r>
              <a:rPr lang="en-US" i="1" u="sng" dirty="0" smtClean="0"/>
              <a:t>Entrepreneurship</a:t>
            </a:r>
            <a:r>
              <a:rPr lang="en-US" dirty="0" smtClean="0"/>
              <a:t>: ability of risk-taking individuals to develop new products and start new businesses in order to make profits.</a:t>
            </a:r>
          </a:p>
          <a:p>
            <a:pPr lvl="1"/>
            <a:endParaRPr lang="en-US" dirty="0" smtClean="0"/>
          </a:p>
          <a:p>
            <a:pPr lvl="1"/>
            <a:r>
              <a:rPr lang="en-US" dirty="0" smtClean="0"/>
              <a:t>Entrepreneurs must also incur the costs of a failed business.</a:t>
            </a:r>
          </a:p>
          <a:p>
            <a:pPr lvl="2"/>
            <a:endParaRPr lang="en-US" dirty="0" smtClean="0"/>
          </a:p>
          <a:p>
            <a:pPr lvl="2"/>
            <a:r>
              <a:rPr lang="en-US" dirty="0" smtClean="0"/>
              <a:t>About 30% of new business enterprises fail.</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Factors of Production</a:t>
            </a:r>
            <a:endParaRPr lang="en-US" dirty="0"/>
          </a:p>
        </p:txBody>
      </p:sp>
      <p:sp>
        <p:nvSpPr>
          <p:cNvPr id="3" name="Content Placeholder 2"/>
          <p:cNvSpPr>
            <a:spLocks noGrp="1"/>
          </p:cNvSpPr>
          <p:nvPr>
            <p:ph idx="1"/>
          </p:nvPr>
        </p:nvSpPr>
        <p:spPr/>
        <p:txBody>
          <a:bodyPr/>
          <a:lstStyle/>
          <a:p>
            <a:r>
              <a:rPr lang="en-US" i="1" u="sng" dirty="0" smtClean="0"/>
              <a:t>Technology</a:t>
            </a:r>
            <a:r>
              <a:rPr lang="en-US" dirty="0" smtClean="0"/>
              <a:t>: advance in knowledge leading to new and improved goods and services and better ways of producing them.</a:t>
            </a:r>
          </a:p>
          <a:p>
            <a:pPr lvl="1"/>
            <a:endParaRPr lang="en-US" dirty="0" smtClean="0"/>
          </a:p>
          <a:p>
            <a:pPr lvl="1"/>
            <a:r>
              <a:rPr lang="en-US" dirty="0" smtClean="0"/>
              <a:t>Some economists list technology as a factor of production.</a:t>
            </a:r>
          </a:p>
          <a:p>
            <a:pPr lvl="1"/>
            <a:r>
              <a:rPr lang="en-US" dirty="0" smtClean="0"/>
              <a:t>Previously, technology included any use of land, labor, and capital that produced goods and services more efficiently.</a:t>
            </a:r>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8000" dirty="0" smtClean="0"/>
              <a:t>Chapter 1 Section 2</a:t>
            </a:r>
            <a:endParaRPr lang="en-US" sz="8000" dirty="0"/>
          </a:p>
        </p:txBody>
      </p:sp>
      <p:sp>
        <p:nvSpPr>
          <p:cNvPr id="3" name="Subtitle 2"/>
          <p:cNvSpPr>
            <a:spLocks noGrp="1"/>
          </p:cNvSpPr>
          <p:nvPr>
            <p:ph type="subTitle" idx="1"/>
          </p:nvPr>
        </p:nvSpPr>
        <p:spPr>
          <a:xfrm>
            <a:off x="1371600" y="4191000"/>
            <a:ext cx="6400800" cy="1752600"/>
          </a:xfrm>
        </p:spPr>
        <p:txBody>
          <a:bodyPr>
            <a:normAutofit/>
          </a:bodyPr>
          <a:lstStyle/>
          <a:p>
            <a:r>
              <a:rPr lang="en-US" sz="4800" dirty="0" smtClean="0"/>
              <a:t>Trade-Offs</a:t>
            </a:r>
            <a:endParaRPr lang="en-US" sz="4800"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Trade-offs</a:t>
            </a:r>
            <a:endParaRPr lang="en-US" dirty="0"/>
          </a:p>
        </p:txBody>
      </p:sp>
      <p:sp>
        <p:nvSpPr>
          <p:cNvPr id="3" name="Content Placeholder 2"/>
          <p:cNvSpPr>
            <a:spLocks noGrp="1"/>
          </p:cNvSpPr>
          <p:nvPr>
            <p:ph idx="1"/>
          </p:nvPr>
        </p:nvSpPr>
        <p:spPr/>
        <p:txBody>
          <a:bodyPr/>
          <a:lstStyle/>
          <a:p>
            <a:r>
              <a:rPr lang="en-US" dirty="0" smtClean="0"/>
              <a:t>Individuals, families, businesses, and societies are forced to make trade-offs every time they use their resources in one way and not another.</a:t>
            </a:r>
          </a:p>
          <a:p>
            <a:endParaRPr lang="en-US" dirty="0" smtClean="0"/>
          </a:p>
          <a:p>
            <a:r>
              <a:rPr lang="en-US" i="1" u="sng" dirty="0" smtClean="0"/>
              <a:t>Trade-off</a:t>
            </a:r>
            <a:r>
              <a:rPr lang="en-US" dirty="0" smtClean="0"/>
              <a:t>: sacrificing one good or service to purchase or another</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Cost of Trade-offs</a:t>
            </a:r>
            <a:endParaRPr lang="en-US" dirty="0"/>
          </a:p>
        </p:txBody>
      </p:sp>
      <p:sp>
        <p:nvSpPr>
          <p:cNvPr id="3" name="Content Placeholder 2"/>
          <p:cNvSpPr>
            <a:spLocks noGrp="1"/>
          </p:cNvSpPr>
          <p:nvPr>
            <p:ph idx="1"/>
          </p:nvPr>
        </p:nvSpPr>
        <p:spPr/>
        <p:txBody>
          <a:bodyPr/>
          <a:lstStyle/>
          <a:p>
            <a:r>
              <a:rPr lang="en-US" dirty="0" smtClean="0"/>
              <a:t>Trade-offs involve opportunity cost, or the loss of one alternative when you choose another.</a:t>
            </a:r>
          </a:p>
          <a:p>
            <a:endParaRPr lang="en-US" dirty="0" smtClean="0"/>
          </a:p>
          <a:p>
            <a:r>
              <a:rPr lang="en-US" i="1" u="sng" dirty="0" smtClean="0"/>
              <a:t>Opportunity Cost</a:t>
            </a:r>
            <a:r>
              <a:rPr lang="en-US" dirty="0" smtClean="0"/>
              <a:t>: value of the next best alternative given up for the alternative that was chosen</a:t>
            </a:r>
          </a:p>
          <a:p>
            <a:endParaRPr lang="en-US" dirty="0" smtClean="0"/>
          </a:p>
          <a:p>
            <a:r>
              <a:rPr lang="en-US" dirty="0" smtClean="0"/>
              <a:t>Considering the opportunity cost can help people make decisions.</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Production Possibilities Curve</a:t>
            </a:r>
            <a:endParaRPr lang="en-US" dirty="0"/>
          </a:p>
        </p:txBody>
      </p:sp>
      <p:sp>
        <p:nvSpPr>
          <p:cNvPr id="3" name="Content Placeholder 2"/>
          <p:cNvSpPr>
            <a:spLocks noGrp="1"/>
          </p:cNvSpPr>
          <p:nvPr>
            <p:ph idx="1"/>
          </p:nvPr>
        </p:nvSpPr>
        <p:spPr/>
        <p:txBody>
          <a:bodyPr/>
          <a:lstStyle/>
          <a:p>
            <a:r>
              <a:rPr lang="en-US" i="1" u="sng" dirty="0" smtClean="0"/>
              <a:t>Production Possibilities Curve</a:t>
            </a:r>
            <a:r>
              <a:rPr lang="en-US" dirty="0" smtClean="0"/>
              <a:t>: graph showing the maximum combinations of goods and services that can be produced from a fixed amount of resources in a given period of time</a:t>
            </a:r>
          </a:p>
          <a:p>
            <a:endParaRPr lang="en-US" dirty="0" smtClean="0"/>
          </a:p>
          <a:p>
            <a:r>
              <a:rPr lang="en-US" dirty="0" smtClean="0"/>
              <a:t>This curve can help people and businesses determine how much of each item to produce, thus revealing the trade-offs and opportunity cost involved in each decision.</a:t>
            </a:r>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Guns </a:t>
            </a:r>
            <a:r>
              <a:rPr lang="en-US" dirty="0" err="1" smtClean="0"/>
              <a:t>vs</a:t>
            </a:r>
            <a:r>
              <a:rPr lang="en-US" dirty="0" smtClean="0"/>
              <a:t> Bread/Butter</a:t>
            </a:r>
            <a:endParaRPr lang="en-US" dirty="0"/>
          </a:p>
        </p:txBody>
      </p:sp>
      <p:pic>
        <p:nvPicPr>
          <p:cNvPr id="4" name="Content Placeholder 3" descr="image001.gif"/>
          <p:cNvPicPr>
            <a:picLocks noGrp="1" noChangeAspect="1"/>
          </p:cNvPicPr>
          <p:nvPr>
            <p:ph idx="1"/>
          </p:nvPr>
        </p:nvPicPr>
        <p:blipFill>
          <a:blip r:embed="rId2" cstate="print"/>
          <a:stretch>
            <a:fillRect/>
          </a:stretch>
        </p:blipFill>
        <p:spPr>
          <a:xfrm>
            <a:off x="-228600" y="1588846"/>
            <a:ext cx="9372600" cy="5269154"/>
          </a:xfr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000" dirty="0" smtClean="0"/>
              <a:t>Chapter 1 Section 3</a:t>
            </a:r>
            <a:endParaRPr lang="en-US" sz="8000" dirty="0"/>
          </a:p>
        </p:txBody>
      </p:sp>
      <p:sp>
        <p:nvSpPr>
          <p:cNvPr id="3" name="Subtitle 2"/>
          <p:cNvSpPr>
            <a:spLocks noGrp="1"/>
          </p:cNvSpPr>
          <p:nvPr>
            <p:ph type="subTitle" idx="1"/>
          </p:nvPr>
        </p:nvSpPr>
        <p:spPr>
          <a:xfrm>
            <a:off x="1371600" y="4114800"/>
            <a:ext cx="6400800" cy="1752600"/>
          </a:xfrm>
        </p:spPr>
        <p:txBody>
          <a:bodyPr>
            <a:normAutofit/>
          </a:bodyPr>
          <a:lstStyle/>
          <a:p>
            <a:r>
              <a:rPr lang="en-US" sz="5400" dirty="0" smtClean="0"/>
              <a:t>What Do Economists Do?</a:t>
            </a:r>
            <a:endParaRPr lang="en-US" sz="5400"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Schools of Economics</a:t>
            </a:r>
            <a:endParaRPr lang="en-US" dirty="0"/>
          </a:p>
        </p:txBody>
      </p:sp>
      <p:sp>
        <p:nvSpPr>
          <p:cNvPr id="3" name="Content Placeholder 2"/>
          <p:cNvSpPr>
            <a:spLocks noGrp="1"/>
          </p:cNvSpPr>
          <p:nvPr>
            <p:ph idx="1"/>
          </p:nvPr>
        </p:nvSpPr>
        <p:spPr/>
        <p:txBody>
          <a:bodyPr/>
          <a:lstStyle/>
          <a:p>
            <a:r>
              <a:rPr lang="en-US" dirty="0" smtClean="0"/>
              <a:t>Economics is divided into two parts, microeconomics and macroeconomics</a:t>
            </a:r>
          </a:p>
          <a:p>
            <a:r>
              <a:rPr lang="en-US" i="1" u="sng" dirty="0" smtClean="0"/>
              <a:t>Microeconomics</a:t>
            </a:r>
            <a:r>
              <a:rPr lang="en-US" dirty="0" smtClean="0"/>
              <a:t>: the branch of economic theory that deals with behavior and decision making by small units such as businesses and firms</a:t>
            </a:r>
          </a:p>
          <a:p>
            <a:r>
              <a:rPr lang="en-US" i="1" u="sng" dirty="0" smtClean="0"/>
              <a:t>Macroeconomics</a:t>
            </a:r>
            <a:r>
              <a:rPr lang="en-US" dirty="0" smtClean="0"/>
              <a:t>: the branch of economic theory dealing with the economy as a whole and decision making by large units such as governments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Models</a:t>
            </a:r>
            <a:endParaRPr lang="en-US" dirty="0"/>
          </a:p>
        </p:txBody>
      </p:sp>
      <p:sp>
        <p:nvSpPr>
          <p:cNvPr id="3" name="Content Placeholder 2"/>
          <p:cNvSpPr>
            <a:spLocks noGrp="1"/>
          </p:cNvSpPr>
          <p:nvPr>
            <p:ph idx="1"/>
          </p:nvPr>
        </p:nvSpPr>
        <p:spPr/>
        <p:txBody>
          <a:bodyPr/>
          <a:lstStyle/>
          <a:p>
            <a:r>
              <a:rPr lang="en-US" i="1" u="sng" dirty="0" smtClean="0"/>
              <a:t>Economic Model</a:t>
            </a:r>
            <a:r>
              <a:rPr lang="en-US" dirty="0" smtClean="0"/>
              <a:t>: a theory or simplified representation that helps explain and predict economic behavior</a:t>
            </a:r>
          </a:p>
          <a:p>
            <a:endParaRPr lang="en-US" dirty="0" smtClean="0"/>
          </a:p>
          <a:p>
            <a:r>
              <a:rPr lang="en-US" dirty="0" smtClean="0"/>
              <a:t>When studying a specific part of the economy, economists often formulate theories and gather data.</a:t>
            </a:r>
          </a:p>
          <a:p>
            <a:endParaRPr lang="en-US" dirty="0" smtClean="0"/>
          </a:p>
          <a:p>
            <a:pPr>
              <a:buNone/>
            </a:pPr>
            <a:endParaRPr lang="en-US"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Models Show</a:t>
            </a:r>
            <a:endParaRPr lang="en-US" dirty="0"/>
          </a:p>
        </p:txBody>
      </p:sp>
      <p:sp>
        <p:nvSpPr>
          <p:cNvPr id="3" name="Content Placeholder 2"/>
          <p:cNvSpPr>
            <a:spLocks noGrp="1"/>
          </p:cNvSpPr>
          <p:nvPr>
            <p:ph idx="1"/>
          </p:nvPr>
        </p:nvSpPr>
        <p:spPr/>
        <p:txBody>
          <a:bodyPr/>
          <a:lstStyle/>
          <a:p>
            <a:r>
              <a:rPr lang="en-US" dirty="0" smtClean="0"/>
              <a:t>Models show how people behave economically.</a:t>
            </a:r>
          </a:p>
          <a:p>
            <a:endParaRPr lang="en-US" dirty="0" smtClean="0"/>
          </a:p>
          <a:p>
            <a:r>
              <a:rPr lang="en-US" dirty="0" smtClean="0"/>
              <a:t>When using a model, assume that some factors remain constant.</a:t>
            </a:r>
          </a:p>
          <a:p>
            <a:endParaRPr lang="en-US" dirty="0" smtClean="0"/>
          </a:p>
          <a:p>
            <a:r>
              <a:rPr lang="en-US" dirty="0" smtClean="0"/>
              <a:t>Models do not show every little part of an economy, rather a model will show only the basic factors needed to analyze the problem at hand.</a:t>
            </a: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a Model</a:t>
            </a:r>
            <a:endParaRPr lang="en-US" dirty="0"/>
          </a:p>
        </p:txBody>
      </p:sp>
      <p:sp>
        <p:nvSpPr>
          <p:cNvPr id="3" name="Content Placeholder 2"/>
          <p:cNvSpPr>
            <a:spLocks noGrp="1"/>
          </p:cNvSpPr>
          <p:nvPr>
            <p:ph idx="1"/>
          </p:nvPr>
        </p:nvSpPr>
        <p:spPr/>
        <p:txBody>
          <a:bodyPr/>
          <a:lstStyle/>
          <a:p>
            <a:r>
              <a:rPr lang="en-US" dirty="0" smtClean="0"/>
              <a:t>Models are useful if they help us analyze the way the real world works.</a:t>
            </a:r>
          </a:p>
          <a:p>
            <a:endParaRPr lang="en-US" dirty="0" smtClean="0"/>
          </a:p>
          <a:p>
            <a:r>
              <a:rPr lang="en-US" dirty="0" smtClean="0"/>
              <a:t>The economist can test his theory in the same way that scientists test their hypotheses.</a:t>
            </a:r>
          </a:p>
          <a:p>
            <a:endParaRPr lang="en-US" dirty="0" smtClean="0"/>
          </a:p>
          <a:p>
            <a:r>
              <a:rPr lang="en-US" dirty="0" smtClean="0"/>
              <a:t>Testing a model allows economists to see if the model represents reality under certain  conditions.</a:t>
            </a:r>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Models to Real Life</a:t>
            </a:r>
            <a:endParaRPr lang="en-US" dirty="0"/>
          </a:p>
        </p:txBody>
      </p:sp>
      <p:sp>
        <p:nvSpPr>
          <p:cNvPr id="3" name="Content Placeholder 2"/>
          <p:cNvSpPr>
            <a:spLocks noGrp="1"/>
          </p:cNvSpPr>
          <p:nvPr>
            <p:ph idx="1"/>
          </p:nvPr>
        </p:nvSpPr>
        <p:spPr/>
        <p:txBody>
          <a:bodyPr/>
          <a:lstStyle/>
          <a:p>
            <a:r>
              <a:rPr lang="en-US" dirty="0" smtClean="0"/>
              <a:t>Much of the work of economists involves predicting how people will react in a particular situation.</a:t>
            </a:r>
          </a:p>
          <a:p>
            <a:endParaRPr lang="en-US" dirty="0" smtClean="0"/>
          </a:p>
          <a:p>
            <a:r>
              <a:rPr lang="en-US" dirty="0" smtClean="0"/>
              <a:t>However, models are not always accurate due to the inability to predict human behavior.</a:t>
            </a:r>
          </a:p>
          <a:p>
            <a:endParaRPr lang="en-US" dirty="0" smtClean="0"/>
          </a:p>
          <a:p>
            <a:r>
              <a:rPr lang="en-US" dirty="0" smtClean="0"/>
              <a:t>Economists cannot take into account all of the factors that may influence people’s behavior.</a:t>
            </a:r>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Schools of Economic Thought</a:t>
            </a:r>
            <a:endParaRPr lang="en-US" dirty="0"/>
          </a:p>
        </p:txBody>
      </p:sp>
      <p:sp>
        <p:nvSpPr>
          <p:cNvPr id="3" name="Content Placeholder 2"/>
          <p:cNvSpPr>
            <a:spLocks noGrp="1"/>
          </p:cNvSpPr>
          <p:nvPr>
            <p:ph idx="1"/>
          </p:nvPr>
        </p:nvSpPr>
        <p:spPr/>
        <p:txBody>
          <a:bodyPr/>
          <a:lstStyle/>
          <a:p>
            <a:r>
              <a:rPr lang="en-US" dirty="0" smtClean="0"/>
              <a:t>Economists are influenced by personal opinions, beliefs, and the government under which they live.</a:t>
            </a:r>
          </a:p>
          <a:p>
            <a:endParaRPr lang="en-US" dirty="0" smtClean="0"/>
          </a:p>
          <a:p>
            <a:r>
              <a:rPr lang="en-US" dirty="0" smtClean="0"/>
              <a:t>These influences lead to differing economic theories and different schools of thought can have an impact on laws and government policies.</a:t>
            </a: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Schools of Economic Thought</a:t>
            </a:r>
            <a:endParaRPr lang="en-US" dirty="0"/>
          </a:p>
        </p:txBody>
      </p:sp>
      <p:sp>
        <p:nvSpPr>
          <p:cNvPr id="3" name="Content Placeholder 2"/>
          <p:cNvSpPr>
            <a:spLocks noGrp="1"/>
          </p:cNvSpPr>
          <p:nvPr>
            <p:ph idx="1"/>
          </p:nvPr>
        </p:nvSpPr>
        <p:spPr/>
        <p:txBody>
          <a:bodyPr/>
          <a:lstStyle/>
          <a:p>
            <a:r>
              <a:rPr lang="en-US" dirty="0" smtClean="0"/>
              <a:t>Judgments about economic policies depend on a person’s values.</a:t>
            </a:r>
          </a:p>
          <a:p>
            <a:endParaRPr lang="en-US" dirty="0" smtClean="0"/>
          </a:p>
          <a:p>
            <a:r>
              <a:rPr lang="en-US" i="1" u="sng" dirty="0" smtClean="0"/>
              <a:t>Values</a:t>
            </a:r>
            <a:r>
              <a:rPr lang="en-US" dirty="0" smtClean="0"/>
              <a:t>: beliefs or characteristics that a person or group considers important</a:t>
            </a:r>
          </a:p>
          <a:p>
            <a:endParaRPr lang="en-US" dirty="0" smtClean="0"/>
          </a:p>
          <a:p>
            <a:r>
              <a:rPr lang="en-US" dirty="0" smtClean="0"/>
              <a:t>The science of economics is not used to judge whether a certain policy is good or bad, rather economists only inform us as to likely short-term and long-term outcomes of policies.</a:t>
            </a:r>
            <a:endParaRPr lang="en-US" dirty="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308</TotalTime>
  <Words>1086</Words>
  <Application>Microsoft Office PowerPoint</Application>
  <PresentationFormat>On-screen Show (4:3)</PresentationFormat>
  <Paragraphs>127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Apex</vt:lpstr>
      <vt:lpstr>Chapter 1</vt:lpstr>
      <vt:lpstr>Chapter 1 Section 1</vt:lpstr>
      <vt:lpstr>Need vs. Want</vt:lpstr>
      <vt:lpstr>Need vs. Want</vt:lpstr>
      <vt:lpstr>Choices</vt:lpstr>
      <vt:lpstr>The Problem of Scarcity</vt:lpstr>
      <vt:lpstr>The Problem of Scarcity</vt:lpstr>
      <vt:lpstr>Factors of Production</vt:lpstr>
      <vt:lpstr>Factors of Production</vt:lpstr>
      <vt:lpstr>Factors of Production</vt:lpstr>
      <vt:lpstr>Factors of Production</vt:lpstr>
      <vt:lpstr>Factors of Production</vt:lpstr>
      <vt:lpstr>Factors of Production</vt:lpstr>
      <vt:lpstr>Chapter 1 Section 2</vt:lpstr>
      <vt:lpstr>Trade-offs</vt:lpstr>
      <vt:lpstr>The Cost of Trade-offs</vt:lpstr>
      <vt:lpstr>Production Possibilities Curve</vt:lpstr>
      <vt:lpstr>Guns vs Bread/Butter</vt:lpstr>
      <vt:lpstr>Chapter 1 Section 3</vt:lpstr>
      <vt:lpstr>Schools of Economics</vt:lpstr>
      <vt:lpstr>Economic Models</vt:lpstr>
      <vt:lpstr>What Models Show</vt:lpstr>
      <vt:lpstr>Testing a Model</vt:lpstr>
      <vt:lpstr>Applying Models to Real Life</vt:lpstr>
      <vt:lpstr>Schools of Economic Thought</vt:lpstr>
      <vt:lpstr>Schools of Economic Thought</vt:lpstr>
    </vt:vector>
  </TitlesOfParts>
  <Company>ASD1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nimmers</dc:creator>
  <cp:lastModifiedBy>nimmers</cp:lastModifiedBy>
  <cp:revision>25</cp:revision>
  <dcterms:created xsi:type="dcterms:W3CDTF">2014-08-10T19:10:01Z</dcterms:created>
  <dcterms:modified xsi:type="dcterms:W3CDTF">2015-01-09T18:06:57Z</dcterms:modified>
</cp:coreProperties>
</file>