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1" r:id="rId5"/>
    <p:sldId id="262" r:id="rId6"/>
    <p:sldId id="263" r:id="rId7"/>
    <p:sldId id="264" r:id="rId8"/>
    <p:sldId id="265"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1pPr>
    <a:lvl2pPr marL="457200"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2pPr>
    <a:lvl3pPr marL="914400"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3pPr>
    <a:lvl4pPr marL="1371600"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4pPr>
    <a:lvl5pPr marL="1828800"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5pPr>
    <a:lvl6pPr marL="2286000" algn="l" defTabSz="457200" rtl="0" eaLnBrk="1" latinLnBrk="0" hangingPunct="1">
      <a:defRPr kern="1200">
        <a:solidFill>
          <a:schemeClr val="tx1"/>
        </a:solidFill>
        <a:latin typeface="Arial" pitchFamily="-123" charset="0"/>
        <a:ea typeface="ＭＳ Ｐゴシック" pitchFamily="-123" charset="-128"/>
        <a:cs typeface="ＭＳ Ｐゴシック" pitchFamily="-123" charset="-128"/>
      </a:defRPr>
    </a:lvl6pPr>
    <a:lvl7pPr marL="2743200" algn="l" defTabSz="457200" rtl="0" eaLnBrk="1" latinLnBrk="0" hangingPunct="1">
      <a:defRPr kern="1200">
        <a:solidFill>
          <a:schemeClr val="tx1"/>
        </a:solidFill>
        <a:latin typeface="Arial" pitchFamily="-123" charset="0"/>
        <a:ea typeface="ＭＳ Ｐゴシック" pitchFamily="-123" charset="-128"/>
        <a:cs typeface="ＭＳ Ｐゴシック" pitchFamily="-123" charset="-128"/>
      </a:defRPr>
    </a:lvl7pPr>
    <a:lvl8pPr marL="3200400" algn="l" defTabSz="457200" rtl="0" eaLnBrk="1" latinLnBrk="0" hangingPunct="1">
      <a:defRPr kern="1200">
        <a:solidFill>
          <a:schemeClr val="tx1"/>
        </a:solidFill>
        <a:latin typeface="Arial" pitchFamily="-123" charset="0"/>
        <a:ea typeface="ＭＳ Ｐゴシック" pitchFamily="-123" charset="-128"/>
        <a:cs typeface="ＭＳ Ｐゴシック" pitchFamily="-123" charset="-128"/>
      </a:defRPr>
    </a:lvl8pPr>
    <a:lvl9pPr marL="3657600" algn="l" defTabSz="457200" rtl="0" eaLnBrk="1" latinLnBrk="0" hangingPunct="1">
      <a:defRPr kern="1200">
        <a:solidFill>
          <a:schemeClr val="tx1"/>
        </a:solidFill>
        <a:latin typeface="Arial" pitchFamily="-123" charset="0"/>
        <a:ea typeface="ＭＳ Ｐゴシック" pitchFamily="-123" charset="-128"/>
        <a:cs typeface="ＭＳ Ｐゴシック" pitchFamily="-123"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BD1"/>
    <a:srgbClr val="79FF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51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
        <p:nvSpPr>
          <p:cNvPr id="6" name="Date Placeholder 9"/>
          <p:cNvSpPr>
            <a:spLocks noGrp="1"/>
          </p:cNvSpPr>
          <p:nvPr>
            <p:ph type="dt" sz="half" idx="10"/>
          </p:nvPr>
        </p:nvSpPr>
        <p:spPr/>
        <p:txBody>
          <a:bodyPr/>
          <a:lstStyle>
            <a:lvl1pPr>
              <a:defRPr smtClean="0">
                <a:solidFill>
                  <a:schemeClr val="bg2"/>
                </a:solidFill>
              </a:defRPr>
            </a:lvl1pPr>
          </a:lstStyle>
          <a:p>
            <a:pPr>
              <a:defRPr/>
            </a:pPr>
            <a:fld id="{64F7AA04-B806-4843-BFA1-C92689058FE2}" type="datetime1">
              <a:rPr lang="en-US"/>
              <a:pPr>
                <a:defRPr/>
              </a:pPr>
              <a:t>1/7/2015</a:t>
            </a:fld>
            <a:endParaRPr lang="en-US" dirty="0"/>
          </a:p>
        </p:txBody>
      </p:sp>
      <p:sp>
        <p:nvSpPr>
          <p:cNvPr id="7" name="Slide Number Placeholder 10"/>
          <p:cNvSpPr>
            <a:spLocks noGrp="1"/>
          </p:cNvSpPr>
          <p:nvPr>
            <p:ph type="sldNum" sz="quarter" idx="11"/>
          </p:nvPr>
        </p:nvSpPr>
        <p:spPr/>
        <p:txBody>
          <a:bodyPr/>
          <a:lstStyle>
            <a:lvl1pPr>
              <a:defRPr smtClean="0">
                <a:solidFill>
                  <a:srgbClr val="FFFFFF"/>
                </a:solidFill>
              </a:defRPr>
            </a:lvl1pPr>
          </a:lstStyle>
          <a:p>
            <a:pPr>
              <a:defRPr/>
            </a:pPr>
            <a:fld id="{C1C667A8-B3DF-43E5-B026-8538C8090679}" type="slidenum">
              <a:rPr lang="en-US"/>
              <a:pPr>
                <a:defRPr/>
              </a:pPr>
              <a:t>‹#›</a:t>
            </a:fld>
            <a:endParaRPr lang="en-US" dirty="0"/>
          </a:p>
        </p:txBody>
      </p:sp>
      <p:sp>
        <p:nvSpPr>
          <p:cNvPr id="8" name="Footer Placeholder 11"/>
          <p:cNvSpPr>
            <a:spLocks noGrp="1"/>
          </p:cNvSpPr>
          <p:nvPr>
            <p:ph type="ftr" sz="quarter" idx="12"/>
          </p:nvPr>
        </p:nvSpPr>
        <p:spPr/>
        <p:txBody>
          <a:bodyPr/>
          <a:lstStyle>
            <a:lvl1pPr>
              <a:defRPr dirty="0">
                <a:solidFill>
                  <a:schemeClr val="bg2"/>
                </a:solidFill>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DAE19D1A-1110-4BC3-8FF0-A91F0D083A51}" type="datetime1">
              <a:rPr lang="en-US"/>
              <a:pPr>
                <a:defRPr/>
              </a:pPr>
              <a:t>1/7/2015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lgn="ctr">
              <a:defRPr/>
            </a:lvl1pPr>
          </a:lstStyle>
          <a:p>
            <a:pPr>
              <a:defRPr/>
            </a:pPr>
            <a:fld id="{0861863E-ED1B-43E9-A493-1E991DF1EB4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
        <p:nvSpPr>
          <p:cNvPr id="6" name="Date Placeholder 8"/>
          <p:cNvSpPr>
            <a:spLocks noGrp="1"/>
          </p:cNvSpPr>
          <p:nvPr>
            <p:ph type="dt" sz="half" idx="10"/>
          </p:nvPr>
        </p:nvSpPr>
        <p:spPr/>
        <p:txBody>
          <a:bodyPr/>
          <a:lstStyle>
            <a:lvl1pPr>
              <a:defRPr smtClean="0">
                <a:solidFill>
                  <a:srgbClr val="FFFFFF"/>
                </a:solidFill>
              </a:defRPr>
            </a:lvl1pPr>
          </a:lstStyle>
          <a:p>
            <a:pPr>
              <a:defRPr/>
            </a:pPr>
            <a:fld id="{D39C2232-A172-44AB-8308-C1B7EA827BF3}" type="datetime1">
              <a:rPr lang="en-US"/>
              <a:pPr>
                <a:defRPr/>
              </a:pPr>
              <a:t>1/7/2015</a:t>
            </a:fld>
            <a:endParaRPr lang="en-US" dirty="0"/>
          </a:p>
        </p:txBody>
      </p:sp>
      <p:sp>
        <p:nvSpPr>
          <p:cNvPr id="7" name="Slide Number Placeholder 9"/>
          <p:cNvSpPr>
            <a:spLocks noGrp="1"/>
          </p:cNvSpPr>
          <p:nvPr>
            <p:ph type="sldNum" sz="quarter" idx="11"/>
          </p:nvPr>
        </p:nvSpPr>
        <p:spPr/>
        <p:txBody>
          <a:bodyPr/>
          <a:lstStyle>
            <a:lvl1pPr>
              <a:defRPr smtClean="0">
                <a:solidFill>
                  <a:schemeClr val="bg2"/>
                </a:solidFill>
              </a:defRPr>
            </a:lvl1pPr>
          </a:lstStyle>
          <a:p>
            <a:pPr>
              <a:defRPr/>
            </a:pPr>
            <a:fld id="{A91FA69A-CEFB-4F9C-80C2-5668E06F0337}" type="slidenum">
              <a:rPr lang="en-US"/>
              <a:pPr>
                <a:defRPr/>
              </a:pPr>
              <a:t>‹#›</a:t>
            </a:fld>
            <a:endParaRPr lang="en-US" dirty="0"/>
          </a:p>
        </p:txBody>
      </p:sp>
      <p:sp>
        <p:nvSpPr>
          <p:cNvPr id="8" name="Footer Placeholder 10"/>
          <p:cNvSpPr>
            <a:spLocks noGrp="1"/>
          </p:cNvSpPr>
          <p:nvPr>
            <p:ph type="ftr" sz="quarter" idx="12"/>
          </p:nvPr>
        </p:nvSpPr>
        <p:spPr/>
        <p:txBody>
          <a:bodyPr/>
          <a:lstStyle>
            <a:lvl1pPr>
              <a:defRPr dirty="0">
                <a:solidFill>
                  <a:srgbClr val="FFFFFF"/>
                </a:solidFill>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lstStyle>
          <a:p>
            <a:pPr>
              <a:defRPr/>
            </a:pPr>
            <a:fld id="{6E128EF1-983A-4E14-81AE-3BA83D356806}" type="datetime1">
              <a:rPr lang="en-US"/>
              <a:pPr>
                <a:defRPr/>
              </a:pPr>
              <a:t>1/7/2015</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lgn="ctr">
              <a:defRPr/>
            </a:lvl1pPr>
          </a:lstStyle>
          <a:p>
            <a:pPr>
              <a:defRPr/>
            </a:pPr>
            <a:fld id="{2B8B202D-2422-4B70-B559-64AEB3FD42F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lvl1pPr>
              <a:defRPr/>
            </a:lvl1pPr>
          </a:lstStyle>
          <a:p>
            <a:pPr>
              <a:defRPr/>
            </a:pPr>
            <a:fld id="{7598F3AF-C9EC-42D7-AE35-1C110EB779DC}" type="datetime1">
              <a:rPr lang="en-US"/>
              <a:pPr>
                <a:defRPr/>
              </a:pPr>
              <a:t>1/7/2015</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lgn="ctr">
              <a:defRPr/>
            </a:lvl1pPr>
          </a:lstStyle>
          <a:p>
            <a:pPr>
              <a:defRPr/>
            </a:pPr>
            <a:fld id="{984168AB-9612-48F0-866C-44A7574B73F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2D2E60BC-D503-4024-B05C-1FDD1CC68FD9}" type="datetime1">
              <a:rPr lang="en-US"/>
              <a:pPr>
                <a:defRPr/>
              </a:pPr>
              <a:t>1/7/2015</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lgn="ctr">
              <a:defRPr/>
            </a:lvl1pPr>
          </a:lstStyle>
          <a:p>
            <a:pPr>
              <a:defRPr/>
            </a:pPr>
            <a:fld id="{D0733F08-CB54-412E-85A5-A5B3F7857B4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0" y="150813"/>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Date Placeholder 1"/>
          <p:cNvSpPr>
            <a:spLocks noGrp="1"/>
          </p:cNvSpPr>
          <p:nvPr>
            <p:ph type="dt" sz="half" idx="10"/>
          </p:nvPr>
        </p:nvSpPr>
        <p:spPr/>
        <p:txBody>
          <a:bodyPr/>
          <a:lstStyle>
            <a:lvl1pPr>
              <a:defRPr/>
            </a:lvl1pPr>
          </a:lstStyle>
          <a:p>
            <a:pPr>
              <a:defRPr/>
            </a:pPr>
            <a:fld id="{89E8969B-4645-48A6-AEB3-60DAECCA51C1}" type="datetime1">
              <a:rPr lang="en-US"/>
              <a:pPr>
                <a:defRPr/>
              </a:pPr>
              <a:t>1/7/2015</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lgn="ctr">
              <a:defRPr/>
            </a:lvl1pPr>
          </a:lstStyle>
          <a:p>
            <a:pPr>
              <a:defRPr/>
            </a:pPr>
            <a:fld id="{7448FE25-9753-43C6-BACB-8DE19E91CB8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7010400" y="150813"/>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pPr>
              <a:defRPr/>
            </a:pPr>
            <a:fld id="{755EBAD5-5304-47DD-BE15-0EA35A73069D}" type="datetime1">
              <a:rPr lang="en-US"/>
              <a:pPr>
                <a:defRPr/>
              </a:pPr>
              <a:t>1/7/2015</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lgn="ctr">
              <a:defRPr smtClean="0">
                <a:solidFill>
                  <a:srgbClr val="FFFFFF"/>
                </a:solidFill>
              </a:defRPr>
            </a:lvl1pPr>
          </a:lstStyle>
          <a:p>
            <a:pPr>
              <a:defRPr/>
            </a:pPr>
            <a:fld id="{0D4409DD-B0B8-4251-8048-5BCB4D036C56}"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Rectangle 5"/>
          <p:cNvSpPr/>
          <p:nvPr/>
        </p:nvSpPr>
        <p:spPr>
          <a:xfrm>
            <a:off x="7010400" y="150813"/>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pPr>
              <a:defRPr/>
            </a:pPr>
            <a:fld id="{A3D7E089-D367-4586-A4B4-7402C2FA69A6}" type="datetime1">
              <a:rPr lang="en-US"/>
              <a:pPr>
                <a:defRPr/>
              </a:pPr>
              <a:t>1/7/2015</a:t>
            </a:fld>
            <a:endParaRPr lang="en-US" dirty="0"/>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lgn="ctr">
              <a:defRPr/>
            </a:lvl1pPr>
          </a:lstStyle>
          <a:p>
            <a:pPr>
              <a:defRPr/>
            </a:pPr>
            <a:fld id="{78E58AE5-11ED-4D83-9002-F82DF726C7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F8F9461-E3EB-40CD-B93F-E5CBBBD8E0BA}" type="datetimeFigureOut">
              <a:rPr lang="en-US"/>
              <a:pPr>
                <a:defRPr/>
              </a:pPr>
              <a:t>1/7/2015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lgn="ctr">
              <a:defRPr/>
            </a:lvl1pPr>
          </a:lstStyle>
          <a:p>
            <a:pPr>
              <a:defRPr/>
            </a:pPr>
            <a:fld id="{890F42B5-7B7D-476E-B084-4A1CFE843BB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38"/>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7010400" y="147638"/>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59D4DB44-5123-4D74-BF25-9CC92092C9B3}" type="datetime1">
              <a:rPr lang="en-US"/>
              <a:pPr>
                <a:defRPr/>
              </a:pPr>
              <a:t>1/7/2015</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lgn="ctr">
              <a:defRPr smtClean="0">
                <a:solidFill>
                  <a:schemeClr val="bg2"/>
                </a:solidFill>
              </a:defRPr>
            </a:lvl1pPr>
          </a:lstStyle>
          <a:p>
            <a:pPr>
              <a:defRPr/>
            </a:pPr>
            <a:fld id="{70AFD7CC-DAF2-4918-A973-89AE9F83567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719263"/>
            <a:ext cx="8407400" cy="4406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lIns="91440" tIns="45720" rIns="91440" bIns="45720" rtlCol="0" anchor="ctr"/>
          <a:lstStyle>
            <a:lvl1pPr algn="l" fontAlgn="auto">
              <a:spcBef>
                <a:spcPts val="0"/>
              </a:spcBef>
              <a:spcAft>
                <a:spcPts val="0"/>
              </a:spcAft>
              <a:defRPr sz="1100" smtClean="0">
                <a:solidFill>
                  <a:schemeClr val="tx2"/>
                </a:solidFill>
                <a:latin typeface="+mn-lt"/>
                <a:ea typeface="+mn-ea"/>
                <a:cs typeface="+mn-cs"/>
              </a:defRPr>
            </a:lvl1pPr>
          </a:lstStyle>
          <a:p>
            <a:pPr>
              <a:defRPr/>
            </a:pPr>
            <a:fld id="{A6EF27B3-1424-47DC-8391-70B59A9EDEE4}" type="datetime1">
              <a:rPr lang="en-US"/>
              <a:pPr>
                <a:defRPr/>
              </a:pPr>
              <a:t>1/7/2015</a:t>
            </a:fld>
            <a:endParaRPr lang="en-US" dirty="0"/>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fontAlgn="auto">
              <a:spcBef>
                <a:spcPts val="0"/>
              </a:spcBef>
              <a:spcAft>
                <a:spcPts val="0"/>
              </a:spcAft>
              <a:defRPr sz="1100" dirty="0">
                <a:solidFill>
                  <a:schemeClr val="tx2"/>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8234363" y="6354763"/>
            <a:ext cx="582612" cy="274637"/>
          </a:xfrm>
          <a:prstGeom prst="rect">
            <a:avLst/>
          </a:prstGeom>
          <a:ln w="19050">
            <a:noFill/>
          </a:ln>
        </p:spPr>
        <p:txBody>
          <a:bodyPr vert="horz" lIns="91440" tIns="45720" rIns="91440" bIns="45720" rtlCol="0" anchor="ctr"/>
          <a:lstStyle>
            <a:lvl1pPr algn="r" fontAlgn="auto">
              <a:spcBef>
                <a:spcPts val="0"/>
              </a:spcBef>
              <a:spcAft>
                <a:spcPts val="0"/>
              </a:spcAft>
              <a:defRPr sz="1100" smtClean="0">
                <a:solidFill>
                  <a:schemeClr val="tx2"/>
                </a:solidFill>
                <a:latin typeface="+mn-lt"/>
                <a:ea typeface="+mn-ea"/>
                <a:cs typeface="+mn-cs"/>
              </a:defRPr>
            </a:lvl1pPr>
          </a:lstStyle>
          <a:p>
            <a:pPr>
              <a:defRPr/>
            </a:pPr>
            <a:fld id="{959A1F3E-AD1B-4FDD-8E2F-FBB3D233891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lvl1pPr algn="ctr" rtl="0" fontAlgn="base">
        <a:spcBef>
          <a:spcPct val="0"/>
        </a:spcBef>
        <a:spcAft>
          <a:spcPct val="0"/>
        </a:spcAft>
        <a:defRPr sz="3200" kern="1200" cap="all" spc="200">
          <a:solidFill>
            <a:schemeClr val="bg1"/>
          </a:solidFill>
          <a:latin typeface="+mj-lt"/>
          <a:ea typeface="ＭＳ Ｐゴシック" pitchFamily="-123" charset="-128"/>
          <a:cs typeface="ＭＳ Ｐゴシック" pitchFamily="-123" charset="-128"/>
        </a:defRPr>
      </a:lvl1pPr>
      <a:lvl2pPr algn="ctr" rtl="0" fontAlgn="base">
        <a:spcBef>
          <a:spcPct val="0"/>
        </a:spcBef>
        <a:spcAft>
          <a:spcPct val="0"/>
        </a:spcAft>
        <a:defRPr sz="3200">
          <a:solidFill>
            <a:schemeClr val="bg1"/>
          </a:solidFill>
          <a:latin typeface="Franklin Gothic Medium" charset="0"/>
          <a:ea typeface="ＭＳ Ｐゴシック" pitchFamily="-123" charset="-128"/>
          <a:cs typeface="ＭＳ Ｐゴシック" pitchFamily="-123" charset="-128"/>
        </a:defRPr>
      </a:lvl2pPr>
      <a:lvl3pPr algn="ctr" rtl="0" fontAlgn="base">
        <a:spcBef>
          <a:spcPct val="0"/>
        </a:spcBef>
        <a:spcAft>
          <a:spcPct val="0"/>
        </a:spcAft>
        <a:defRPr sz="3200">
          <a:solidFill>
            <a:schemeClr val="bg1"/>
          </a:solidFill>
          <a:latin typeface="Franklin Gothic Medium" charset="0"/>
          <a:ea typeface="ＭＳ Ｐゴシック" pitchFamily="-123" charset="-128"/>
          <a:cs typeface="ＭＳ Ｐゴシック" pitchFamily="-123" charset="-128"/>
        </a:defRPr>
      </a:lvl3pPr>
      <a:lvl4pPr algn="ctr" rtl="0" fontAlgn="base">
        <a:spcBef>
          <a:spcPct val="0"/>
        </a:spcBef>
        <a:spcAft>
          <a:spcPct val="0"/>
        </a:spcAft>
        <a:defRPr sz="3200">
          <a:solidFill>
            <a:schemeClr val="bg1"/>
          </a:solidFill>
          <a:latin typeface="Franklin Gothic Medium" charset="0"/>
          <a:ea typeface="ＭＳ Ｐゴシック" pitchFamily="-123" charset="-128"/>
          <a:cs typeface="ＭＳ Ｐゴシック" pitchFamily="-123" charset="-128"/>
        </a:defRPr>
      </a:lvl4pPr>
      <a:lvl5pPr algn="ctr" rtl="0" fontAlgn="base">
        <a:spcBef>
          <a:spcPct val="0"/>
        </a:spcBef>
        <a:spcAft>
          <a:spcPct val="0"/>
        </a:spcAft>
        <a:defRPr sz="3200">
          <a:solidFill>
            <a:schemeClr val="bg1"/>
          </a:solidFill>
          <a:latin typeface="Franklin Gothic Medium" charset="0"/>
          <a:ea typeface="ＭＳ Ｐゴシック" pitchFamily="-123" charset="-128"/>
          <a:cs typeface="ＭＳ Ｐゴシック" pitchFamily="-123" charset="-128"/>
        </a:defRPr>
      </a:lvl5pPr>
      <a:lvl6pPr marL="457200" algn="ctr" rtl="0" fontAlgn="base">
        <a:spcBef>
          <a:spcPct val="0"/>
        </a:spcBef>
        <a:spcAft>
          <a:spcPct val="0"/>
        </a:spcAft>
        <a:defRPr sz="3200">
          <a:solidFill>
            <a:schemeClr val="bg1"/>
          </a:solidFill>
          <a:latin typeface="Franklin Gothic Medium" charset="0"/>
          <a:ea typeface="ＭＳ Ｐゴシック" pitchFamily="-123" charset="-128"/>
          <a:cs typeface="ＭＳ Ｐゴシック" pitchFamily="-123" charset="-128"/>
        </a:defRPr>
      </a:lvl6pPr>
      <a:lvl7pPr marL="914400" algn="ctr" rtl="0" fontAlgn="base">
        <a:spcBef>
          <a:spcPct val="0"/>
        </a:spcBef>
        <a:spcAft>
          <a:spcPct val="0"/>
        </a:spcAft>
        <a:defRPr sz="3200">
          <a:solidFill>
            <a:schemeClr val="bg1"/>
          </a:solidFill>
          <a:latin typeface="Franklin Gothic Medium" charset="0"/>
          <a:ea typeface="ＭＳ Ｐゴシック" pitchFamily="-123" charset="-128"/>
          <a:cs typeface="ＭＳ Ｐゴシック" pitchFamily="-123" charset="-128"/>
        </a:defRPr>
      </a:lvl7pPr>
      <a:lvl8pPr marL="1371600" algn="ctr" rtl="0" fontAlgn="base">
        <a:spcBef>
          <a:spcPct val="0"/>
        </a:spcBef>
        <a:spcAft>
          <a:spcPct val="0"/>
        </a:spcAft>
        <a:defRPr sz="3200">
          <a:solidFill>
            <a:schemeClr val="bg1"/>
          </a:solidFill>
          <a:latin typeface="Franklin Gothic Medium" charset="0"/>
          <a:ea typeface="ＭＳ Ｐゴシック" pitchFamily="-123" charset="-128"/>
          <a:cs typeface="ＭＳ Ｐゴシック" pitchFamily="-123" charset="-128"/>
        </a:defRPr>
      </a:lvl8pPr>
      <a:lvl9pPr marL="1828800" algn="ctr" rtl="0" fontAlgn="base">
        <a:spcBef>
          <a:spcPct val="0"/>
        </a:spcBef>
        <a:spcAft>
          <a:spcPct val="0"/>
        </a:spcAft>
        <a:defRPr sz="3200">
          <a:solidFill>
            <a:schemeClr val="bg1"/>
          </a:solidFill>
          <a:latin typeface="Franklin Gothic Medium" charset="0"/>
          <a:ea typeface="ＭＳ Ｐゴシック" pitchFamily="-123" charset="-128"/>
          <a:cs typeface="ＭＳ Ｐゴシック" pitchFamily="-123" charset="-128"/>
        </a:defRPr>
      </a:lvl9pPr>
    </p:titleStyle>
    <p:bodyStyle>
      <a:lvl1pPr marL="273050" indent="-228600" algn="l" rtl="0" fontAlgn="base">
        <a:spcBef>
          <a:spcPct val="20000"/>
        </a:spcBef>
        <a:spcAft>
          <a:spcPct val="0"/>
        </a:spcAft>
        <a:buClr>
          <a:schemeClr val="accent1"/>
        </a:buClr>
        <a:buFont typeface="Wingdings 2" pitchFamily="-123" charset="2"/>
        <a:buChar char=""/>
        <a:defRPr sz="2000" kern="1200" spc="150">
          <a:solidFill>
            <a:schemeClr val="tx2"/>
          </a:solidFill>
          <a:latin typeface="+mn-lt"/>
          <a:ea typeface="ＭＳ Ｐゴシック" pitchFamily="-123" charset="-128"/>
          <a:cs typeface="ＭＳ Ｐゴシック" pitchFamily="-123" charset="-128"/>
        </a:defRPr>
      </a:lvl1pPr>
      <a:lvl2pPr marL="547688" indent="-182563" algn="l" rtl="0" fontAlgn="base">
        <a:spcBef>
          <a:spcPct val="20000"/>
        </a:spcBef>
        <a:spcAft>
          <a:spcPct val="0"/>
        </a:spcAft>
        <a:buClr>
          <a:schemeClr val="accent2"/>
        </a:buClr>
        <a:buFont typeface="Wingdings" pitchFamily="-123" charset="2"/>
        <a:buChar char="§"/>
        <a:defRPr kern="1200" spc="100">
          <a:solidFill>
            <a:schemeClr val="tx2"/>
          </a:solidFill>
          <a:latin typeface="+mn-lt"/>
          <a:ea typeface="ＭＳ Ｐゴシック" pitchFamily="-123" charset="-128"/>
          <a:cs typeface="+mn-cs"/>
        </a:defRPr>
      </a:lvl2pPr>
      <a:lvl3pPr marL="822325" indent="-182563" algn="l" rtl="0" fontAlgn="base">
        <a:spcBef>
          <a:spcPct val="20000"/>
        </a:spcBef>
        <a:spcAft>
          <a:spcPct val="0"/>
        </a:spcAft>
        <a:buClr>
          <a:srgbClr val="928B70"/>
        </a:buClr>
        <a:buFont typeface="Wingdings" pitchFamily="-123" charset="2"/>
        <a:buChar char="§"/>
        <a:defRPr sz="1600" kern="1200" spc="100">
          <a:solidFill>
            <a:schemeClr val="tx2"/>
          </a:solidFill>
          <a:latin typeface="+mn-lt"/>
          <a:ea typeface="ＭＳ Ｐゴシック" pitchFamily="-123" charset="-128"/>
          <a:cs typeface="+mn-cs"/>
        </a:defRPr>
      </a:lvl3pPr>
      <a:lvl4pPr marL="1096963" indent="-182563" algn="l" rtl="0" fontAlgn="base">
        <a:spcBef>
          <a:spcPct val="20000"/>
        </a:spcBef>
        <a:spcAft>
          <a:spcPct val="0"/>
        </a:spcAft>
        <a:buClr>
          <a:srgbClr val="87706B"/>
        </a:buClr>
        <a:buFont typeface="Wingdings" pitchFamily="-123" charset="2"/>
        <a:buChar char="§"/>
        <a:defRPr sz="1400" kern="1200">
          <a:solidFill>
            <a:schemeClr val="tx2"/>
          </a:solidFill>
          <a:latin typeface="+mn-lt"/>
          <a:ea typeface="ＭＳ Ｐゴシック" pitchFamily="-123" charset="-128"/>
          <a:cs typeface="+mn-cs"/>
        </a:defRPr>
      </a:lvl4pPr>
      <a:lvl5pPr marL="1279525" indent="-182563" algn="l" rtl="0" fontAlgn="base">
        <a:spcBef>
          <a:spcPct val="20000"/>
        </a:spcBef>
        <a:spcAft>
          <a:spcPct val="0"/>
        </a:spcAft>
        <a:buClr>
          <a:srgbClr val="6F777D"/>
        </a:buClr>
        <a:buFont typeface="Wingdings" pitchFamily="-123" charset="2"/>
        <a:buChar char="§"/>
        <a:defRPr sz="1300" kern="1200" spc="100">
          <a:solidFill>
            <a:schemeClr val="tx2"/>
          </a:solidFill>
          <a:latin typeface="+mn-lt"/>
          <a:ea typeface="ＭＳ Ｐゴシック" pitchFamily="-123" charset="-128"/>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Content Placeholder 4" descr="Screen shot 2012-02-23 at 8.40.03 PM.png"/>
          <p:cNvPicPr>
            <a:picLocks noGrp="1" noChangeAspect="1"/>
          </p:cNvPicPr>
          <p:nvPr>
            <p:ph idx="1"/>
          </p:nvPr>
        </p:nvPicPr>
        <p:blipFill>
          <a:blip r:embed="rId2"/>
          <a:srcRect t="-11688" b="-11688"/>
          <a:stretch>
            <a:fillRect/>
          </a:stretch>
        </p:blipFill>
        <p:spPr bwMode="auto">
          <a:xfrm>
            <a:off x="381000" y="1719263"/>
            <a:ext cx="8407400" cy="5138737"/>
          </a:xfrm>
        </p:spPr>
      </p:pic>
      <p:sp>
        <p:nvSpPr>
          <p:cNvPr id="3" name="Title 2"/>
          <p:cNvSpPr>
            <a:spLocks noGrp="1"/>
          </p:cNvSpPr>
          <p:nvPr>
            <p:ph type="title"/>
          </p:nvPr>
        </p:nvSpPr>
        <p:spPr>
          <a:xfrm>
            <a:off x="0" y="0"/>
            <a:ext cx="9144000" cy="2117725"/>
          </a:xfrm>
        </p:spPr>
        <p:txBody>
          <a:bodyPr/>
          <a:lstStyle/>
          <a:p>
            <a:pPr fontAlgn="auto">
              <a:spcAft>
                <a:spcPts val="0"/>
              </a:spcAft>
              <a:defRPr/>
            </a:pPr>
            <a:r>
              <a:rPr lang="en-US" sz="2800" b="1" dirty="0">
                <a:solidFill>
                  <a:srgbClr val="FF6600"/>
                </a:solidFill>
                <a:ea typeface="+mj-ea"/>
                <a:cs typeface="+mj-cs"/>
              </a:rPr>
              <a:t>A.  Draw the Brandt line.  Shade the region known as the “North” </a:t>
            </a:r>
            <a:r>
              <a:rPr lang="en-US" sz="2800" b="1" u="sng" dirty="0">
                <a:solidFill>
                  <a:srgbClr val="FF6600"/>
                </a:solidFill>
                <a:ea typeface="+mj-ea"/>
                <a:cs typeface="+mj-cs"/>
              </a:rPr>
              <a:t>and</a:t>
            </a:r>
            <a:r>
              <a:rPr lang="en-US" sz="2800" b="1" dirty="0">
                <a:solidFill>
                  <a:srgbClr val="FF6600"/>
                </a:solidFill>
                <a:ea typeface="+mj-ea"/>
                <a:cs typeface="+mj-cs"/>
              </a:rPr>
              <a:t> any countries on the south side of the line which are considered part of the “North.</a:t>
            </a:r>
            <a:r>
              <a:rPr lang="en-US" sz="2800" b="1" dirty="0" smtClean="0">
                <a:solidFill>
                  <a:srgbClr val="FF6600"/>
                </a:solidFill>
                <a:ea typeface="+mj-ea"/>
                <a:cs typeface="+mj-cs"/>
              </a:rPr>
              <a:t>”</a:t>
            </a:r>
            <a:endParaRPr lang="en-US" sz="2800" dirty="0">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719263"/>
            <a:ext cx="9144000" cy="4752975"/>
          </a:xfrm>
        </p:spPr>
        <p:txBody>
          <a:bodyPr>
            <a:noAutofit/>
          </a:bodyPr>
          <a:lstStyle/>
          <a:p>
            <a:pPr marL="45720" indent="0" fontAlgn="auto">
              <a:spcAft>
                <a:spcPts val="0"/>
              </a:spcAft>
              <a:buFont typeface="Wingdings 2" pitchFamily="18" charset="2"/>
              <a:buNone/>
              <a:defRPr/>
            </a:pPr>
            <a:r>
              <a:rPr lang="en-US" sz="2800" dirty="0" smtClean="0">
                <a:ea typeface="+mn-ea"/>
                <a:cs typeface="+mn-cs"/>
              </a:rPr>
              <a:t>1.  Core</a:t>
            </a:r>
            <a:r>
              <a:rPr lang="en-US" sz="2800" dirty="0">
                <a:ea typeface="+mn-ea"/>
                <a:cs typeface="+mn-cs"/>
              </a:rPr>
              <a:t>-periphery (MDC-LDC)</a:t>
            </a:r>
          </a:p>
          <a:p>
            <a:pPr marL="274320" fontAlgn="auto">
              <a:spcAft>
                <a:spcPts val="0"/>
              </a:spcAft>
              <a:buFont typeface="Wingdings 2" pitchFamily="18" charset="2"/>
              <a:buChar char=""/>
              <a:defRPr/>
            </a:pPr>
            <a:r>
              <a:rPr lang="en-US" sz="2800" dirty="0" smtClean="0">
                <a:ea typeface="+mn-ea"/>
                <a:cs typeface="+mn-cs"/>
              </a:rPr>
              <a:t>Definition:  The </a:t>
            </a:r>
            <a:r>
              <a:rPr lang="en-US" sz="2800" dirty="0">
                <a:ea typeface="+mn-ea"/>
                <a:cs typeface="+mn-cs"/>
              </a:rPr>
              <a:t>core is the wealthy countries, also called more developed countries, or MDCs.  Because they are all in the Northern Hemisphere they appear – on a polar projection -  as a core, surrounded by a periphery of poorer, less developed countries in the Southern Hemisphere. </a:t>
            </a:r>
            <a:endParaRPr lang="en-US" sz="2800" dirty="0" smtClean="0">
              <a:ea typeface="+mn-ea"/>
              <a:cs typeface="+mn-cs"/>
            </a:endParaRPr>
          </a:p>
          <a:p>
            <a:pPr marL="274320" fontAlgn="auto">
              <a:spcAft>
                <a:spcPts val="0"/>
              </a:spcAft>
              <a:buFont typeface="Wingdings 2" pitchFamily="18" charset="2"/>
              <a:buChar char=""/>
              <a:defRPr/>
            </a:pPr>
            <a:r>
              <a:rPr lang="en-US" sz="2800" dirty="0" smtClean="0">
                <a:ea typeface="+mn-ea"/>
                <a:cs typeface="+mn-cs"/>
              </a:rPr>
              <a:t>The </a:t>
            </a:r>
            <a:r>
              <a:rPr lang="en-US" sz="2800" dirty="0">
                <a:ea typeface="+mn-ea"/>
                <a:cs typeface="+mn-cs"/>
              </a:rPr>
              <a:t>line between this “north” and “south” is sometimes called the Brandt Line.</a:t>
            </a:r>
          </a:p>
        </p:txBody>
      </p:sp>
      <p:sp>
        <p:nvSpPr>
          <p:cNvPr id="3" name="Title 2"/>
          <p:cNvSpPr>
            <a:spLocks noGrp="1"/>
          </p:cNvSpPr>
          <p:nvPr>
            <p:ph type="title"/>
          </p:nvPr>
        </p:nvSpPr>
        <p:spPr>
          <a:xfrm>
            <a:off x="0" y="211138"/>
            <a:ext cx="9144000" cy="1508125"/>
          </a:xfrm>
        </p:spPr>
        <p:txBody>
          <a:bodyPr/>
          <a:lstStyle/>
          <a:p>
            <a:pPr fontAlgn="auto">
              <a:spcAft>
                <a:spcPts val="0"/>
              </a:spcAft>
              <a:defRPr/>
            </a:pPr>
            <a:r>
              <a:rPr lang="en-US" sz="2400" b="1" dirty="0">
                <a:solidFill>
                  <a:srgbClr val="FF6600"/>
                </a:solidFill>
                <a:ea typeface="+mj-ea"/>
                <a:cs typeface="+mj-cs"/>
              </a:rPr>
              <a:t>B.  What does each of the following have to do with the Brandt Line?  That is, define each of the following terms </a:t>
            </a:r>
            <a:r>
              <a:rPr lang="en-US" sz="2400" b="1" u="sng" dirty="0">
                <a:solidFill>
                  <a:srgbClr val="FF6600"/>
                </a:solidFill>
                <a:ea typeface="+mj-ea"/>
                <a:cs typeface="+mj-cs"/>
              </a:rPr>
              <a:t>with relation to the line and the economies of either side of it.</a:t>
            </a:r>
            <a:r>
              <a:rPr lang="en-US" sz="2400" b="1" dirty="0">
                <a:solidFill>
                  <a:srgbClr val="FF6600"/>
                </a:solidFill>
                <a:ea typeface="+mj-ea"/>
                <a:cs typeface="+mj-cs"/>
              </a:rPr>
              <a:t/>
            </a:r>
            <a:br>
              <a:rPr lang="en-US" sz="2400" b="1" dirty="0">
                <a:solidFill>
                  <a:srgbClr val="FF6600"/>
                </a:solidFill>
                <a:ea typeface="+mj-ea"/>
                <a:cs typeface="+mj-cs"/>
              </a:rPr>
            </a:br>
            <a:endParaRPr lang="en-US" sz="2400" dirty="0">
              <a:solidFill>
                <a:srgbClr val="FF6600"/>
              </a:solidFill>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719263"/>
            <a:ext cx="9144000" cy="5138737"/>
          </a:xfrm>
        </p:spPr>
        <p:txBody>
          <a:bodyPr>
            <a:noAutofit/>
          </a:bodyPr>
          <a:lstStyle/>
          <a:p>
            <a:pPr marL="45720" indent="0" fontAlgn="auto">
              <a:spcAft>
                <a:spcPts val="0"/>
              </a:spcAft>
              <a:buFont typeface="Wingdings 2" pitchFamily="18" charset="2"/>
              <a:buNone/>
              <a:defRPr/>
            </a:pPr>
            <a:r>
              <a:rPr lang="en-US" sz="2400" dirty="0">
                <a:ea typeface="+mn-ea"/>
                <a:cs typeface="+mn-cs"/>
              </a:rPr>
              <a:t>2. </a:t>
            </a:r>
            <a:r>
              <a:rPr lang="en-US" sz="2400" dirty="0" smtClean="0">
                <a:ea typeface="+mn-ea"/>
                <a:cs typeface="+mn-cs"/>
              </a:rPr>
              <a:t>Neocolonialism</a:t>
            </a:r>
          </a:p>
          <a:p>
            <a:pPr marL="274320" fontAlgn="auto">
              <a:spcAft>
                <a:spcPts val="0"/>
              </a:spcAft>
              <a:buFont typeface="Wingdings 2" pitchFamily="18" charset="2"/>
              <a:buChar char=""/>
              <a:defRPr/>
            </a:pPr>
            <a:r>
              <a:rPr lang="en-US" sz="2400" dirty="0" smtClean="0">
                <a:ea typeface="+mn-ea"/>
                <a:cs typeface="+mn-cs"/>
              </a:rPr>
              <a:t>Definition</a:t>
            </a:r>
            <a:r>
              <a:rPr lang="en-US" sz="2400" dirty="0">
                <a:ea typeface="+mn-ea"/>
                <a:cs typeface="+mn-cs"/>
              </a:rPr>
              <a:t> </a:t>
            </a:r>
            <a:r>
              <a:rPr lang="en-US" sz="2400" dirty="0" smtClean="0">
                <a:ea typeface="+mn-ea"/>
                <a:cs typeface="+mn-cs"/>
              </a:rPr>
              <a:t>- The </a:t>
            </a:r>
            <a:r>
              <a:rPr lang="en-US" sz="2400" dirty="0">
                <a:ea typeface="+mn-ea"/>
                <a:cs typeface="+mn-cs"/>
              </a:rPr>
              <a:t>idea that former colonial relationships have ended only </a:t>
            </a:r>
            <a:r>
              <a:rPr lang="en-US" sz="2400" i="1" dirty="0">
                <a:ea typeface="+mn-ea"/>
                <a:cs typeface="+mn-cs"/>
              </a:rPr>
              <a:t>politically</a:t>
            </a:r>
            <a:r>
              <a:rPr lang="en-US" sz="2400" dirty="0">
                <a:ea typeface="+mn-ea"/>
                <a:cs typeface="+mn-cs"/>
              </a:rPr>
              <a:t>, but that they continue to play an important role </a:t>
            </a:r>
            <a:r>
              <a:rPr lang="en-US" sz="2400" i="1" dirty="0">
                <a:ea typeface="+mn-ea"/>
                <a:cs typeface="+mn-cs"/>
              </a:rPr>
              <a:t>economically</a:t>
            </a:r>
            <a:r>
              <a:rPr lang="en-US" sz="2400" dirty="0">
                <a:ea typeface="+mn-ea"/>
                <a:cs typeface="+mn-cs"/>
              </a:rPr>
              <a:t> as the colonies remain dependent on the stronger economies of their former rulers. </a:t>
            </a:r>
            <a:endParaRPr lang="en-US" sz="2400" dirty="0" smtClean="0">
              <a:ea typeface="+mn-ea"/>
              <a:cs typeface="+mn-cs"/>
            </a:endParaRPr>
          </a:p>
          <a:p>
            <a:pPr marL="274320" fontAlgn="auto">
              <a:spcAft>
                <a:spcPts val="0"/>
              </a:spcAft>
              <a:buFont typeface="Wingdings 2" pitchFamily="18" charset="2"/>
              <a:buChar char=""/>
              <a:defRPr/>
            </a:pPr>
            <a:r>
              <a:rPr lang="en-US" sz="2400" dirty="0">
                <a:ea typeface="+mn-ea"/>
                <a:cs typeface="+mn-cs"/>
              </a:rPr>
              <a:t> Generally, raw materials from the primary sector flow from former colonies to the MDCs and finished products from the secondary economy and services of the tertiary flow back to them.  The dependent colonies are in the “south” and the colonizers are in the “north.”</a:t>
            </a:r>
          </a:p>
        </p:txBody>
      </p:sp>
      <p:sp>
        <p:nvSpPr>
          <p:cNvPr id="3" name="Title 2"/>
          <p:cNvSpPr>
            <a:spLocks noGrp="1"/>
          </p:cNvSpPr>
          <p:nvPr>
            <p:ph type="title"/>
          </p:nvPr>
        </p:nvSpPr>
        <p:spPr>
          <a:xfrm>
            <a:off x="0" y="211138"/>
            <a:ext cx="9144000" cy="1508125"/>
          </a:xfrm>
        </p:spPr>
        <p:txBody>
          <a:bodyPr/>
          <a:lstStyle/>
          <a:p>
            <a:pPr fontAlgn="auto">
              <a:spcAft>
                <a:spcPts val="0"/>
              </a:spcAft>
              <a:defRPr/>
            </a:pPr>
            <a:r>
              <a:rPr lang="en-US" sz="2400" b="1" dirty="0">
                <a:solidFill>
                  <a:srgbClr val="FF6600"/>
                </a:solidFill>
                <a:ea typeface="+mj-ea"/>
                <a:cs typeface="+mj-cs"/>
              </a:rPr>
              <a:t>B.  What does each of the following have to do with the Brandt Line?  That is, define each of the following terms </a:t>
            </a:r>
            <a:r>
              <a:rPr lang="en-US" sz="2400" b="1" u="sng" dirty="0">
                <a:solidFill>
                  <a:srgbClr val="FF6600"/>
                </a:solidFill>
                <a:ea typeface="+mj-ea"/>
                <a:cs typeface="+mj-cs"/>
              </a:rPr>
              <a:t>with relation to the line and the economies of either side of it.</a:t>
            </a:r>
            <a:r>
              <a:rPr lang="en-US" sz="2400" b="1" dirty="0">
                <a:solidFill>
                  <a:srgbClr val="FF6600"/>
                </a:solidFill>
                <a:ea typeface="+mj-ea"/>
                <a:cs typeface="+mj-cs"/>
              </a:rPr>
              <a:t/>
            </a:r>
            <a:br>
              <a:rPr lang="en-US" sz="2400" b="1" dirty="0">
                <a:solidFill>
                  <a:srgbClr val="FF6600"/>
                </a:solidFill>
                <a:ea typeface="+mj-ea"/>
                <a:cs typeface="+mj-cs"/>
              </a:rPr>
            </a:br>
            <a:endParaRPr lang="en-US" sz="2400" dirty="0">
              <a:solidFill>
                <a:srgbClr val="FF6600"/>
              </a:solidFill>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719263"/>
            <a:ext cx="9144000" cy="4406900"/>
          </a:xfrm>
        </p:spPr>
        <p:txBody>
          <a:bodyPr/>
          <a:lstStyle/>
          <a:p>
            <a:pPr marL="45720" indent="0" fontAlgn="auto">
              <a:spcAft>
                <a:spcPts val="0"/>
              </a:spcAft>
              <a:buFont typeface="Wingdings 2" pitchFamily="18" charset="2"/>
              <a:buNone/>
              <a:defRPr/>
            </a:pPr>
            <a:r>
              <a:rPr lang="en-US" sz="2800" dirty="0">
                <a:ea typeface="+mn-ea"/>
                <a:cs typeface="+mn-cs"/>
              </a:rPr>
              <a:t>3. Trickle-down theory of </a:t>
            </a:r>
            <a:r>
              <a:rPr lang="en-US" sz="2800" dirty="0" smtClean="0">
                <a:ea typeface="+mn-ea"/>
                <a:cs typeface="+mn-cs"/>
              </a:rPr>
              <a:t>economics where increased wealth for the upper class means benefit for the lower class.</a:t>
            </a:r>
            <a:endParaRPr lang="en-US" sz="2800" dirty="0">
              <a:ea typeface="+mn-ea"/>
              <a:cs typeface="+mn-cs"/>
            </a:endParaRPr>
          </a:p>
          <a:p>
            <a:pPr marL="274320" fontAlgn="auto">
              <a:spcAft>
                <a:spcPts val="0"/>
              </a:spcAft>
              <a:buFont typeface="Wingdings 2" pitchFamily="18" charset="2"/>
              <a:buChar char=""/>
              <a:defRPr/>
            </a:pPr>
            <a:r>
              <a:rPr lang="en-US" sz="2800" dirty="0" smtClean="0">
                <a:ea typeface="+mn-ea"/>
                <a:cs typeface="+mn-cs"/>
              </a:rPr>
              <a:t>Applied - This </a:t>
            </a:r>
            <a:r>
              <a:rPr lang="en-US" sz="2800" dirty="0">
                <a:ea typeface="+mn-ea"/>
                <a:cs typeface="+mn-cs"/>
              </a:rPr>
              <a:t>is the theory </a:t>
            </a:r>
            <a:r>
              <a:rPr lang="en-US" sz="2800" dirty="0" smtClean="0">
                <a:ea typeface="+mn-ea"/>
                <a:cs typeface="+mn-cs"/>
              </a:rPr>
              <a:t>where money </a:t>
            </a:r>
            <a:r>
              <a:rPr lang="en-US" sz="2800" dirty="0">
                <a:ea typeface="+mn-ea"/>
                <a:cs typeface="+mn-cs"/>
              </a:rPr>
              <a:t>that is invested in the northern core will eventually have a positive influence on the southern periphery. </a:t>
            </a:r>
            <a:endParaRPr lang="en-US" sz="2800" dirty="0" smtClean="0">
              <a:ea typeface="+mn-ea"/>
              <a:cs typeface="+mn-cs"/>
            </a:endParaRPr>
          </a:p>
          <a:p>
            <a:pPr marL="274320" fontAlgn="auto">
              <a:spcAft>
                <a:spcPts val="0"/>
              </a:spcAft>
              <a:buFont typeface="Wingdings 2" pitchFamily="18" charset="2"/>
              <a:buChar char=""/>
              <a:defRPr/>
            </a:pPr>
            <a:r>
              <a:rPr lang="en-US" sz="2800" dirty="0">
                <a:ea typeface="+mn-ea"/>
                <a:cs typeface="+mn-cs"/>
              </a:rPr>
              <a:t> A related idea is that of technology-transfer; that technological developments of the core will also make their way down to the LDCs.</a:t>
            </a:r>
          </a:p>
        </p:txBody>
      </p:sp>
      <p:sp>
        <p:nvSpPr>
          <p:cNvPr id="3" name="Title 2"/>
          <p:cNvSpPr>
            <a:spLocks noGrp="1"/>
          </p:cNvSpPr>
          <p:nvPr>
            <p:ph type="title"/>
          </p:nvPr>
        </p:nvSpPr>
        <p:spPr>
          <a:xfrm>
            <a:off x="0" y="211138"/>
            <a:ext cx="9144000" cy="1508125"/>
          </a:xfrm>
        </p:spPr>
        <p:txBody>
          <a:bodyPr/>
          <a:lstStyle/>
          <a:p>
            <a:pPr fontAlgn="auto">
              <a:spcAft>
                <a:spcPts val="0"/>
              </a:spcAft>
              <a:defRPr/>
            </a:pPr>
            <a:r>
              <a:rPr lang="en-US" sz="2400" b="1" dirty="0">
                <a:solidFill>
                  <a:srgbClr val="FF6600"/>
                </a:solidFill>
                <a:ea typeface="+mj-ea"/>
                <a:cs typeface="+mj-cs"/>
              </a:rPr>
              <a:t>B.  What does each of the following have to do with the Brandt Line?  That is, define each of the following terms </a:t>
            </a:r>
            <a:r>
              <a:rPr lang="en-US" sz="2400" b="1" u="sng" dirty="0">
                <a:solidFill>
                  <a:srgbClr val="FF6600"/>
                </a:solidFill>
                <a:ea typeface="+mj-ea"/>
                <a:cs typeface="+mj-cs"/>
              </a:rPr>
              <a:t>with relation to the line and the economies of either side of it.</a:t>
            </a:r>
            <a:r>
              <a:rPr lang="en-US" sz="2400" b="1" dirty="0">
                <a:solidFill>
                  <a:srgbClr val="FF6600"/>
                </a:solidFill>
                <a:ea typeface="+mj-ea"/>
                <a:cs typeface="+mj-cs"/>
              </a:rPr>
              <a:t/>
            </a:r>
            <a:br>
              <a:rPr lang="en-US" sz="2400" b="1" dirty="0">
                <a:solidFill>
                  <a:srgbClr val="FF6600"/>
                </a:solidFill>
                <a:ea typeface="+mj-ea"/>
                <a:cs typeface="+mj-cs"/>
              </a:rPr>
            </a:br>
            <a:endParaRPr lang="en-US" sz="2400" dirty="0">
              <a:solidFill>
                <a:srgbClr val="FF6600"/>
              </a:solidFill>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wrap="square" numCol="1" anchor="t" anchorCtr="0" compatLnSpc="1">
            <a:prstTxWarp prst="textNoShape">
              <a:avLst/>
            </a:prstTxWarp>
          </a:bodyPr>
          <a:lstStyle/>
          <a:p>
            <a:pPr marL="501650" indent="-457200">
              <a:buFont typeface="Wingdings 2" pitchFamily="-123" charset="2"/>
              <a:buNone/>
            </a:pPr>
            <a:r>
              <a:rPr lang="en-US" sz="2800" smtClean="0"/>
              <a:t>4.  Transnational Corporations</a:t>
            </a:r>
          </a:p>
          <a:p>
            <a:pPr marL="501650" indent="-457200"/>
            <a:r>
              <a:rPr lang="en-US" sz="2800" smtClean="0"/>
              <a:t>Definition – are companies that operate in multiple countries.</a:t>
            </a:r>
          </a:p>
          <a:p>
            <a:pPr marL="501650" indent="-457200"/>
            <a:r>
              <a:rPr lang="en-US" sz="2800" smtClean="0"/>
              <a:t>Generally, the headquarters are in an MDC in the “north” while some operations which require cheap labor – assembly, for example – are located in LDCs of the “south.”  Most transnational headquarters are in the US, Britain, France, and Japan.</a:t>
            </a:r>
          </a:p>
        </p:txBody>
      </p:sp>
      <p:sp>
        <p:nvSpPr>
          <p:cNvPr id="3" name="Title 2"/>
          <p:cNvSpPr>
            <a:spLocks noGrp="1"/>
          </p:cNvSpPr>
          <p:nvPr>
            <p:ph type="title"/>
          </p:nvPr>
        </p:nvSpPr>
        <p:spPr>
          <a:xfrm>
            <a:off x="0" y="211138"/>
            <a:ext cx="9144000" cy="1508125"/>
          </a:xfrm>
        </p:spPr>
        <p:txBody>
          <a:bodyPr/>
          <a:lstStyle/>
          <a:p>
            <a:pPr fontAlgn="auto">
              <a:spcAft>
                <a:spcPts val="0"/>
              </a:spcAft>
              <a:defRPr/>
            </a:pPr>
            <a:r>
              <a:rPr lang="en-US" sz="2400" b="1" dirty="0">
                <a:solidFill>
                  <a:srgbClr val="FF6600"/>
                </a:solidFill>
                <a:ea typeface="+mj-ea"/>
                <a:cs typeface="+mj-cs"/>
              </a:rPr>
              <a:t>B.  What does each of the following have to do with the Brandt Line?  That is, define each of the following terms </a:t>
            </a:r>
            <a:r>
              <a:rPr lang="en-US" sz="2400" b="1" u="sng" dirty="0">
                <a:solidFill>
                  <a:srgbClr val="FF6600"/>
                </a:solidFill>
                <a:ea typeface="+mj-ea"/>
                <a:cs typeface="+mj-cs"/>
              </a:rPr>
              <a:t>with relation to the line and the economies of either side of it.</a:t>
            </a:r>
            <a:r>
              <a:rPr lang="en-US" sz="2400" b="1" dirty="0">
                <a:solidFill>
                  <a:srgbClr val="FF6600"/>
                </a:solidFill>
                <a:ea typeface="+mj-ea"/>
                <a:cs typeface="+mj-cs"/>
              </a:rPr>
              <a:t/>
            </a:r>
            <a:br>
              <a:rPr lang="en-US" sz="2400" b="1" dirty="0">
                <a:solidFill>
                  <a:srgbClr val="FF6600"/>
                </a:solidFill>
                <a:ea typeface="+mj-ea"/>
                <a:cs typeface="+mj-cs"/>
              </a:rPr>
            </a:br>
            <a:endParaRPr lang="en-US" sz="2400" dirty="0">
              <a:solidFill>
                <a:srgbClr val="FF6600"/>
              </a:solidFill>
              <a:ea typeface="+mj-ea"/>
              <a:cs typeface="+mj-cs"/>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Override1.xml><?xml version="1.0" encoding="utf-8"?>
<a:themeOverride xmlns:a="http://schemas.openxmlformats.org/drawingml/2006/main">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D5875FB581FE46B29D50026071F0EB" ma:contentTypeVersion="0" ma:contentTypeDescription="Create a new document." ma:contentTypeScope="" ma:versionID="cb0b633e6f85605c591606f182666810">
  <xsd:schema xmlns:xsd="http://www.w3.org/2001/XMLSchema" xmlns:xs="http://www.w3.org/2001/XMLSchema" xmlns:p="http://schemas.microsoft.com/office/2006/metadata/properties" targetNamespace="http://schemas.microsoft.com/office/2006/metadata/properties" ma:root="true" ma:fieldsID="66d064621c676232bff16160e3a792a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E72988F-C723-41F7-BE41-62708E3012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F2D1CBA-D37B-439C-9F71-8F22043A572E}">
  <ds:schemaRefs>
    <ds:schemaRef ds:uri="http://schemas.microsoft.com/sharepoint/v3/contenttype/forms"/>
  </ds:schemaRefs>
</ds:datastoreItem>
</file>

<file path=customXml/itemProps3.xml><?xml version="1.0" encoding="utf-8"?>
<ds:datastoreItem xmlns:ds="http://schemas.openxmlformats.org/officeDocument/2006/customXml" ds:itemID="{12B1F9C9-EE29-40E3-B890-B02FBC5C8836}">
  <ds:schemaRefs>
    <ds:schemaRef ds:uri="http://purl.org/dc/terms/"/>
    <ds:schemaRef ds:uri="http://schemas.openxmlformats.org/package/2006/metadata/core-properties"/>
    <ds:schemaRef ds:uri="http://schemas.microsoft.com/office/2006/documentManagement/types"/>
    <ds:schemaRef ds:uri="http://www.w3.org/XML/1998/namespace"/>
    <ds:schemaRef ds:uri="http://schemas.microsoft.com/office/2006/metadata/properties"/>
    <ds:schemaRef ds:uri="http://purl.org/dc/dcmitype/"/>
    <ds:schemaRef ds:uri="http://schemas.microsoft.com/office/infopath/2007/PartnerControl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Grid.thmx</Template>
  <TotalTime>61</TotalTime>
  <Words>365</Words>
  <Application>Microsoft Office PowerPoint</Application>
  <PresentationFormat>On-screen Show (4:3)</PresentationFormat>
  <Paragraphs>17</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ＭＳ Ｐゴシック</vt:lpstr>
      <vt:lpstr>Arial</vt:lpstr>
      <vt:lpstr>Franklin Gothic Medium</vt:lpstr>
      <vt:lpstr>Wingdings</vt:lpstr>
      <vt:lpstr>Wingdings 2</vt:lpstr>
      <vt:lpstr>Grid</vt:lpstr>
      <vt:lpstr>A.  Draw the Brandt line.  Shade the region known as the “North” and any countries on the south side of the line which are considered part of the “North.”</vt:lpstr>
      <vt:lpstr>B.  What does each of the following have to do with the Brandt Line?  That is, define each of the following terms with relation to the line and the economies of either side of it. </vt:lpstr>
      <vt:lpstr>B.  What does each of the following have to do with the Brandt Line?  That is, define each of the following terms with relation to the line and the economies of either side of it. </vt:lpstr>
      <vt:lpstr>B.  What does each of the following have to do with the Brandt Line?  That is, define each of the following terms with relation to the line and the economies of either side of it. </vt:lpstr>
      <vt:lpstr>B.  What does each of the following have to do with the Brandt Line?  That is, define each of the following terms with relation to the line and the economies of either side of it.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CRQ Practice</dc:title>
  <dc:creator>Wendy</dc:creator>
  <cp:lastModifiedBy>Hall, Betsy</cp:lastModifiedBy>
  <cp:revision>19</cp:revision>
  <dcterms:created xsi:type="dcterms:W3CDTF">2012-02-24T03:12:56Z</dcterms:created>
  <dcterms:modified xsi:type="dcterms:W3CDTF">2015-01-07T20:18:26Z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0x01010094D5875FB581FE46B29D50026071F0EB</vt:lpwstr>
  </property>
</Properties>
</file>