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5" r:id="rId3"/>
    <p:sldId id="257" r:id="rId4"/>
    <p:sldId id="287" r:id="rId5"/>
    <p:sldId id="258" r:id="rId6"/>
    <p:sldId id="288" r:id="rId7"/>
    <p:sldId id="289" r:id="rId8"/>
    <p:sldId id="290" r:id="rId9"/>
    <p:sldId id="296" r:id="rId10"/>
    <p:sldId id="291" r:id="rId11"/>
    <p:sldId id="292" r:id="rId12"/>
    <p:sldId id="293" r:id="rId13"/>
    <p:sldId id="294" r:id="rId14"/>
    <p:sldId id="259" r:id="rId15"/>
    <p:sldId id="260" r:id="rId16"/>
    <p:sldId id="261" r:id="rId17"/>
    <p:sldId id="262" r:id="rId18"/>
    <p:sldId id="263" r:id="rId19"/>
    <p:sldId id="264" r:id="rId20"/>
    <p:sldId id="26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644" autoAdjust="0"/>
  </p:normalViewPr>
  <p:slideViewPr>
    <p:cSldViewPr>
      <p:cViewPr varScale="1">
        <p:scale>
          <a:sx n="107" d="100"/>
          <a:sy n="107" d="100"/>
        </p:scale>
        <p:origin x="114"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ABA9C79-E5F2-49D1-8679-A456C1FB8438}" type="datetimeFigureOut">
              <a:rPr lang="en-US" smtClean="0"/>
              <a:pPr/>
              <a:t>1/8/2015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2813713-41A0-4F3F-BAB6-CD537C139A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ABA9C79-E5F2-49D1-8679-A456C1FB8438}" type="datetimeFigureOut">
              <a:rPr lang="en-US" smtClean="0"/>
              <a:pPr/>
              <a:t>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2813713-41A0-4F3F-BAB6-CD537C139A74}"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ABA9C79-E5F2-49D1-8679-A456C1FB8438}" type="datetimeFigureOut">
              <a:rPr lang="en-US" smtClean="0"/>
              <a:pPr/>
              <a:t>1/8/2015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2813713-41A0-4F3F-BAB6-CD537C139A74}"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ABA9C79-E5F2-49D1-8679-A456C1FB8438}" type="datetimeFigureOut">
              <a:rPr lang="en-US" smtClean="0"/>
              <a:pPr/>
              <a:t>1/8/2015</a:t>
            </a:fld>
            <a:endParaRPr lang="en-US"/>
          </a:p>
        </p:txBody>
      </p:sp>
      <p:sp>
        <p:nvSpPr>
          <p:cNvPr id="10" name="Slide Number Placeholder 9"/>
          <p:cNvSpPr>
            <a:spLocks noGrp="1"/>
          </p:cNvSpPr>
          <p:nvPr>
            <p:ph type="sldNum" sz="quarter" idx="16"/>
          </p:nvPr>
        </p:nvSpPr>
        <p:spPr/>
        <p:txBody>
          <a:bodyPr rtlCol="0"/>
          <a:lstStyle/>
          <a:p>
            <a:fld id="{B2813713-41A0-4F3F-BAB6-CD537C139A74}"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ABA9C79-E5F2-49D1-8679-A456C1FB8438}" type="datetimeFigureOut">
              <a:rPr lang="en-US" smtClean="0"/>
              <a:pPr/>
              <a:t>1/8/2015</a:t>
            </a:fld>
            <a:endParaRPr lang="en-US"/>
          </a:p>
        </p:txBody>
      </p:sp>
      <p:sp>
        <p:nvSpPr>
          <p:cNvPr id="12" name="Slide Number Placeholder 11"/>
          <p:cNvSpPr>
            <a:spLocks noGrp="1"/>
          </p:cNvSpPr>
          <p:nvPr>
            <p:ph type="sldNum" sz="quarter" idx="16"/>
          </p:nvPr>
        </p:nvSpPr>
        <p:spPr/>
        <p:txBody>
          <a:bodyPr rtlCol="0"/>
          <a:lstStyle/>
          <a:p>
            <a:fld id="{B2813713-41A0-4F3F-BAB6-CD537C139A74}"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ABA9C79-E5F2-49D1-8679-A456C1FB8438}" type="datetimeFigureOut">
              <a:rPr lang="en-US" smtClean="0"/>
              <a:pPr/>
              <a:t>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2813713-41A0-4F3F-BAB6-CD537C139A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BA9C79-E5F2-49D1-8679-A456C1FB8438}" type="datetimeFigureOut">
              <a:rPr lang="en-US" smtClean="0"/>
              <a:pPr/>
              <a:t>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2813713-41A0-4F3F-BAB6-CD537C139A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ABA9C79-E5F2-49D1-8679-A456C1FB8438}" type="datetimeFigureOut">
              <a:rPr lang="en-US" smtClean="0"/>
              <a:pPr/>
              <a:t>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2813713-41A0-4F3F-BAB6-CD537C139A74}"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ABA9C79-E5F2-49D1-8679-A456C1FB8438}" type="datetimeFigureOut">
              <a:rPr lang="en-US" smtClean="0"/>
              <a:pPr/>
              <a:t>1/8/2015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2813713-41A0-4F3F-BAB6-CD537C139A74}"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BA9C79-E5F2-49D1-8679-A456C1FB8438}" type="datetimeFigureOut">
              <a:rPr lang="en-US" smtClean="0"/>
              <a:pPr/>
              <a:t>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13713-41A0-4F3F-BAB6-CD537C139A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ABA9C79-E5F2-49D1-8679-A456C1FB8438}" type="datetimeFigureOut">
              <a:rPr lang="en-US" smtClean="0"/>
              <a:pPr/>
              <a:t>1/8/2015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2813713-41A0-4F3F-BAB6-CD537C139A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ABA9C79-E5F2-49D1-8679-A456C1FB8438}" type="datetimeFigureOut">
              <a:rPr lang="en-US" smtClean="0"/>
              <a:pPr/>
              <a:t>1/8/2015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2813713-41A0-4F3F-BAB6-CD537C139A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Perfectly Competitive Market Structure</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AGR 130 Introduction to Agricultural Economics</a:t>
            </a:r>
          </a:p>
          <a:p>
            <a:r>
              <a:rPr lang="en-US" dirty="0" smtClean="0"/>
              <a:t>Murray State University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of Perfectly Competitive Markets</a:t>
            </a:r>
            <a:endParaRPr lang="en-US" dirty="0"/>
          </a:p>
        </p:txBody>
      </p:sp>
      <p:sp>
        <p:nvSpPr>
          <p:cNvPr id="3" name="Content Placeholder 2"/>
          <p:cNvSpPr>
            <a:spLocks noGrp="1"/>
          </p:cNvSpPr>
          <p:nvPr>
            <p:ph sz="quarter" idx="1"/>
          </p:nvPr>
        </p:nvSpPr>
        <p:spPr/>
        <p:txBody>
          <a:bodyPr/>
          <a:lstStyle/>
          <a:p>
            <a:r>
              <a:rPr lang="en-US" dirty="0" smtClean="0"/>
              <a:t>Large number of buyers and sellers</a:t>
            </a:r>
          </a:p>
          <a:p>
            <a:r>
              <a:rPr lang="en-US" dirty="0" smtClean="0"/>
              <a:t>Homogenous product</a:t>
            </a:r>
          </a:p>
          <a:p>
            <a:r>
              <a:rPr lang="en-US" dirty="0" smtClean="0"/>
              <a:t>Freedom of entry and exit (zero/minimal entry and exit barriers)</a:t>
            </a:r>
          </a:p>
          <a:p>
            <a:r>
              <a:rPr lang="en-US" dirty="0" smtClean="0"/>
              <a:t>Perfect Information</a:t>
            </a:r>
            <a:endParaRPr lang="en-US" dirty="0"/>
          </a:p>
        </p:txBody>
      </p:sp>
    </p:spTree>
    <p:extLst>
      <p:ext uri="{BB962C8B-B14F-4D97-AF65-F5344CB8AC3E}">
        <p14:creationId xmlns:p14="http://schemas.microsoft.com/office/powerpoint/2010/main" val="640810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838200"/>
          </a:xfrm>
        </p:spPr>
        <p:txBody>
          <a:bodyPr/>
          <a:lstStyle/>
          <a:p>
            <a:pPr algn="ctr"/>
            <a:r>
              <a:rPr lang="en-US" dirty="0" smtClean="0"/>
              <a:t>Perfectly Competitive Markets</a:t>
            </a:r>
            <a:endParaRPr lang="en-US" dirty="0"/>
          </a:p>
        </p:txBody>
      </p:sp>
      <p:sp>
        <p:nvSpPr>
          <p:cNvPr id="3" name="Content Placeholder 2"/>
          <p:cNvSpPr>
            <a:spLocks noGrp="1"/>
          </p:cNvSpPr>
          <p:nvPr>
            <p:ph sz="quarter" idx="1"/>
          </p:nvPr>
        </p:nvSpPr>
        <p:spPr>
          <a:xfrm>
            <a:off x="612648" y="1447800"/>
            <a:ext cx="8153400" cy="5105400"/>
          </a:xfrm>
        </p:spPr>
        <p:txBody>
          <a:bodyPr>
            <a:normAutofit lnSpcReduction="10000"/>
          </a:bodyPr>
          <a:lstStyle/>
          <a:p>
            <a:r>
              <a:rPr lang="en-US" dirty="0" smtClean="0"/>
              <a:t>The key to perfectly competitive markets is that there are a large number of buyers (consumer demand) and a large number of sellers (producer supply), each of who is so small relative to the total market that their individual actions will not affect the market.</a:t>
            </a:r>
          </a:p>
          <a:p>
            <a:r>
              <a:rPr lang="en-US" dirty="0" smtClean="0"/>
              <a:t>In perfect competition, both buyers and sellers recognize that the price is something beyond their individual control.</a:t>
            </a:r>
          </a:p>
          <a:p>
            <a:r>
              <a:rPr lang="en-US" dirty="0" smtClean="0"/>
              <a:t>Each potential participant in the market can only make a “take-it-or-leave-it” decision at the price dictated by the market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838200"/>
          </a:xfrm>
        </p:spPr>
        <p:txBody>
          <a:bodyPr/>
          <a:lstStyle/>
          <a:p>
            <a:pPr algn="ctr"/>
            <a:r>
              <a:rPr lang="en-US" dirty="0" smtClean="0"/>
              <a:t>Perfectly Competitive Markets</a:t>
            </a:r>
            <a:endParaRPr lang="en-US" dirty="0"/>
          </a:p>
        </p:txBody>
      </p:sp>
      <p:sp>
        <p:nvSpPr>
          <p:cNvPr id="3" name="Content Placeholder 2"/>
          <p:cNvSpPr>
            <a:spLocks noGrp="1"/>
          </p:cNvSpPr>
          <p:nvPr>
            <p:ph sz="quarter" idx="1"/>
          </p:nvPr>
        </p:nvSpPr>
        <p:spPr>
          <a:xfrm>
            <a:off x="612648" y="1447800"/>
            <a:ext cx="8153400" cy="5105400"/>
          </a:xfrm>
        </p:spPr>
        <p:txBody>
          <a:bodyPr>
            <a:normAutofit/>
          </a:bodyPr>
          <a:lstStyle/>
          <a:p>
            <a:r>
              <a:rPr lang="en-US" dirty="0" smtClean="0"/>
              <a:t>In perfect competition, both buyers and sellers recognize that the price is something beyond their individual control.</a:t>
            </a:r>
          </a:p>
          <a:p>
            <a:r>
              <a:rPr lang="en-US" dirty="0" smtClean="0"/>
              <a:t>Each potential participant in the market can only make a “take-it-or-leave-it” decision at the price dictated by the market</a:t>
            </a:r>
            <a:endParaRPr lang="en-US" dirty="0"/>
          </a:p>
        </p:txBody>
      </p:sp>
    </p:spTree>
    <p:extLst>
      <p:ext uri="{BB962C8B-B14F-4D97-AF65-F5344CB8AC3E}">
        <p14:creationId xmlns:p14="http://schemas.microsoft.com/office/powerpoint/2010/main" val="27858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Perfectly Competitive Firm</a:t>
            </a:r>
            <a:endParaRPr lang="en-US" dirty="0"/>
          </a:p>
        </p:txBody>
      </p:sp>
      <p:sp>
        <p:nvSpPr>
          <p:cNvPr id="3" name="Content Placeholder 2"/>
          <p:cNvSpPr>
            <a:spLocks noGrp="1"/>
          </p:cNvSpPr>
          <p:nvPr>
            <p:ph sz="quarter" idx="1"/>
          </p:nvPr>
        </p:nvSpPr>
        <p:spPr/>
        <p:txBody>
          <a:bodyPr>
            <a:normAutofit/>
          </a:bodyPr>
          <a:lstStyle/>
          <a:p>
            <a:r>
              <a:rPr lang="en-US" sz="3200" dirty="0" smtClean="0"/>
              <a:t>The basic theory of a perfectly competitive firm assumes that the firm is so small in relation to the market that actions by the firm do not affect the market.</a:t>
            </a:r>
          </a:p>
          <a:p>
            <a:r>
              <a:rPr lang="en-US" sz="3200" dirty="0" smtClean="0"/>
              <a:t>This model closely approximated the typical family farm.</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Conditions of a Perfect Competition</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most important characteristic of a perfectly competitive firm is that it is atomistic.</a:t>
            </a:r>
          </a:p>
          <a:p>
            <a:r>
              <a:rPr lang="en-US" dirty="0" smtClean="0"/>
              <a:t>Meaning, the perfectly competitive firm is so small relative to the market that any action by the firm will not have a noticeable effect on the market.</a:t>
            </a:r>
          </a:p>
          <a:p>
            <a:r>
              <a:rPr lang="en-US" dirty="0" smtClean="0"/>
              <a:t>Example:  The typical family farm in the corn-belt is certainly perfectly competitive, for if that farmer decided to halt production or destroy the crop; the impact on the markets for corn would be unnoticeable.</a:t>
            </a:r>
            <a:endParaRPr lang="en-US" dirty="0"/>
          </a:p>
        </p:txBody>
      </p:sp>
    </p:spTree>
    <p:extLst>
      <p:ext uri="{BB962C8B-B14F-4D97-AF65-F5344CB8AC3E}">
        <p14:creationId xmlns:p14="http://schemas.microsoft.com/office/powerpoint/2010/main" val="50917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Perfect Competition Cont.</a:t>
            </a:r>
            <a:endParaRPr lang="en-US" dirty="0"/>
          </a:p>
        </p:txBody>
      </p:sp>
      <p:sp>
        <p:nvSpPr>
          <p:cNvPr id="3" name="Content Placeholder 2"/>
          <p:cNvSpPr>
            <a:spLocks noGrp="1"/>
          </p:cNvSpPr>
          <p:nvPr>
            <p:ph sz="quarter" idx="1"/>
          </p:nvPr>
        </p:nvSpPr>
        <p:spPr/>
        <p:txBody>
          <a:bodyPr>
            <a:normAutofit/>
          </a:bodyPr>
          <a:lstStyle/>
          <a:p>
            <a:r>
              <a:rPr lang="en-US" sz="3200" dirty="0" smtClean="0"/>
              <a:t>However, Ocean Spray, the processor of about 80% of the U.S. Cranberry crop, is hardly a perfectly competitive firm.</a:t>
            </a:r>
          </a:p>
          <a:p>
            <a:r>
              <a:rPr lang="en-US" sz="3200" dirty="0" smtClean="0"/>
              <a:t>This does not mean that Ocean Spray is not a very competitive company, just that it is a company that does not fit the perfectly competitive model of a firm.</a:t>
            </a:r>
            <a:endParaRPr lang="en-US" sz="3200" dirty="0"/>
          </a:p>
        </p:txBody>
      </p:sp>
    </p:spTree>
    <p:extLst>
      <p:ext uri="{BB962C8B-B14F-4D97-AF65-F5344CB8AC3E}">
        <p14:creationId xmlns:p14="http://schemas.microsoft.com/office/powerpoint/2010/main" val="367186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Perfect Competition Cont.</a:t>
            </a:r>
            <a:endParaRPr lang="en-US" dirty="0"/>
          </a:p>
        </p:txBody>
      </p:sp>
      <p:sp>
        <p:nvSpPr>
          <p:cNvPr id="3" name="Content Placeholder 2"/>
          <p:cNvSpPr>
            <a:spLocks noGrp="1"/>
          </p:cNvSpPr>
          <p:nvPr>
            <p:ph sz="quarter" idx="1"/>
          </p:nvPr>
        </p:nvSpPr>
        <p:spPr>
          <a:xfrm>
            <a:off x="612648" y="1600200"/>
            <a:ext cx="8153400" cy="5105400"/>
          </a:xfrm>
        </p:spPr>
        <p:txBody>
          <a:bodyPr>
            <a:normAutofit/>
          </a:bodyPr>
          <a:lstStyle/>
          <a:p>
            <a:r>
              <a:rPr lang="en-US" dirty="0" smtClean="0"/>
              <a:t>Another condition of perfect competition is that each firm in the market produces a homogeneous product.</a:t>
            </a:r>
          </a:p>
          <a:p>
            <a:pPr lvl="1"/>
            <a:r>
              <a:rPr lang="en-US" dirty="0" smtClean="0"/>
              <a:t>That is, each producer’s output cannot be distinguished from that of another producer.</a:t>
            </a:r>
          </a:p>
        </p:txBody>
      </p:sp>
    </p:spTree>
    <p:extLst>
      <p:ext uri="{BB962C8B-B14F-4D97-AF65-F5344CB8AC3E}">
        <p14:creationId xmlns:p14="http://schemas.microsoft.com/office/powerpoint/2010/main" val="294489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Perfect Competition Cont.</a:t>
            </a:r>
            <a:endParaRPr lang="en-US" dirty="0"/>
          </a:p>
        </p:txBody>
      </p:sp>
      <p:sp>
        <p:nvSpPr>
          <p:cNvPr id="3" name="Content Placeholder 2"/>
          <p:cNvSpPr>
            <a:spLocks noGrp="1"/>
          </p:cNvSpPr>
          <p:nvPr>
            <p:ph sz="quarter" idx="1"/>
          </p:nvPr>
        </p:nvSpPr>
        <p:spPr>
          <a:xfrm>
            <a:off x="612648" y="1600200"/>
            <a:ext cx="8153400" cy="5105400"/>
          </a:xfrm>
        </p:spPr>
        <p:txBody>
          <a:bodyPr>
            <a:normAutofit/>
          </a:bodyPr>
          <a:lstStyle/>
          <a:p>
            <a:r>
              <a:rPr lang="en-US" dirty="0" smtClean="0"/>
              <a:t>A third strong assumption about a perfectly competitive firm is that resources (i.e., factors of production such as labor, capital, and land) are free to move in and out of production.</a:t>
            </a:r>
          </a:p>
          <a:p>
            <a:pPr lvl="1"/>
            <a:r>
              <a:rPr lang="en-US" dirty="0" smtClean="0"/>
              <a:t>That is, if a farmer decides to be a computer technician instead of a farmer, it could be done without any costs involved.</a:t>
            </a:r>
            <a:endParaRPr lang="en-US" dirty="0"/>
          </a:p>
        </p:txBody>
      </p:sp>
    </p:spTree>
    <p:extLst>
      <p:ext uri="{BB962C8B-B14F-4D97-AF65-F5344CB8AC3E}">
        <p14:creationId xmlns:p14="http://schemas.microsoft.com/office/powerpoint/2010/main" val="35329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Perfect Competition Cont.</a:t>
            </a:r>
            <a:endParaRPr lang="en-US" dirty="0"/>
          </a:p>
        </p:txBody>
      </p:sp>
      <p:sp>
        <p:nvSpPr>
          <p:cNvPr id="3" name="Content Placeholder 2"/>
          <p:cNvSpPr>
            <a:spLocks noGrp="1"/>
          </p:cNvSpPr>
          <p:nvPr>
            <p:ph sz="quarter" idx="1"/>
          </p:nvPr>
        </p:nvSpPr>
        <p:spPr>
          <a:xfrm>
            <a:off x="612648" y="1447800"/>
            <a:ext cx="8153400" cy="5410200"/>
          </a:xfrm>
        </p:spPr>
        <p:txBody>
          <a:bodyPr>
            <a:normAutofit/>
          </a:bodyPr>
          <a:lstStyle/>
          <a:p>
            <a:r>
              <a:rPr lang="en-US" dirty="0" smtClean="0"/>
              <a:t>A fourth assumption of a perfect competition is that all market participants share the same knowledge about the market (buyers and sellers both know what is going on in related markets, and so on).</a:t>
            </a:r>
          </a:p>
        </p:txBody>
      </p:sp>
    </p:spTree>
    <p:extLst>
      <p:ext uri="{BB962C8B-B14F-4D97-AF65-F5344CB8AC3E}">
        <p14:creationId xmlns:p14="http://schemas.microsoft.com/office/powerpoint/2010/main" val="403793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0"/>
            <a:ext cx="8153400" cy="1219200"/>
          </a:xfrm>
        </p:spPr>
        <p:txBody>
          <a:bodyPr>
            <a:normAutofit fontScale="90000"/>
          </a:bodyPr>
          <a:lstStyle/>
          <a:p>
            <a:pPr algn="ctr"/>
            <a:r>
              <a:rPr lang="en-US" dirty="0" smtClean="0"/>
              <a:t>Behavior of a Perfectly Competitive Firm</a:t>
            </a:r>
            <a:endParaRPr lang="en-US" dirty="0"/>
          </a:p>
        </p:txBody>
      </p:sp>
      <p:sp>
        <p:nvSpPr>
          <p:cNvPr id="3" name="Content Placeholder 2"/>
          <p:cNvSpPr>
            <a:spLocks noGrp="1"/>
          </p:cNvSpPr>
          <p:nvPr>
            <p:ph sz="quarter" idx="1"/>
          </p:nvPr>
        </p:nvSpPr>
        <p:spPr/>
        <p:txBody>
          <a:bodyPr>
            <a:normAutofit/>
          </a:bodyPr>
          <a:lstStyle/>
          <a:p>
            <a:r>
              <a:rPr lang="en-US" sz="3600" dirty="0" smtClean="0"/>
              <a:t>The four characteristics of a perfectly competitive market mean that the perfectly competitive firm is a price taker, not a price maker.</a:t>
            </a:r>
          </a:p>
          <a:p>
            <a:r>
              <a:rPr lang="en-US" sz="3600" dirty="0" smtClean="0"/>
              <a:t>A price maker is a market in which the individual producer or consumer is able to establish price.</a:t>
            </a:r>
          </a:p>
        </p:txBody>
      </p:sp>
    </p:spTree>
    <p:extLst>
      <p:ext uri="{BB962C8B-B14F-4D97-AF65-F5344CB8AC3E}">
        <p14:creationId xmlns:p14="http://schemas.microsoft.com/office/powerpoint/2010/main" val="339027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Perfectly Competitive Behavior Cont.</a:t>
            </a:r>
            <a:endParaRPr lang="en-US" dirty="0"/>
          </a:p>
        </p:txBody>
      </p:sp>
      <p:sp>
        <p:nvSpPr>
          <p:cNvPr id="3" name="Content Placeholder 2"/>
          <p:cNvSpPr>
            <a:spLocks noGrp="1"/>
          </p:cNvSpPr>
          <p:nvPr>
            <p:ph sz="quarter" idx="1"/>
          </p:nvPr>
        </p:nvSpPr>
        <p:spPr>
          <a:xfrm>
            <a:off x="612648" y="1524000"/>
            <a:ext cx="8153400" cy="5334000"/>
          </a:xfrm>
        </p:spPr>
        <p:txBody>
          <a:bodyPr>
            <a:normAutofit fontScale="92500" lnSpcReduction="20000"/>
          </a:bodyPr>
          <a:lstStyle/>
          <a:p>
            <a:r>
              <a:rPr lang="en-US" dirty="0" smtClean="0"/>
              <a:t>Example:  A typical farmer is told what the prices are for the inputs he purchases and is told what price he can receive at any given time for his product.</a:t>
            </a:r>
          </a:p>
          <a:p>
            <a:r>
              <a:rPr lang="en-US" dirty="0" smtClean="0"/>
              <a:t>The only decision the farmer makes is whether to accept the given price or not.</a:t>
            </a:r>
          </a:p>
          <a:p>
            <a:r>
              <a:rPr lang="en-US" dirty="0" smtClean="0"/>
              <a:t>Glory be to the soybean farmer who proudly tells the grain elevator operator that he is going to demand $5.50 per bushel, when the market price is $5.25.</a:t>
            </a:r>
          </a:p>
          <a:p>
            <a:r>
              <a:rPr lang="en-US" dirty="0" smtClean="0"/>
              <a:t>Until he accepts the market price, the farmer will never be able to sell his crop.</a:t>
            </a:r>
          </a:p>
          <a:p>
            <a:r>
              <a:rPr lang="en-US" dirty="0" smtClean="0"/>
              <a:t>Truly, the farmer is a price taker.</a:t>
            </a:r>
          </a:p>
          <a:p>
            <a:r>
              <a:rPr lang="en-US" dirty="0" smtClean="0"/>
              <a:t>Remember:  Markets make prices and perfectly competitive firms take prices.</a:t>
            </a:r>
            <a:endParaRPr lang="en-US" dirty="0"/>
          </a:p>
        </p:txBody>
      </p:sp>
    </p:spTree>
    <p:extLst>
      <p:ext uri="{BB962C8B-B14F-4D97-AF65-F5344CB8AC3E}">
        <p14:creationId xmlns:p14="http://schemas.microsoft.com/office/powerpoint/2010/main" val="398468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ox(i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Perfectly Competitive Behavior Cont.</a:t>
            </a:r>
            <a:endParaRPr lang="en-US" dirty="0"/>
          </a:p>
        </p:txBody>
      </p:sp>
      <p:sp>
        <p:nvSpPr>
          <p:cNvPr id="3" name="Content Placeholder 2"/>
          <p:cNvSpPr>
            <a:spLocks noGrp="1"/>
          </p:cNvSpPr>
          <p:nvPr>
            <p:ph sz="quarter" idx="1"/>
          </p:nvPr>
        </p:nvSpPr>
        <p:spPr>
          <a:xfrm>
            <a:off x="612648" y="1600200"/>
            <a:ext cx="8153400" cy="5257800"/>
          </a:xfrm>
        </p:spPr>
        <p:txBody>
          <a:bodyPr>
            <a:normAutofit fontScale="92500"/>
          </a:bodyPr>
          <a:lstStyle/>
          <a:p>
            <a:r>
              <a:rPr lang="en-US" dirty="0" smtClean="0"/>
              <a:t>Example:  Ocean Spray</a:t>
            </a:r>
          </a:p>
          <a:p>
            <a:r>
              <a:rPr lang="en-US" dirty="0" smtClean="0"/>
              <a:t>The difference between the perfectly competitive firm and Ocean Spray should be clear.</a:t>
            </a:r>
          </a:p>
          <a:p>
            <a:r>
              <a:rPr lang="en-US" dirty="0" smtClean="0"/>
              <a:t>Ocean Spray set the price at which it sells frozen concentrated cranberry juice to food wholesalers rather than being dictated by the market.</a:t>
            </a:r>
          </a:p>
          <a:p>
            <a:r>
              <a:rPr lang="en-US" dirty="0" smtClean="0"/>
              <a:t>Ocean Spray is at the mercy of the market.</a:t>
            </a:r>
          </a:p>
          <a:p>
            <a:r>
              <a:rPr lang="en-US" dirty="0" smtClean="0"/>
              <a:t>If it sets the price too high, consumers will not buy.</a:t>
            </a:r>
          </a:p>
          <a:p>
            <a:r>
              <a:rPr lang="en-US" dirty="0" smtClean="0"/>
              <a:t>If consumers do not buy, then wholesalers won’t but it and they will loose the market.</a:t>
            </a:r>
          </a:p>
          <a:p>
            <a:r>
              <a:rPr lang="en-US" dirty="0" smtClean="0"/>
              <a:t>Ocean Spray is a price maker rather than a price taker.</a:t>
            </a:r>
          </a:p>
          <a:p>
            <a:endParaRPr lang="en-US" dirty="0" smtClean="0"/>
          </a:p>
        </p:txBody>
      </p:sp>
    </p:spTree>
    <p:extLst>
      <p:ext uri="{BB962C8B-B14F-4D97-AF65-F5344CB8AC3E}">
        <p14:creationId xmlns:p14="http://schemas.microsoft.com/office/powerpoint/2010/main" val="87169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ox(i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ox(in)">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Accounting Profit vs. Economic Profit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In basic economics, it is always assumed that the perfectly competitive firm makes management decisions with the sole objective of </a:t>
            </a:r>
            <a:r>
              <a:rPr lang="en-US" u="sng" dirty="0" smtClean="0"/>
              <a:t>maximizing economic profit.</a:t>
            </a:r>
          </a:p>
          <a:p>
            <a:r>
              <a:rPr lang="en-US" dirty="0" smtClean="0"/>
              <a:t>For most of us, profit is simply the difference between the receipts of a firm and its expenses.</a:t>
            </a:r>
          </a:p>
          <a:p>
            <a:r>
              <a:rPr lang="en-US" dirty="0" smtClean="0"/>
              <a:t>This concept is what most economists call an accounting profit.</a:t>
            </a:r>
          </a:p>
          <a:p>
            <a:r>
              <a:rPr lang="en-US" dirty="0" smtClean="0"/>
              <a:t>This is the profit that is typically reported by an accountant.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Accounting Profit</a:t>
            </a:r>
            <a:endParaRPr lang="en-US" dirty="0"/>
          </a:p>
        </p:txBody>
      </p:sp>
      <p:sp>
        <p:nvSpPr>
          <p:cNvPr id="3" name="Content Placeholder 2"/>
          <p:cNvSpPr>
            <a:spLocks noGrp="1"/>
          </p:cNvSpPr>
          <p:nvPr>
            <p:ph sz="quarter" idx="1"/>
          </p:nvPr>
        </p:nvSpPr>
        <p:spPr>
          <a:xfrm>
            <a:off x="612648" y="1371600"/>
            <a:ext cx="8153400" cy="5486400"/>
          </a:xfrm>
        </p:spPr>
        <p:txBody>
          <a:bodyPr/>
          <a:lstStyle/>
          <a:p>
            <a:r>
              <a:rPr lang="en-US" sz="2400" dirty="0" smtClean="0"/>
              <a:t>When reporting accounting profit, the only cost considered are those which payment is actually made. This can be misleading because it may omit some very important costs of production.</a:t>
            </a:r>
          </a:p>
          <a:p>
            <a:pPr>
              <a:buNone/>
            </a:pPr>
            <a:endParaRPr lang="en-US" sz="2400" dirty="0" smtClean="0"/>
          </a:p>
          <a:p>
            <a:endParaRPr lang="en-US" dirty="0"/>
          </a:p>
        </p:txBody>
      </p:sp>
      <p:graphicFrame>
        <p:nvGraphicFramePr>
          <p:cNvPr id="4" name="Table 3"/>
          <p:cNvGraphicFramePr>
            <a:graphicFrameLocks noGrp="1"/>
          </p:cNvGraphicFramePr>
          <p:nvPr/>
        </p:nvGraphicFramePr>
        <p:xfrm>
          <a:off x="152400" y="2590800"/>
          <a:ext cx="8839200" cy="3957319"/>
        </p:xfrm>
        <a:graphic>
          <a:graphicData uri="http://schemas.openxmlformats.org/drawingml/2006/table">
            <a:tbl>
              <a:tblPr firstRow="1" bandRow="1">
                <a:tableStyleId>{5C22544A-7EE6-4342-B048-85BDC9FD1C3A}</a:tableStyleId>
              </a:tblPr>
              <a:tblGrid>
                <a:gridCol w="2514600"/>
                <a:gridCol w="3124200"/>
                <a:gridCol w="3200400"/>
              </a:tblGrid>
              <a:tr h="370840">
                <a:tc>
                  <a:txBody>
                    <a:bodyPr/>
                    <a:lstStyle/>
                    <a:p>
                      <a:endParaRPr lang="en-US" dirty="0"/>
                    </a:p>
                  </a:txBody>
                  <a:tcPr/>
                </a:tc>
                <a:tc>
                  <a:txBody>
                    <a:bodyPr/>
                    <a:lstStyle/>
                    <a:p>
                      <a:r>
                        <a:rPr lang="en-US" dirty="0" smtClean="0"/>
                        <a:t>FARM A</a:t>
                      </a:r>
                    </a:p>
                    <a:p>
                      <a:r>
                        <a:rPr lang="en-US" dirty="0" smtClean="0"/>
                        <a:t>Big city lawyer who rents land, hires all machinery services, and hires all labor.</a:t>
                      </a:r>
                      <a:endParaRPr lang="en-US" dirty="0"/>
                    </a:p>
                  </a:txBody>
                  <a:tcPr/>
                </a:tc>
                <a:tc>
                  <a:txBody>
                    <a:bodyPr/>
                    <a:lstStyle/>
                    <a:p>
                      <a:r>
                        <a:rPr lang="en-US" dirty="0" smtClean="0"/>
                        <a:t>FARM B</a:t>
                      </a:r>
                    </a:p>
                    <a:p>
                      <a:r>
                        <a:rPr lang="en-US" dirty="0" smtClean="0"/>
                        <a:t>Family Farmer who owns land,</a:t>
                      </a:r>
                      <a:r>
                        <a:rPr lang="en-US" baseline="0" dirty="0" smtClean="0"/>
                        <a:t> own equipment, and uses only own labor.</a:t>
                      </a:r>
                      <a:endParaRPr lang="en-US" dirty="0"/>
                    </a:p>
                  </a:txBody>
                  <a:tcPr/>
                </a:tc>
              </a:tr>
              <a:tr h="370840">
                <a:tc>
                  <a:txBody>
                    <a:bodyPr/>
                    <a:lstStyle/>
                    <a:p>
                      <a:r>
                        <a:rPr lang="en-US" dirty="0" smtClean="0"/>
                        <a:t>Revenue (400 acres of wheat; 30 </a:t>
                      </a:r>
                      <a:r>
                        <a:rPr lang="en-US" dirty="0" err="1" smtClean="0"/>
                        <a:t>bu</a:t>
                      </a:r>
                      <a:r>
                        <a:rPr lang="en-US" dirty="0" smtClean="0"/>
                        <a:t>/acre @ $5/</a:t>
                      </a:r>
                      <a:r>
                        <a:rPr lang="en-US" dirty="0" err="1" smtClean="0"/>
                        <a:t>bu</a:t>
                      </a:r>
                      <a:endParaRPr lang="en-US" dirty="0"/>
                    </a:p>
                  </a:txBody>
                  <a:tcPr/>
                </a:tc>
                <a:tc>
                  <a:txBody>
                    <a:bodyPr/>
                    <a:lstStyle/>
                    <a:p>
                      <a:r>
                        <a:rPr lang="en-US" dirty="0" smtClean="0"/>
                        <a:t>$60,000</a:t>
                      </a:r>
                      <a:endParaRPr lang="en-US" dirty="0"/>
                    </a:p>
                  </a:txBody>
                  <a:tcPr/>
                </a:tc>
                <a:tc>
                  <a:txBody>
                    <a:bodyPr/>
                    <a:lstStyle/>
                    <a:p>
                      <a:r>
                        <a:rPr lang="en-US" dirty="0" smtClean="0"/>
                        <a:t>$60,000</a:t>
                      </a:r>
                      <a:endParaRPr lang="en-US" dirty="0"/>
                    </a:p>
                  </a:txBody>
                  <a:tcPr/>
                </a:tc>
              </a:tr>
              <a:tr h="370840">
                <a:tc>
                  <a:txBody>
                    <a:bodyPr/>
                    <a:lstStyle/>
                    <a:p>
                      <a:r>
                        <a:rPr lang="en-US" dirty="0" smtClean="0"/>
                        <a:t>(-) Operating Expenses</a:t>
                      </a:r>
                      <a:endParaRPr lang="en-US" dirty="0"/>
                    </a:p>
                  </a:txBody>
                  <a:tcPr/>
                </a:tc>
                <a:tc>
                  <a:txBody>
                    <a:bodyPr/>
                    <a:lstStyle/>
                    <a:p>
                      <a:r>
                        <a:rPr lang="en-US" dirty="0" smtClean="0"/>
                        <a:t>$30,000</a:t>
                      </a:r>
                      <a:endParaRPr lang="en-US" dirty="0"/>
                    </a:p>
                  </a:txBody>
                  <a:tcPr/>
                </a:tc>
                <a:tc>
                  <a:txBody>
                    <a:bodyPr/>
                    <a:lstStyle/>
                    <a:p>
                      <a:r>
                        <a:rPr lang="en-US" dirty="0" smtClean="0"/>
                        <a:t>$30,000</a:t>
                      </a:r>
                      <a:endParaRPr lang="en-US" dirty="0"/>
                    </a:p>
                  </a:txBody>
                  <a:tcPr/>
                </a:tc>
              </a:tr>
              <a:tr h="370840">
                <a:tc>
                  <a:txBody>
                    <a:bodyPr/>
                    <a:lstStyle/>
                    <a:p>
                      <a:r>
                        <a:rPr lang="en-US" dirty="0" smtClean="0"/>
                        <a:t>(-) Land Rent ($30/acre)</a:t>
                      </a:r>
                      <a:endParaRPr lang="en-US" dirty="0"/>
                    </a:p>
                  </a:txBody>
                  <a:tcPr/>
                </a:tc>
                <a:tc>
                  <a:txBody>
                    <a:bodyPr/>
                    <a:lstStyle/>
                    <a:p>
                      <a:r>
                        <a:rPr lang="en-US" dirty="0" smtClean="0"/>
                        <a:t>$12,000</a:t>
                      </a:r>
                      <a:endParaRPr lang="en-US" dirty="0"/>
                    </a:p>
                  </a:txBody>
                  <a:tcPr/>
                </a:tc>
                <a:tc>
                  <a:txBody>
                    <a:bodyPr/>
                    <a:lstStyle/>
                    <a:p>
                      <a:r>
                        <a:rPr lang="en-US" dirty="0" smtClean="0"/>
                        <a:t>$.00</a:t>
                      </a:r>
                      <a:endParaRPr lang="en-US" dirty="0"/>
                    </a:p>
                  </a:txBody>
                  <a:tcPr/>
                </a:tc>
              </a:tr>
              <a:tr h="370840">
                <a:tc>
                  <a:txBody>
                    <a:bodyPr/>
                    <a:lstStyle/>
                    <a:p>
                      <a:r>
                        <a:rPr lang="en-US" dirty="0" smtClean="0"/>
                        <a:t>(-) Machinery ($20/acre)</a:t>
                      </a:r>
                      <a:endParaRPr lang="en-US" dirty="0"/>
                    </a:p>
                  </a:txBody>
                  <a:tcPr/>
                </a:tc>
                <a:tc>
                  <a:txBody>
                    <a:bodyPr/>
                    <a:lstStyle/>
                    <a:p>
                      <a:r>
                        <a:rPr lang="en-US" dirty="0" smtClean="0"/>
                        <a:t>$8,000</a:t>
                      </a:r>
                      <a:endParaRPr lang="en-US" dirty="0"/>
                    </a:p>
                  </a:txBody>
                  <a:tcPr/>
                </a:tc>
                <a:tc>
                  <a:txBody>
                    <a:bodyPr/>
                    <a:lstStyle/>
                    <a:p>
                      <a:r>
                        <a:rPr lang="en-US" dirty="0" smtClean="0"/>
                        <a:t>$.00</a:t>
                      </a:r>
                      <a:endParaRPr lang="en-US" dirty="0"/>
                    </a:p>
                  </a:txBody>
                  <a:tcPr/>
                </a:tc>
              </a:tr>
              <a:tr h="370840">
                <a:tc>
                  <a:txBody>
                    <a:bodyPr/>
                    <a:lstStyle/>
                    <a:p>
                      <a:r>
                        <a:rPr lang="en-US" dirty="0" smtClean="0"/>
                        <a:t>(-) Hired Labor ($5/acre)</a:t>
                      </a:r>
                      <a:endParaRPr lang="en-US" dirty="0"/>
                    </a:p>
                  </a:txBody>
                  <a:tcPr/>
                </a:tc>
                <a:tc>
                  <a:txBody>
                    <a:bodyPr/>
                    <a:lstStyle/>
                    <a:p>
                      <a:r>
                        <a:rPr lang="en-US" dirty="0" smtClean="0"/>
                        <a:t>$2,000</a:t>
                      </a:r>
                      <a:endParaRPr lang="en-US" dirty="0"/>
                    </a:p>
                  </a:txBody>
                  <a:tcPr/>
                </a:tc>
                <a:tc>
                  <a:txBody>
                    <a:bodyPr/>
                    <a:lstStyle/>
                    <a:p>
                      <a:r>
                        <a:rPr lang="en-US" dirty="0" smtClean="0"/>
                        <a:t>$.00</a:t>
                      </a:r>
                      <a:endParaRPr lang="en-US" dirty="0"/>
                    </a:p>
                  </a:txBody>
                  <a:tcPr/>
                </a:tc>
              </a:tr>
              <a:tr h="370840">
                <a:tc>
                  <a:txBody>
                    <a:bodyPr/>
                    <a:lstStyle/>
                    <a:p>
                      <a:r>
                        <a:rPr lang="en-US" dirty="0" smtClean="0"/>
                        <a:t>(=) Accounting Profit</a:t>
                      </a:r>
                      <a:endParaRPr lang="en-US" dirty="0"/>
                    </a:p>
                  </a:txBody>
                  <a:tcPr/>
                </a:tc>
                <a:tc>
                  <a:txBody>
                    <a:bodyPr/>
                    <a:lstStyle/>
                    <a:p>
                      <a:r>
                        <a:rPr lang="en-US" dirty="0" smtClean="0"/>
                        <a:t>$8,000</a:t>
                      </a:r>
                      <a:endParaRPr lang="en-US" dirty="0"/>
                    </a:p>
                  </a:txBody>
                  <a:tcPr/>
                </a:tc>
                <a:tc>
                  <a:txBody>
                    <a:bodyPr/>
                    <a:lstStyle/>
                    <a:p>
                      <a:r>
                        <a:rPr lang="en-US" dirty="0" smtClean="0"/>
                        <a:t>$30,000</a:t>
                      </a: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amond(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amond(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Accounting Profit</a:t>
            </a:r>
            <a:endParaRPr lang="en-US" dirty="0"/>
          </a:p>
        </p:txBody>
      </p:sp>
      <p:sp>
        <p:nvSpPr>
          <p:cNvPr id="3" name="Content Placeholder 2"/>
          <p:cNvSpPr>
            <a:spLocks noGrp="1"/>
          </p:cNvSpPr>
          <p:nvPr>
            <p:ph sz="quarter" idx="1"/>
          </p:nvPr>
        </p:nvSpPr>
        <p:spPr/>
        <p:txBody>
          <a:bodyPr>
            <a:normAutofit/>
          </a:bodyPr>
          <a:lstStyle/>
          <a:p>
            <a:r>
              <a:rPr lang="en-US" dirty="0" smtClean="0"/>
              <a:t>In the previous slide the two farms are similar in every respect except that Farm A makes cash payment for some items for which Farm B makes no cash payment.</a:t>
            </a:r>
          </a:p>
          <a:p>
            <a:r>
              <a:rPr lang="en-US" dirty="0" smtClean="0"/>
              <a:t>As a result, the accounting profits for Farm B greatly exceed those of Farm A.</a:t>
            </a:r>
          </a:p>
          <a:p>
            <a:r>
              <a:rPr lang="en-US" dirty="0" smtClean="0"/>
              <a:t>Notice that the accountant entered zero for labor on Farm B’s account since no cash payment for labor was made.</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Does this imply that the value of the farmer’s labor is zero?</a:t>
            </a:r>
            <a:endParaRPr lang="en-US" dirty="0"/>
          </a:p>
        </p:txBody>
      </p:sp>
      <p:sp>
        <p:nvSpPr>
          <p:cNvPr id="3" name="Content Placeholder 2"/>
          <p:cNvSpPr>
            <a:spLocks noGrp="1"/>
          </p:cNvSpPr>
          <p:nvPr>
            <p:ph sz="quarter" idx="1"/>
          </p:nvPr>
        </p:nvSpPr>
        <p:spPr/>
        <p:txBody>
          <a:bodyPr>
            <a:normAutofit/>
          </a:bodyPr>
          <a:lstStyle/>
          <a:p>
            <a:r>
              <a:rPr lang="en-US" sz="3200" dirty="0" smtClean="0"/>
              <a:t>Answer:</a:t>
            </a:r>
          </a:p>
          <a:p>
            <a:r>
              <a:rPr lang="en-US" sz="3200" dirty="0" smtClean="0"/>
              <a:t>Of course not!</a:t>
            </a:r>
          </a:p>
          <a:p>
            <a:r>
              <a:rPr lang="en-US" sz="3200" dirty="0" smtClean="0"/>
              <a:t>Now we can understand how the accounting profit can be misleading.</a:t>
            </a:r>
          </a:p>
          <a:p>
            <a:r>
              <a:rPr lang="en-US" sz="3200" dirty="0" smtClean="0"/>
              <a:t>The labor of Farm B is quite valuable, even if a cash payment for its use is not made.</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7"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Economic Profit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economist measures </a:t>
            </a:r>
            <a:r>
              <a:rPr lang="en-US" i="1" u="sng" dirty="0" smtClean="0"/>
              <a:t>value</a:t>
            </a:r>
            <a:r>
              <a:rPr lang="en-US" dirty="0" smtClean="0"/>
              <a:t>, not payment, in the calculation of </a:t>
            </a:r>
            <a:r>
              <a:rPr lang="en-US" i="1" u="sng" dirty="0" smtClean="0"/>
              <a:t>Economic Profit</a:t>
            </a:r>
            <a:r>
              <a:rPr lang="en-US" dirty="0" smtClean="0"/>
              <a:t>.</a:t>
            </a:r>
          </a:p>
          <a:p>
            <a:r>
              <a:rPr lang="en-US" dirty="0" smtClean="0"/>
              <a:t>For those productive services for which a cash payment is not made, the economist estimates their value using the concept of </a:t>
            </a:r>
            <a:r>
              <a:rPr lang="en-US" b="1" dirty="0" smtClean="0"/>
              <a:t>opportunity cost</a:t>
            </a:r>
            <a:r>
              <a:rPr lang="en-US" dirty="0" smtClean="0"/>
              <a:t>.</a:t>
            </a:r>
          </a:p>
          <a:p>
            <a:r>
              <a:rPr lang="en-US" dirty="0" smtClean="0"/>
              <a:t>Recall that </a:t>
            </a:r>
            <a:r>
              <a:rPr lang="en-US" b="1" dirty="0" smtClean="0"/>
              <a:t>Opportunity Cost </a:t>
            </a:r>
            <a:r>
              <a:rPr lang="en-US" dirty="0" smtClean="0"/>
              <a:t>is an estimate of how much payment a resource would receive if that resource were employed in another activity.</a:t>
            </a:r>
          </a:p>
          <a:p>
            <a:r>
              <a:rPr lang="en-US" dirty="0" smtClean="0"/>
              <a:t>The economist uses this to estimate the </a:t>
            </a:r>
            <a:r>
              <a:rPr lang="en-US" b="1" dirty="0" smtClean="0"/>
              <a:t>Value</a:t>
            </a:r>
            <a:r>
              <a:rPr lang="en-US" dirty="0" smtClean="0"/>
              <a:t> in the calculation of the economic profits of a firm.</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heckerboard(across)">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heckerboard(across)">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heckerboard(across)">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Economic Profit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To compute the economic profit of Farm B in the previous slide, it would be necessary to include the opportunity costs of the farmer’s land, labor, and machinery.</a:t>
            </a:r>
          </a:p>
          <a:p>
            <a:r>
              <a:rPr lang="en-US" dirty="0" smtClean="0"/>
              <a:t>The opportunity costs of the land would be equal to what the farmer would be paid for the land if he rented it out rather than farming it.</a:t>
            </a:r>
          </a:p>
          <a:p>
            <a:r>
              <a:rPr lang="en-US" dirty="0" smtClean="0"/>
              <a:t>The opportunity cost of the farmer’s labor is equal to what the farmer could earn if he were employed in the highest paying alternative employment.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ox(i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ox(i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ox(in)">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Economic Profit</a:t>
            </a:r>
            <a:endParaRPr lang="en-US" dirty="0"/>
          </a:p>
        </p:txBody>
      </p:sp>
      <p:sp>
        <p:nvSpPr>
          <p:cNvPr id="3" name="Content Placeholder 2"/>
          <p:cNvSpPr>
            <a:spLocks noGrp="1"/>
          </p:cNvSpPr>
          <p:nvPr>
            <p:ph sz="quarter" idx="1"/>
          </p:nvPr>
        </p:nvSpPr>
        <p:spPr>
          <a:xfrm>
            <a:off x="612648" y="1524000"/>
            <a:ext cx="8153400" cy="5334000"/>
          </a:xfrm>
        </p:spPr>
        <p:txBody>
          <a:bodyPr>
            <a:normAutofit fontScale="85000" lnSpcReduction="20000"/>
          </a:bodyPr>
          <a:lstStyle/>
          <a:p>
            <a:r>
              <a:rPr lang="en-US" dirty="0" smtClean="0"/>
              <a:t>The opportunity cost of the farmer’s machinery is what he would have to pay to acquire the same services on a custom hire basis.</a:t>
            </a:r>
          </a:p>
          <a:p>
            <a:r>
              <a:rPr lang="en-US" dirty="0" smtClean="0"/>
              <a:t>Custom hire refers to the common practice of one farmer (without machinery) hiring another farmer (with machinery) to perform plowing, planting and harvesting work on a fixed-rate basis.</a:t>
            </a:r>
          </a:p>
          <a:p>
            <a:r>
              <a:rPr lang="en-US" dirty="0" smtClean="0"/>
              <a:t>Since each of these three opportunity costs would be roughly equal to the payments made for the factor services by Farm A, the economic profits of the two farms would be similar even though their accounting profits are greatly different.</a:t>
            </a:r>
          </a:p>
          <a:p>
            <a:r>
              <a:rPr lang="en-US" dirty="0" smtClean="0"/>
              <a:t>Remember:  The economic profit includes the value of all factors of production regardless of whether they are actually paid or not (the term profit will always refer to economic profit).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149</TotalTime>
  <Words>1421</Words>
  <Application>Microsoft Office PowerPoint</Application>
  <PresentationFormat>On-screen Show (4:3)</PresentationFormat>
  <Paragraphs>103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Tw Cen MT</vt:lpstr>
      <vt:lpstr>Wingdings</vt:lpstr>
      <vt:lpstr>Wingdings 2</vt:lpstr>
      <vt:lpstr>Median</vt:lpstr>
      <vt:lpstr>Perfectly Competitive Market Structure</vt:lpstr>
      <vt:lpstr>Factors of Perfectly Competitive Markets</vt:lpstr>
      <vt:lpstr>Perfectly Competitive Markets</vt:lpstr>
      <vt:lpstr>Perfectly Competitive Markets</vt:lpstr>
      <vt:lpstr>The Perfectly Competitive Firm</vt:lpstr>
      <vt:lpstr>Conditions of a Perfect Competition</vt:lpstr>
      <vt:lpstr>Perfect Competition Cont.</vt:lpstr>
      <vt:lpstr>Perfect Competition Cont.</vt:lpstr>
      <vt:lpstr>Perfect Competition Cont.</vt:lpstr>
      <vt:lpstr>Perfect Competition Cont.</vt:lpstr>
      <vt:lpstr>Behavior of a Perfectly Competitive Firm</vt:lpstr>
      <vt:lpstr>Perfectly Competitive Behavior Cont.</vt:lpstr>
      <vt:lpstr>Perfectly Competitive Behavior Cont.</vt:lpstr>
      <vt:lpstr>Accounting Profit vs. Economic Profit</vt:lpstr>
      <vt:lpstr>Accounting Profit</vt:lpstr>
      <vt:lpstr>Accounting Profit</vt:lpstr>
      <vt:lpstr>Does this imply that the value of the farmer’s labor is zero?</vt:lpstr>
      <vt:lpstr>Economic Profit</vt:lpstr>
      <vt:lpstr>Economic Profit</vt:lpstr>
      <vt:lpstr>Economic Profit</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Perfectly Competitive Market Structure</dc:title>
  <dc:creator>Owner</dc:creator>
  <cp:lastModifiedBy>Trevathan, Michelle</cp:lastModifiedBy>
  <cp:revision>17</cp:revision>
  <dcterms:created xsi:type="dcterms:W3CDTF">2014-01-19T00:26:24Z</dcterms:created>
  <dcterms:modified xsi:type="dcterms:W3CDTF">2015-01-08T17:20:32Z</dcterms:modified>
</cp:coreProperties>
</file>